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b6d9933c07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b6d9933c0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b6d9933c07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b6d9933c0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b6d9933c0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b6d9933c0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b6d9933c07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b6d9933c07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b6d9933c07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b6d9933c07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b6d9933c07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b6d9933c07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b6d9933c07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b6d9933c07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662140ebc0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662140ebc0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662140ebc0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662140ebc0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662140ebc0_0_3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662140ebc0_0_3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662140ebc0_0_3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662140ebc0_0_3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662140ebc0_0_3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662140ebc0_0_3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662140ebc0_0_3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662140ebc0_0_3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662140ebc0_0_3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662140ebc0_0_3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b6d9933c07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b6d9933c0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drive.google.com/file/d/1-4T4KcwlzmWTeY34LOyNpbI_HgKA5jMD/view?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rive.google.com/file/d/1xHHG52d0gV0HFRo2siA--CJ33YUAl5cL/view?usp=sharin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drive.google.com/file/d/1ZswbLMhdAZKY6HRquFJ4a3FWO-pmtkpZ/view?usp=sharin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drive.google.com/file/d/10wlUVwAp3Eqk5FJZzCLHlVZdpZHUwERr/view?usp=sharin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drive.google.com/file/d/1_-K_lG8kwW3fshgtKvFpcSggb8qNFfz1/view?usp=sharin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drive.google.com/file/d/1ZKWSSXtB2avkR6Q3xcpHEm6Asem30Xvs/view?usp=sharin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s://drive.google.com/file/d/1dRfQFR94z0J4VyMbhAdPvDZUpmMw2-N0/view?usp=shar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drive.google.com/file/d/1FpHwU0Z1K-3fO5lb0XRQ3vTtdxLkxBui/view?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drive.google.com/file/d/17rnQ6m_eYfafPNtnnC4je0qKuzS7ehFk/view?usp=shar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rive.google.com/file/d/1ZqfBgW3UJSXYjXzI92BTUafwRXDIlvWt/view?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drive.google.com/file/d/1xsA1qKva1h3hyH3gWWe5fjag_DXN0XC3/view?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drive.google.com/file/d/125Gok1FZL9c5Xp9Yeru7IjKbtOClcrH4/view?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drive.google.com/file/d/1RYP-crhGHgYf7D8q2x8DsKV9-nozsQ9l/view?usp=shar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drive.google.com/file/d/1kQSRQERZ7CVGnOwVWGDNtdxeB_xa3_gm/view?usp=shar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Curriculum Committee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January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New Courses: SWS 1000C and AEB 2950C</a:t>
            </a:r>
            <a:endParaRPr sz="2220"/>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u="sng">
                <a:solidFill>
                  <a:schemeClr val="hlink"/>
                </a:solidFill>
                <a:hlinkClick r:id="rId3"/>
              </a:rPr>
              <a:t>SWS 1000C Introduction to Soil Science—Southwest Florida and AEB 2950C Introduction to Southwest Florida Agriculture: Data Technology and Field Operations</a:t>
            </a:r>
            <a:endParaRPr>
              <a:solidFill>
                <a:schemeClr val="dk1"/>
              </a:solidFill>
            </a:endParaRPr>
          </a:p>
          <a:p>
            <a:pPr indent="0" lvl="0" marL="0" rtl="0" algn="l">
              <a:spcBef>
                <a:spcPts val="1200"/>
              </a:spcBef>
              <a:spcAft>
                <a:spcPts val="1200"/>
              </a:spcAft>
              <a:buNone/>
            </a:pPr>
            <a:r>
              <a:rPr lang="en">
                <a:solidFill>
                  <a:schemeClr val="dk1"/>
                </a:solidFill>
              </a:rPr>
              <a:t>These two new courses are part of an intended pathway and eventual new A.S. program in Agribusiness in Hendry and Glades Counties. The proposed SWS 1000C Introduction to Soil Science course is designed to meet the educational and workforce needs of students and agricultural professionals in Hendry and Glades Counties—two of Florida’s most productive farming regions. The proposed course, AEB 2950 Introduction to Southwest Florida Agriculture: Data, Technology, and Field Applications, offers students an immersive, experiential, and academically rigorous introduction to the field. This course combines classroom instruction, structured discussions, laboratory activities, and field-based experiential learning through visits to regional farms, research stations, and agribusiness operations.</a:t>
            </a:r>
            <a:endParaRPr>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Program Change: Nursing, AS</a:t>
            </a:r>
            <a:endParaRPr sz="2220"/>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Nursing, AS</a:t>
            </a:r>
            <a:endParaRPr>
              <a:solidFill>
                <a:schemeClr val="dk1"/>
              </a:solidFill>
            </a:endParaRPr>
          </a:p>
          <a:p>
            <a:pPr indent="0" lvl="0" marL="0" rtl="0" algn="l">
              <a:spcBef>
                <a:spcPts val="1200"/>
              </a:spcBef>
              <a:spcAft>
                <a:spcPts val="1200"/>
              </a:spcAft>
              <a:buNone/>
            </a:pPr>
            <a:r>
              <a:rPr lang="en">
                <a:solidFill>
                  <a:schemeClr val="dk1"/>
                </a:solidFill>
              </a:rPr>
              <a:t>This proposal updates the Nursing, AS admission requirements to clarify the policy language for the mathematics course and for the GPA. Further, program learning outcomes are included for the catalog page and some language in the Academic Standards was revised. </a:t>
            </a:r>
            <a:endParaRPr>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Program Change: Nursing, BSN</a:t>
            </a:r>
            <a:endParaRPr sz="2220"/>
          </a:p>
        </p:txBody>
      </p:sp>
      <p:sp>
        <p:nvSpPr>
          <p:cNvPr id="122" name="Google Shape;122;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Nursing, BSN</a:t>
            </a:r>
            <a:endParaRPr>
              <a:solidFill>
                <a:schemeClr val="dk1"/>
              </a:solidFill>
            </a:endParaRPr>
          </a:p>
          <a:p>
            <a:pPr indent="0" lvl="0" marL="0" rtl="0" algn="l">
              <a:spcBef>
                <a:spcPts val="1200"/>
              </a:spcBef>
              <a:spcAft>
                <a:spcPts val="1200"/>
              </a:spcAft>
              <a:buNone/>
            </a:pPr>
            <a:r>
              <a:rPr lang="en">
                <a:solidFill>
                  <a:schemeClr val="dk1"/>
                </a:solidFill>
              </a:rPr>
              <a:t>This proposal updates the admission requirements for the BSN program to comply with the new Common Prerequisite Manual. This is a statewide requirement. The courses removed from the admission requirements remain program requirements for the BSN degree. Additionally, the program learning outcomes are being added to the catalog page.</a:t>
            </a:r>
            <a:endParaRPr>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820"/>
              <a:t>Program Change &amp; Associated Course Change: Computer Science Programs</a:t>
            </a:r>
            <a:endParaRPr sz="1820"/>
          </a:p>
        </p:txBody>
      </p:sp>
      <p:sp>
        <p:nvSpPr>
          <p:cNvPr id="128" name="Google Shape;128;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Computer Programmer, CCC, Information Technology Support Specialist, CCC, Computer Programming and Analysis, AS, Network Systems Technology, AS, Information Systems Technology, BAS Program Change; COP 1822 Internet Programming HTML Course Change</a:t>
            </a:r>
            <a:endParaRPr>
              <a:solidFill>
                <a:schemeClr val="dk1"/>
              </a:solidFill>
            </a:endParaRPr>
          </a:p>
          <a:p>
            <a:pPr indent="0" lvl="0" marL="0" rtl="0" algn="l">
              <a:spcBef>
                <a:spcPts val="1200"/>
              </a:spcBef>
              <a:spcAft>
                <a:spcPts val="1200"/>
              </a:spcAft>
              <a:buNone/>
            </a:pPr>
            <a:r>
              <a:rPr lang="en">
                <a:solidFill>
                  <a:schemeClr val="dk1"/>
                </a:solidFill>
              </a:rPr>
              <a:t>This proposal updates programs and one course in computer science programs to include the CAI prefix (Computing: Artificial Intelligence). The course CAI 1001 was approved at the November 2025 Curriculum Committee meeting.</a:t>
            </a:r>
            <a:endParaRPr>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820"/>
              <a:t>Program Change &amp; Associated Course Proposals: Paralegal Studies, AS and Real Estate Certificate, CCC</a:t>
            </a:r>
            <a:endParaRPr sz="1820"/>
          </a:p>
        </p:txBody>
      </p:sp>
      <p:sp>
        <p:nvSpPr>
          <p:cNvPr id="134" name="Google Shape;134;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u="sng">
                <a:solidFill>
                  <a:schemeClr val="hlink"/>
                </a:solidFill>
                <a:hlinkClick r:id="rId3"/>
              </a:rPr>
              <a:t>Paralegal Studies, AS and Real Estate Paralegal, CCC Program Change; PLA 1104 Legal Research, PLA 1114 Legal Writing, PLA 2304 Criminal Procedure, PLA 2465 Bankruptcy/Debtor-Credit Law New Courses; PLA 1003 Introduction to Paralegal Studies, PLA 2200 Litigation, PLA 2930 Capstone, PLA 2942 Paralegal Internship Course Change</a:t>
            </a:r>
            <a:endParaRPr>
              <a:solidFill>
                <a:schemeClr val="dk1"/>
              </a:solidFill>
            </a:endParaRPr>
          </a:p>
          <a:p>
            <a:pPr indent="0" lvl="0" marL="0" rtl="0" algn="l">
              <a:spcBef>
                <a:spcPts val="1200"/>
              </a:spcBef>
              <a:spcAft>
                <a:spcPts val="1200"/>
              </a:spcAft>
              <a:buNone/>
            </a:pPr>
            <a:r>
              <a:rPr lang="en">
                <a:solidFill>
                  <a:schemeClr val="dk1"/>
                </a:solidFill>
              </a:rPr>
              <a:t>The paralegal program has not had any significant changes for over a dozen years. The legal world has changed since Covid and the program and courses needed to be updated for relevance, technological changes, state and national trends, and with extensive input from the local legal community through our Paralegal Advisory Board as to how to update the program to reflect the needs of the workforce in Florida.</a:t>
            </a:r>
            <a:endParaRPr>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Program Change: Criminal Justice Technology, AS</a:t>
            </a:r>
            <a:endParaRPr sz="2220"/>
          </a:p>
        </p:txBody>
      </p:sp>
      <p:sp>
        <p:nvSpPr>
          <p:cNvPr id="140" name="Google Shape;140;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Criminal Justice Technology, AS</a:t>
            </a:r>
            <a:endParaRPr>
              <a:solidFill>
                <a:schemeClr val="dk1"/>
              </a:solidFill>
            </a:endParaRPr>
          </a:p>
          <a:p>
            <a:pPr indent="0" lvl="0" marL="0" rtl="0" algn="l">
              <a:spcBef>
                <a:spcPts val="1200"/>
              </a:spcBef>
              <a:spcAft>
                <a:spcPts val="1200"/>
              </a:spcAft>
              <a:buNone/>
            </a:pPr>
            <a:r>
              <a:rPr lang="en">
                <a:solidFill>
                  <a:schemeClr val="dk1"/>
                </a:solidFill>
              </a:rPr>
              <a:t>PLA 2022 and PLA 2880 are being removed from the Paralegal Studies program. These classes are two elective classes for the Homeland Security track for AS CJ. Since they are no longer going to be taught in the Paralegal Studies program, the AS in Criminal Justice Technology needs to be updated with coursework to satisfy the elective track.</a:t>
            </a:r>
            <a:endParaRPr>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Program Discontinuation: Inclusion Specialist, CCC</a:t>
            </a:r>
            <a:endParaRPr sz="2220"/>
          </a:p>
        </p:txBody>
      </p:sp>
      <p:sp>
        <p:nvSpPr>
          <p:cNvPr id="146" name="Google Shape;146;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Inclusion Specialist, CCC</a:t>
            </a:r>
            <a:endParaRPr>
              <a:solidFill>
                <a:schemeClr val="dk1"/>
              </a:solidFill>
            </a:endParaRPr>
          </a:p>
          <a:p>
            <a:pPr indent="0" lvl="0" marL="0" rtl="0" algn="l">
              <a:spcBef>
                <a:spcPts val="1200"/>
              </a:spcBef>
              <a:spcAft>
                <a:spcPts val="1200"/>
              </a:spcAft>
              <a:buNone/>
            </a:pPr>
            <a:r>
              <a:rPr lang="en">
                <a:solidFill>
                  <a:schemeClr val="dk1"/>
                </a:solidFill>
              </a:rPr>
              <a:t>Discontinuation of this CCC is necessary as a result of the elimination of one of its required courses, EDF 2085 Introduction to Diversity for Educators, at the State level. The currently enrolled student will be provided with an alternate course to complete the CCC by August 2026.</a:t>
            </a:r>
            <a:endParaRPr>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Brief Agenda</a:t>
            </a:r>
            <a:endParaRPr/>
          </a:p>
        </p:txBody>
      </p:sp>
      <p:sp>
        <p:nvSpPr>
          <p:cNvPr id="61" name="Google Shape;61;p1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None/>
            </a:pPr>
            <a:r>
              <a:rPr lang="en" sz="1225">
                <a:solidFill>
                  <a:schemeClr val="dk1"/>
                </a:solidFill>
              </a:rPr>
              <a:t>1. </a:t>
            </a:r>
            <a:r>
              <a:rPr lang="en" sz="1000">
                <a:solidFill>
                  <a:schemeClr val="dk1"/>
                </a:solidFill>
              </a:rPr>
              <a:t>Information Items</a:t>
            </a:r>
            <a:endParaRPr sz="1000">
              <a:solidFill>
                <a:schemeClr val="dk1"/>
              </a:solidFill>
            </a:endParaRPr>
          </a:p>
          <a:p>
            <a:pPr indent="-292100" lvl="0" marL="457200" rtl="0" algn="l">
              <a:lnSpc>
                <a:spcPct val="95000"/>
              </a:lnSpc>
              <a:spcBef>
                <a:spcPts val="1200"/>
              </a:spcBef>
              <a:spcAft>
                <a:spcPts val="0"/>
              </a:spcAft>
              <a:buClr>
                <a:schemeClr val="dk1"/>
              </a:buClr>
              <a:buSzPts val="1000"/>
              <a:buChar char="●"/>
            </a:pPr>
            <a:r>
              <a:rPr lang="en" sz="1000">
                <a:solidFill>
                  <a:schemeClr val="dk1"/>
                </a:solidFill>
              </a:rPr>
              <a:t>Computer Science Courses (Dr. George Kodsey)</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ESC 1000C Introduction to Earth Science (Dr. Michael Sauer)</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EVR 1001C Introduction to Environmental Science (Dr. Lisa Pickell)</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Supervision and Management, BAS (Prof. Alisa Callahan)</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Emergency Medical Technician, CCC, Firefighter I/II Career Certificate, Paramedic CCC, Emergency Medical Services Technology, AS (Dir. Cassie Billian)</a:t>
            </a:r>
            <a:endParaRPr sz="1000">
              <a:solidFill>
                <a:schemeClr val="dk1"/>
              </a:solidFill>
            </a:endParaRPr>
          </a:p>
          <a:p>
            <a:pPr indent="0" lvl="0" marL="0" rtl="0" algn="l">
              <a:lnSpc>
                <a:spcPct val="95000"/>
              </a:lnSpc>
              <a:spcBef>
                <a:spcPts val="1200"/>
              </a:spcBef>
              <a:spcAft>
                <a:spcPts val="0"/>
              </a:spcAft>
              <a:buNone/>
            </a:pPr>
            <a:r>
              <a:rPr lang="en" sz="1000">
                <a:solidFill>
                  <a:schemeClr val="dk1"/>
                </a:solidFill>
              </a:rPr>
              <a:t>2. Course Proposals</a:t>
            </a:r>
            <a:endParaRPr sz="1000">
              <a:solidFill>
                <a:schemeClr val="dk1"/>
              </a:solidFill>
            </a:endParaRPr>
          </a:p>
          <a:p>
            <a:pPr indent="-292100" lvl="0" marL="457200" rtl="0" algn="l">
              <a:lnSpc>
                <a:spcPct val="95000"/>
              </a:lnSpc>
              <a:spcBef>
                <a:spcPts val="1200"/>
              </a:spcBef>
              <a:spcAft>
                <a:spcPts val="0"/>
              </a:spcAft>
              <a:buClr>
                <a:schemeClr val="dk1"/>
              </a:buClr>
              <a:buSzPts val="1000"/>
              <a:buChar char="●"/>
            </a:pPr>
            <a:r>
              <a:rPr lang="en" sz="1000">
                <a:solidFill>
                  <a:schemeClr val="dk1"/>
                </a:solidFill>
              </a:rPr>
              <a:t>MMC 2150 Writing for Social Media New Course (Prof. Jamie Votraw and Dr. Katharine O’Connor)</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QMB 3302 Business Analytics New Course (Dr. Tim Lucas)</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SWS 1000C Introduction to Soil Science—Southwest Florida and AEB 2950C Introduction to Southwest Florida Agriculture: Data Technology and Field Operations New Courses (Prof. Meghan Carlson)</a:t>
            </a:r>
            <a:endParaRPr sz="1000">
              <a:solidFill>
                <a:schemeClr val="dk1"/>
              </a:solidFill>
            </a:endParaRPr>
          </a:p>
          <a:p>
            <a:pPr indent="0" lvl="0" marL="0" rtl="0" algn="l">
              <a:lnSpc>
                <a:spcPct val="95000"/>
              </a:lnSpc>
              <a:spcBef>
                <a:spcPts val="1200"/>
              </a:spcBef>
              <a:spcAft>
                <a:spcPts val="1200"/>
              </a:spcAft>
              <a:buNone/>
            </a:pPr>
            <a:r>
              <a:t/>
            </a:r>
            <a:endParaRPr sz="1200">
              <a:solidFill>
                <a:schemeClr val="dk1"/>
              </a:solidFill>
            </a:endParaRPr>
          </a:p>
        </p:txBody>
      </p:sp>
      <p:sp>
        <p:nvSpPr>
          <p:cNvPr id="62" name="Google Shape;62;p1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None/>
            </a:pPr>
            <a:r>
              <a:rPr lang="en" sz="1000">
                <a:solidFill>
                  <a:schemeClr val="dk1"/>
                </a:solidFill>
              </a:rPr>
              <a:t>3. </a:t>
            </a:r>
            <a:r>
              <a:rPr lang="en" sz="1000">
                <a:solidFill>
                  <a:schemeClr val="dk1"/>
                </a:solidFill>
              </a:rPr>
              <a:t>Program Proposals &amp; Associated Course Proposals </a:t>
            </a:r>
            <a:endParaRPr sz="1000">
              <a:solidFill>
                <a:schemeClr val="dk1"/>
              </a:solidFill>
            </a:endParaRPr>
          </a:p>
          <a:p>
            <a:pPr indent="-292100" lvl="0" marL="457200" rtl="0" algn="l">
              <a:lnSpc>
                <a:spcPct val="95000"/>
              </a:lnSpc>
              <a:spcBef>
                <a:spcPts val="1200"/>
              </a:spcBef>
              <a:spcAft>
                <a:spcPts val="0"/>
              </a:spcAft>
              <a:buClr>
                <a:schemeClr val="dk1"/>
              </a:buClr>
              <a:buSzPts val="1000"/>
              <a:buChar char="●"/>
            </a:pPr>
            <a:r>
              <a:rPr lang="en" sz="1000">
                <a:solidFill>
                  <a:schemeClr val="dk1"/>
                </a:solidFill>
              </a:rPr>
              <a:t>Nursing, AS Program Change (Dr. Susan Holland)</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Nursing, BSN Program Change (Prof. Marsha Weiner)</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Computer Programmer, CCC, Information Technology Support Specialist, CCC, Computer Programming and Analysis, AS, Network Systems Technology, AS, Information Systems Technology, BAS Program Change; COP 1822 Internet Programming HTML Course Change (Prof. Rushell Hopkins)</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Paralegal Studies, AS and Real Estate Paralegal, CCC Program Change; PLA 1104 Legal Research, PLA 1114 Legal Writing, PLA 2304 Criminal Procedure, PLA 2465 Bankruptcy/Debtor-Credit Law New Courses; PLA 1003 Introduction to Paralegal Studies, PLA 2200 Litigation, PLA 2930 Capstone, PLA 2942 Paralegal Internship Course Change (Prof. Matthew Hoffman)</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Criminal Justice Technology, AS Program Change (Dr. Brian O’Reilly)</a:t>
            </a:r>
            <a:endParaRPr sz="1000">
              <a:solidFill>
                <a:schemeClr val="dk1"/>
              </a:solidFill>
            </a:endParaRPr>
          </a:p>
          <a:p>
            <a:pPr indent="-292100" lvl="0" marL="457200" rtl="0" algn="l">
              <a:lnSpc>
                <a:spcPct val="95000"/>
              </a:lnSpc>
              <a:spcBef>
                <a:spcPts val="0"/>
              </a:spcBef>
              <a:spcAft>
                <a:spcPts val="0"/>
              </a:spcAft>
              <a:buClr>
                <a:schemeClr val="dk1"/>
              </a:buClr>
              <a:buSzPts val="1000"/>
              <a:buChar char="●"/>
            </a:pPr>
            <a:r>
              <a:rPr lang="en" sz="1000">
                <a:solidFill>
                  <a:schemeClr val="dk1"/>
                </a:solidFill>
              </a:rPr>
              <a:t>Inclusion Specialist, CCC Program Discontinuation (Dr. Kelly Ross)</a:t>
            </a:r>
            <a:endParaRPr sz="1000">
              <a:solidFill>
                <a:schemeClr val="dk1"/>
              </a:solidFill>
            </a:endParaRPr>
          </a:p>
          <a:p>
            <a:pPr indent="0" lvl="0" marL="0" rtl="0" algn="l">
              <a:lnSpc>
                <a:spcPct val="95000"/>
              </a:lnSpc>
              <a:spcBef>
                <a:spcPts val="1200"/>
              </a:spcBef>
              <a:spcAft>
                <a:spcPts val="0"/>
              </a:spcAft>
              <a:buNone/>
            </a:pPr>
            <a:r>
              <a:rPr lang="en" sz="1000">
                <a:solidFill>
                  <a:schemeClr val="dk1"/>
                </a:solidFill>
              </a:rPr>
              <a:t>4. Additional New Business</a:t>
            </a:r>
            <a:endParaRPr sz="1000">
              <a:solidFill>
                <a:schemeClr val="dk1"/>
              </a:solidFill>
            </a:endParaRPr>
          </a:p>
          <a:p>
            <a:pPr indent="-292100" lvl="0" marL="457200" rtl="0" algn="l">
              <a:lnSpc>
                <a:spcPct val="95000"/>
              </a:lnSpc>
              <a:spcBef>
                <a:spcPts val="1200"/>
              </a:spcBef>
              <a:spcAft>
                <a:spcPts val="0"/>
              </a:spcAft>
              <a:buClr>
                <a:schemeClr val="dk1"/>
              </a:buClr>
              <a:buSzPts val="1000"/>
              <a:buChar char="●"/>
            </a:pPr>
            <a:r>
              <a:rPr lang="en" sz="1000">
                <a:solidFill>
                  <a:schemeClr val="dk1"/>
                </a:solidFill>
              </a:rPr>
              <a:t>CAI 1001 Course Name Update</a:t>
            </a:r>
            <a:endParaRPr sz="10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1920"/>
              <a:t>Information Item: Computer Science Courses </a:t>
            </a:r>
            <a:endParaRPr sz="1920"/>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Computer Science Courses</a:t>
            </a:r>
            <a:endParaRPr>
              <a:solidFill>
                <a:schemeClr val="dk1"/>
              </a:solidFill>
            </a:endParaRPr>
          </a:p>
          <a:p>
            <a:pPr indent="0" lvl="0" marL="0" rtl="0" algn="l">
              <a:spcBef>
                <a:spcPts val="1200"/>
              </a:spcBef>
              <a:spcAft>
                <a:spcPts val="1200"/>
              </a:spcAft>
              <a:buNone/>
            </a:pPr>
            <a:r>
              <a:rPr lang="en">
                <a:solidFill>
                  <a:schemeClr val="dk1"/>
                </a:solidFill>
              </a:rPr>
              <a:t>The courses in the Computer Science department were evaluated as part of the regular assessment process to ensure alignment with the appropriate general education competency. General education competencies and course learning outcomes were realigned and updated. </a:t>
            </a:r>
            <a:endParaRPr>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t>Information Item: ESC 1000C Introduction to Earth Science</a:t>
            </a:r>
            <a:endParaRPr sz="1920"/>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ESC 1000C Introduction to Earth Science</a:t>
            </a:r>
            <a:endParaRPr>
              <a:solidFill>
                <a:schemeClr val="dk1"/>
              </a:solidFill>
            </a:endParaRPr>
          </a:p>
          <a:p>
            <a:pPr indent="0" lvl="0" marL="0" rtl="0" algn="l">
              <a:spcBef>
                <a:spcPts val="1200"/>
              </a:spcBef>
              <a:spcAft>
                <a:spcPts val="1200"/>
              </a:spcAft>
              <a:buNone/>
            </a:pPr>
            <a:r>
              <a:rPr lang="en">
                <a:solidFill>
                  <a:schemeClr val="dk1"/>
                </a:solidFill>
              </a:rPr>
              <a:t>The course learning objective language was simplified and compacted with lower level Bloom's taxonomy removed (to MLOs). This revision is being coordinated with a GLY1000C revision to ensure compatibility and limit overlap. A full online revision of this course is necessary this summer to accommodate a newly revised Pearson textbook and the 5 year limit of the certified online course. This provides the opportune time to revise course learning objectives.</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120"/>
              <a:t>Information Item: EVR 1001C Introduction to Environmental Science</a:t>
            </a:r>
            <a:endParaRPr sz="2120"/>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EVR 1001C Introduction to Environmental Science</a:t>
            </a:r>
            <a:endParaRPr>
              <a:solidFill>
                <a:schemeClr val="dk1"/>
              </a:solidFill>
            </a:endParaRPr>
          </a:p>
          <a:p>
            <a:pPr indent="0" lvl="0" marL="0" rtl="0" algn="l">
              <a:spcBef>
                <a:spcPts val="1200"/>
              </a:spcBef>
              <a:spcAft>
                <a:spcPts val="1200"/>
              </a:spcAft>
              <a:buNone/>
            </a:pPr>
            <a:r>
              <a:rPr lang="en">
                <a:solidFill>
                  <a:schemeClr val="dk1"/>
                </a:solidFill>
              </a:rPr>
              <a:t>The proposed changes to the course learning outcomes are intended to create broader, more flexible statements that allow instructors the necessary subjectivity to address these larger environmental science topics. The current learning outcomes as is are more specific and may limit instructional approaches. Additionally, the revised learning outcomes would align more closely with the expectations outlined in Florida Statute 1007.55, which emphasizes clear statewide articulation and consistency across educational institutions.</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Supervision and Management, BAS</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Supervision and Management, BAS</a:t>
            </a:r>
            <a:r>
              <a:rPr lang="en">
                <a:solidFill>
                  <a:schemeClr val="dk1"/>
                </a:solidFill>
              </a:rPr>
              <a:t> </a:t>
            </a:r>
            <a:endParaRPr>
              <a:solidFill>
                <a:schemeClr val="dk1"/>
              </a:solidFill>
            </a:endParaRPr>
          </a:p>
          <a:p>
            <a:pPr indent="0" lvl="0" marL="0" rtl="0" algn="l">
              <a:spcBef>
                <a:spcPts val="1200"/>
              </a:spcBef>
              <a:spcAft>
                <a:spcPts val="1200"/>
              </a:spcAft>
              <a:buNone/>
            </a:pPr>
            <a:r>
              <a:rPr lang="en">
                <a:solidFill>
                  <a:schemeClr val="dk1"/>
                </a:solidFill>
              </a:rPr>
              <a:t>This proposal seeks to officially adopt program learning outcomes and publish them in the FSW catalog. </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Information Item: EMT, </a:t>
            </a:r>
            <a:r>
              <a:rPr lang="en"/>
              <a:t>Paramedic, EMS, Firefighter I/II</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Emergency Medical Technician, CCC, Firefighter I/II Career Certificate, Paramedic CCC, Emergency Medical Services Technology, AS</a:t>
            </a:r>
            <a:endParaRPr>
              <a:solidFill>
                <a:schemeClr val="dk1"/>
              </a:solidFill>
            </a:endParaRPr>
          </a:p>
          <a:p>
            <a:pPr indent="0" lvl="0" marL="0" rtl="0" algn="l">
              <a:spcBef>
                <a:spcPts val="1200"/>
              </a:spcBef>
              <a:spcAft>
                <a:spcPts val="1200"/>
              </a:spcAft>
              <a:buNone/>
            </a:pPr>
            <a:r>
              <a:rPr lang="en">
                <a:solidFill>
                  <a:schemeClr val="dk1"/>
                </a:solidFill>
              </a:rPr>
              <a:t>The department has created program learning outcomes for several programs and submits them for inclusion on the program’s catalog page.</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New Course: MMC 2150 Writing for Social Media</a:t>
            </a:r>
            <a:endParaRPr sz="2220"/>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u="sng">
                <a:solidFill>
                  <a:schemeClr val="hlink"/>
                </a:solidFill>
                <a:hlinkClick r:id="rId3"/>
              </a:rPr>
              <a:t>MMC 2150 Writing for Social Media</a:t>
            </a:r>
            <a:endParaRPr>
              <a:solidFill>
                <a:schemeClr val="dk1"/>
              </a:solidFill>
            </a:endParaRPr>
          </a:p>
          <a:p>
            <a:pPr indent="0" lvl="0" marL="0" rtl="0" algn="l">
              <a:spcBef>
                <a:spcPts val="1200"/>
              </a:spcBef>
              <a:spcAft>
                <a:spcPts val="1200"/>
              </a:spcAft>
              <a:buNone/>
            </a:pPr>
            <a:r>
              <a:rPr lang="en">
                <a:solidFill>
                  <a:schemeClr val="dk1"/>
                </a:solidFill>
              </a:rPr>
              <a:t>The proposed course, Writing for Social Media, is designed to support the goals of a new Associate in Science (A.S.) in Emerging Media Communication at Florida SouthWestern State College. campaigns. There is an increasing need for employees who can produce creative, ethical, and data-informed content. This course responds directly to that workforce demand, giving FSW students a competitive advantage in the job market. Students in Writing for Social Media will learn how to write purposeful, concise, and audience-centered content across multiple platforms. Additionally, the course will cover professional standards related to law, ethics, and artificial intelligence in online communication. Writing for Social Media complements other courses within the A.S. in Emerging Media Communication (proposal in the works for Fall 2027), bridging written communication with visual design and strategic messaging.</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220"/>
              <a:t>New Course: QMB 3302 Business Analytics </a:t>
            </a:r>
            <a:endParaRPr sz="2220"/>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u="sng">
                <a:solidFill>
                  <a:schemeClr val="hlink"/>
                </a:solidFill>
                <a:hlinkClick r:id="rId3"/>
              </a:rPr>
              <a:t>QMB 3302 Business Analytics</a:t>
            </a:r>
            <a:endParaRPr>
              <a:solidFill>
                <a:schemeClr val="dk1"/>
              </a:solidFill>
            </a:endParaRPr>
          </a:p>
          <a:p>
            <a:pPr indent="0" lvl="0" marL="0" rtl="0" algn="l">
              <a:spcBef>
                <a:spcPts val="1200"/>
              </a:spcBef>
              <a:spcAft>
                <a:spcPts val="1200"/>
              </a:spcAft>
              <a:buNone/>
            </a:pPr>
            <a:r>
              <a:rPr lang="en">
                <a:solidFill>
                  <a:schemeClr val="dk1"/>
                </a:solidFill>
              </a:rPr>
              <a:t>This course expands in-demand Curriculum: QMB 3302 provides an advanced data analytics course option, building upon the foundational knowledge offered in the Associate in Science in Business Analytics program. This allows the college to cater to students seeking more specialized and in-depth training in this critical area. The course enhances the BAS in Supervision and Management by offering a valuable new elective for students pursuing the Bachelor of Applied Science in Supervision and Management. By equipping these students with robust analytical skills, QMB 3302 will enhance their ability to make data-driven decisions in leadership roles.</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