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19"/>
  </p:handoutMasterIdLst>
  <p:sldIdLst>
    <p:sldId id="256" r:id="rId2"/>
    <p:sldId id="269" r:id="rId3"/>
    <p:sldId id="270" r:id="rId4"/>
    <p:sldId id="271" r:id="rId5"/>
    <p:sldId id="260" r:id="rId6"/>
    <p:sldId id="272" r:id="rId7"/>
    <p:sldId id="261" r:id="rId8"/>
    <p:sldId id="262" r:id="rId9"/>
    <p:sldId id="273" r:id="rId10"/>
    <p:sldId id="274" r:id="rId11"/>
    <p:sldId id="275" r:id="rId12"/>
    <p:sldId id="257" r:id="rId13"/>
    <p:sldId id="258" r:id="rId14"/>
    <p:sldId id="265" r:id="rId15"/>
    <p:sldId id="266" r:id="rId16"/>
    <p:sldId id="259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14" autoAdjust="0"/>
    <p:restoredTop sz="94660"/>
  </p:normalViewPr>
  <p:slideViewPr>
    <p:cSldViewPr snapToGrid="0" snapToObjects="1">
      <p:cViewPr>
        <p:scale>
          <a:sx n="130" d="100"/>
          <a:sy n="130" d="100"/>
        </p:scale>
        <p:origin x="-96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9E9E28-B5EA-BE46-9477-322FEAC59A22}" type="datetimeFigureOut">
              <a:rPr lang="en-US" smtClean="0"/>
              <a:t>4/4/12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DE105-30CA-2042-897C-F29C5F169C7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098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4/4/12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tel.com/index.php?p=Resources&amp;pageId=39" TargetMode="External"/><Relationship Id="rId4" Type="http://schemas.openxmlformats.org/officeDocument/2006/relationships/hyperlink" Target="http://www.mediabistro.com/alltwitter/files/2012/03/social-customer-service.jpg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hyperlink" Target="http://www.mediabistro.com/alltwitter/files/2012/03/social-customer-service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hyperlink" Target="http://libguides.scf.edu/content.php?pid=275807&amp;search_terms=down" TargetMode="External"/><Relationship Id="rId5" Type="http://schemas.openxmlformats.org/officeDocument/2006/relationships/image" Target="../media/image5.png"/><Relationship Id="rId6" Type="http://schemas.openxmlformats.org/officeDocument/2006/relationships/hyperlink" Target="http://libguides.scf.edu/content.php?pid=213264&amp;sid=1775148" TargetMode="External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libguides.scf.edu/content.php?pid=257171&amp;sid=2131798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reenr.com/" TargetMode="External"/><Relationship Id="rId4" Type="http://schemas.openxmlformats.org/officeDocument/2006/relationships/hyperlink" Target="http://prezi.com/" TargetMode="External"/><Relationship Id="rId5" Type="http://schemas.openxmlformats.org/officeDocument/2006/relationships/hyperlink" Target="http://prezi.com/0rsz-gmtoiqe/what-our-vision-thing-created-in-2010/" TargetMode="External"/><Relationship Id="rId6" Type="http://schemas.openxmlformats.org/officeDocument/2006/relationships/hyperlink" Target="http://libguides.scf.edu/instant_invite" TargetMode="External"/><Relationship Id="rId7" Type="http://schemas.openxmlformats.org/officeDocument/2006/relationships/hyperlink" Target="http://www.pinterest.com" TargetMode="External"/><Relationship Id="rId8" Type="http://schemas.openxmlformats.org/officeDocument/2006/relationships/hyperlink" Target="http://pinterest.com/allencomm/instructional-designspiration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creencast-o-matic.com/" TargetMode="External"/></Relationships>
</file>

<file path=ppt/slides/_rels/slide13.xml.rels><?xml version="1.0" encoding="UTF-8" standalone="yes"?>
<Relationships xmlns="http://schemas.openxmlformats.org/package/2006/relationships"><Relationship Id="rId11" Type="http://schemas.openxmlformats.org/officeDocument/2006/relationships/hyperlink" Target="http://sproutsocial.com/insights/2011/08/youtube-vs-vimeo-business/" TargetMode="External"/><Relationship Id="rId12" Type="http://schemas.openxmlformats.org/officeDocument/2006/relationships/hyperlink" Target="http://www.learningsolutionsmag.com/lscon/content/2118/learning-solutions-conference-2012-exhibitors/" TargetMode="External"/><Relationship Id="rId13" Type="http://schemas.openxmlformats.org/officeDocument/2006/relationships/hyperlink" Target="http://alternativeto.net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pringshare.com/libguides/" TargetMode="External"/><Relationship Id="rId3" Type="http://schemas.openxmlformats.org/officeDocument/2006/relationships/hyperlink" Target="http://www.netvibes.com/en" TargetMode="External"/><Relationship Id="rId4" Type="http://schemas.openxmlformats.org/officeDocument/2006/relationships/hyperlink" Target="http://issuu.com/home" TargetMode="External"/><Relationship Id="rId5" Type="http://schemas.openxmlformats.org/officeDocument/2006/relationships/hyperlink" Target="http://www.slideshare.net/" TargetMode="External"/><Relationship Id="rId6" Type="http://schemas.openxmlformats.org/officeDocument/2006/relationships/hyperlink" Target="http://www.scribd.com/" TargetMode="External"/><Relationship Id="rId7" Type="http://schemas.openxmlformats.org/officeDocument/2006/relationships/hyperlink" Target="https://posterous.com/" TargetMode="External"/><Relationship Id="rId8" Type="http://schemas.openxmlformats.org/officeDocument/2006/relationships/hyperlink" Target="http://howardrheingold.posterous.com/a-mini-course-on-infotention" TargetMode="External"/><Relationship Id="rId9" Type="http://schemas.openxmlformats.org/officeDocument/2006/relationships/hyperlink" Target="http://youtube.com" TargetMode="External"/><Relationship Id="rId10" Type="http://schemas.openxmlformats.org/officeDocument/2006/relationships/hyperlink" Target="http://vimeo.com/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e.techsmith.com/order/camtasiastudio.asp" TargetMode="External"/><Relationship Id="rId4" Type="http://schemas.openxmlformats.org/officeDocument/2006/relationships/hyperlink" Target="http://www.articulate.com/products/studio.php" TargetMode="External"/><Relationship Id="rId5" Type="http://schemas.openxmlformats.org/officeDocument/2006/relationships/hyperlink" Target="http://www.learningsolutionsmag.com/lscon/content/2113/learning-solutions-conference-2012-foundations-intensive/" TargetMode="External"/><Relationship Id="rId6" Type="http://schemas.openxmlformats.org/officeDocument/2006/relationships/hyperlink" Target="http://www.learningsolutionsmag.com/lscon/content/2103/learning-solutions-conference-2012-registration-information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logitech.com/en-us/webcam-communications/internet-headsets-phones/devices/8611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60034"/>
            <a:ext cx="7772400" cy="2920274"/>
          </a:xfrm>
        </p:spPr>
        <p:txBody>
          <a:bodyPr>
            <a:normAutofit/>
          </a:bodyPr>
          <a:lstStyle/>
          <a:p>
            <a:r>
              <a:rPr lang="en-US" sz="6000" dirty="0" smtClean="0"/>
              <a:t>Fast</a:t>
            </a:r>
            <a:br>
              <a:rPr lang="en-US" sz="6000" dirty="0" smtClean="0"/>
            </a:br>
            <a:r>
              <a:rPr lang="en-US" sz="6000" dirty="0" smtClean="0"/>
              <a:t>Fake</a:t>
            </a:r>
            <a:br>
              <a:rPr lang="en-US" sz="6000" dirty="0" smtClean="0"/>
            </a:br>
            <a:r>
              <a:rPr lang="en-US" sz="6000" dirty="0" smtClean="0"/>
              <a:t>Fabulous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Strategic Tutorials to Manage Your Digital Storefront, Encourage Engagement and Reach the Street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92212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outside reading, interview, person, motto or concept do you bring into your instruction/work/interactions with users?</a:t>
            </a:r>
          </a:p>
          <a:p>
            <a:endParaRPr lang="en-US" dirty="0" smtClean="0"/>
          </a:p>
          <a:p>
            <a:r>
              <a:rPr lang="en-US" dirty="0" smtClean="0"/>
              <a:t>What eTutorial, digital “how to” or online assistance have you used in the past 3 months?  How was it delivered?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911836"/>
          </a:xfrm>
        </p:spPr>
        <p:txBody>
          <a:bodyPr>
            <a:normAutofit/>
          </a:bodyPr>
          <a:lstStyle/>
          <a:p>
            <a:r>
              <a:rPr lang="en-US" sz="4000" dirty="0" smtClean="0"/>
              <a:t>Don’t stay in your lane.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09189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and Where </a:t>
            </a:r>
            <a:br>
              <a:rPr lang="en-US" dirty="0" smtClean="0"/>
            </a:br>
            <a:r>
              <a:rPr lang="en-US" dirty="0" smtClean="0"/>
              <a:t>People Look for Support</a:t>
            </a:r>
            <a:endParaRPr lang="en-US" dirty="0"/>
          </a:p>
        </p:txBody>
      </p:sp>
      <p:pic>
        <p:nvPicPr>
          <p:cNvPr id="7" name="Picture 6" descr="Screen Shot 2012-04-04 at 5.26.0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06" y="1591057"/>
            <a:ext cx="8660237" cy="4849413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32060" y="6440470"/>
            <a:ext cx="7408333" cy="325740"/>
          </a:xfrm>
        </p:spPr>
        <p:txBody>
          <a:bodyPr>
            <a:normAutofit fontScale="32500" lnSpcReduction="20000"/>
          </a:bodyPr>
          <a:lstStyle/>
          <a:p>
            <a:r>
              <a:rPr lang="en-US" dirty="0" smtClean="0"/>
              <a:t>From a market report by Sitel,  a customer service outsourcing company. </a:t>
            </a:r>
            <a:r>
              <a:rPr lang="en-US" dirty="0">
                <a:hlinkClick r:id="rId3"/>
              </a:rPr>
              <a:t>http://www.sitel.com/index.php?p=Resources&amp;pageId=</a:t>
            </a:r>
            <a:r>
              <a:rPr lang="en-US" dirty="0" smtClean="0">
                <a:hlinkClick r:id="rId3"/>
              </a:rPr>
              <a:t>39</a:t>
            </a:r>
            <a:r>
              <a:rPr lang="en-US" dirty="0" smtClean="0"/>
              <a:t>. Specific link for this infographic</a:t>
            </a:r>
            <a:r>
              <a:rPr lang="en-US" dirty="0"/>
              <a:t>: </a:t>
            </a:r>
            <a:r>
              <a:rPr lang="en-US" dirty="0">
                <a:hlinkClick r:id="rId4"/>
              </a:rPr>
              <a:t>http://www.mediabistro.com/alltwitter/files/2012/03/social-customer-</a:t>
            </a:r>
            <a:r>
              <a:rPr lang="en-US" dirty="0" smtClean="0">
                <a:hlinkClick r:id="rId4"/>
              </a:rPr>
              <a:t>service.jpg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44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2-04-04 at 5.36.08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" b="30"/>
          <a:stretch>
            <a:fillRect/>
          </a:stretch>
        </p:blipFill>
        <p:spPr>
          <a:xfrm>
            <a:off x="252145" y="1696781"/>
            <a:ext cx="8648099" cy="4219367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68% Said: </a:t>
            </a:r>
            <a:br>
              <a:rPr lang="en-US" dirty="0" smtClean="0"/>
            </a:br>
            <a:r>
              <a:rPr lang="en-US" i="1" dirty="0" smtClean="0"/>
              <a:t>Make Phone Numbers Easier to Find</a:t>
            </a:r>
            <a:endParaRPr lang="en-US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52142" y="5916148"/>
            <a:ext cx="86480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Study by Market Analysis Firm </a:t>
            </a:r>
            <a:r>
              <a:rPr lang="en-US" sz="1100" dirty="0"/>
              <a:t>Cap Gemini. </a:t>
            </a:r>
            <a:r>
              <a:rPr lang="en-US" sz="1100" dirty="0">
                <a:hlinkClick r:id="rId3"/>
              </a:rPr>
              <a:t>http://www.mediabistro.com/alltwitter/files/2012/03/social-customer-</a:t>
            </a:r>
            <a:r>
              <a:rPr lang="en-US" sz="1100" dirty="0" smtClean="0">
                <a:hlinkClick r:id="rId3"/>
              </a:rPr>
              <a:t>service.jpg</a:t>
            </a:r>
            <a:r>
              <a:rPr lang="en-US" sz="1100" dirty="0" smtClean="0"/>
              <a:t> </a:t>
            </a:r>
            <a:br>
              <a:rPr lang="en-US" sz="1100" dirty="0" smtClean="0"/>
            </a:br>
            <a:r>
              <a:rPr lang="en-US" sz="1100" dirty="0" smtClean="0"/>
              <a:t>Original infographic from Sitel. See: </a:t>
            </a:r>
            <a:r>
              <a:rPr lang="en-US" sz="1100" dirty="0">
                <a:hlinkClick r:id="rId3"/>
              </a:rPr>
              <a:t>http://www.mediabistro.com/alltwitter/files/2012/03/social-customer-service.jpg</a:t>
            </a:r>
            <a:endParaRPr lang="en-US" sz="11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016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Bob Mosher, </a:t>
            </a:r>
            <a:r>
              <a:rPr lang="en-US" i="1" dirty="0" smtClean="0"/>
              <a:t>Support and Learning at the Moment of Need </a:t>
            </a:r>
            <a:r>
              <a:rPr lang="en-US" dirty="0" smtClean="0"/>
              <a:t>:  The Complete Learning System</a:t>
            </a:r>
          </a:p>
          <a:p>
            <a:r>
              <a:rPr lang="en-US" dirty="0" smtClean="0"/>
              <a:t>Learning for the first time</a:t>
            </a:r>
          </a:p>
          <a:p>
            <a:r>
              <a:rPr lang="en-US" dirty="0" smtClean="0"/>
              <a:t>Wanting to learn more</a:t>
            </a:r>
          </a:p>
          <a:p>
            <a:r>
              <a:rPr lang="en-US" dirty="0" smtClean="0"/>
              <a:t>Trying to remember/apply</a:t>
            </a:r>
          </a:p>
          <a:p>
            <a:r>
              <a:rPr lang="en-US" dirty="0" smtClean="0"/>
              <a:t>When things change</a:t>
            </a:r>
          </a:p>
          <a:p>
            <a:r>
              <a:rPr lang="en-US" dirty="0" smtClean="0"/>
              <a:t>When something goes wrong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Learning Ecosystem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30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Shot 2012-04-04 at 5.47.20 PM.pn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82" y="254000"/>
            <a:ext cx="3144448" cy="6467231"/>
          </a:xfrm>
          <a:prstGeom prst="rect">
            <a:avLst/>
          </a:prstGeom>
          <a:ln w="76200" cmpd="sng">
            <a:solidFill>
              <a:schemeClr val="tx1"/>
            </a:solidFill>
          </a:ln>
        </p:spPr>
      </p:pic>
      <p:pic>
        <p:nvPicPr>
          <p:cNvPr id="8" name="Picture 7" descr="Screen Shot 2012-04-04 at 5.50.35 PM.p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692" y="253999"/>
            <a:ext cx="2833077" cy="6398847"/>
          </a:xfrm>
          <a:prstGeom prst="rect">
            <a:avLst/>
          </a:prstGeom>
          <a:ln w="76200" cmpd="sng">
            <a:solidFill>
              <a:schemeClr val="tx1"/>
            </a:solidFill>
          </a:ln>
        </p:spPr>
      </p:pic>
      <p:pic>
        <p:nvPicPr>
          <p:cNvPr id="4" name="Picture 3" descr="Screen Shot 2012-04-04 at 5.44.31 PM.png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690" y="253999"/>
            <a:ext cx="3262377" cy="6467232"/>
          </a:xfrm>
          <a:prstGeom prst="rect">
            <a:avLst/>
          </a:prstGeom>
          <a:ln w="76200" cmpd="sng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3627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470180"/>
            <a:ext cx="7408333" cy="3655983"/>
          </a:xfrm>
        </p:spPr>
        <p:txBody>
          <a:bodyPr>
            <a:normAutofit/>
          </a:bodyPr>
          <a:lstStyle/>
          <a:p>
            <a:r>
              <a:rPr lang="en-US" dirty="0" smtClean="0"/>
              <a:t>What are your top 10 Reference questions?</a:t>
            </a:r>
          </a:p>
          <a:p>
            <a:r>
              <a:rPr lang="en-US" dirty="0" smtClean="0"/>
              <a:t>What questions repeat in your Ask-A-Librarian or eReference transcripts?</a:t>
            </a:r>
          </a:p>
          <a:p>
            <a:r>
              <a:rPr lang="en-US" dirty="0" smtClean="0"/>
              <a:t>What skills/ideas/subjects do your Instructors request the most?</a:t>
            </a:r>
          </a:p>
          <a:p>
            <a:r>
              <a:rPr lang="en-US" dirty="0" smtClean="0"/>
              <a:t>What have you seen make a non-traditional – or just any -- student cry?</a:t>
            </a:r>
          </a:p>
          <a:p>
            <a:r>
              <a:rPr lang="en-US" dirty="0" smtClean="0"/>
              <a:t>What are you tired of saying?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 Your Learning Ecosystem is Talking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90378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40015" y="2675467"/>
            <a:ext cx="7740385" cy="2734927"/>
          </a:xfrm>
        </p:spPr>
        <p:txBody>
          <a:bodyPr/>
          <a:lstStyle/>
          <a:p>
            <a:r>
              <a:rPr lang="en-US" dirty="0" smtClean="0"/>
              <a:t>How is tutorial going to be delivered?</a:t>
            </a:r>
          </a:p>
          <a:p>
            <a:r>
              <a:rPr lang="en-US" dirty="0" smtClean="0"/>
              <a:t>How soon do you need to get it done?</a:t>
            </a:r>
          </a:p>
          <a:p>
            <a:r>
              <a:rPr lang="en-US" dirty="0" smtClean="0"/>
              <a:t>What audience are you dealing with?</a:t>
            </a:r>
          </a:p>
          <a:p>
            <a:r>
              <a:rPr lang="en-US" dirty="0" smtClean="0"/>
              <a:t>What has the most uses?</a:t>
            </a:r>
          </a:p>
          <a:p>
            <a:r>
              <a:rPr lang="en-US" dirty="0" smtClean="0"/>
              <a:t>What generates actionable stats?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really counts?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133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2-04-04 at 6.01.59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2615"/>
            <a:ext cx="9017000" cy="34240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9462" y="341923"/>
            <a:ext cx="72976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Springshare Campus Guides Stats for SCF FAQs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136701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SCF Springshare Campus Guides on Google Analytics</a:t>
            </a:r>
            <a:endParaRPr lang="en-US" dirty="0"/>
          </a:p>
        </p:txBody>
      </p:sp>
      <p:pic>
        <p:nvPicPr>
          <p:cNvPr id="8" name="Picture 7" descr="Screen Shot 2012-04-04 at 6.05.14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0428"/>
            <a:ext cx="9144000" cy="2314222"/>
          </a:xfrm>
          <a:prstGeom prst="rect">
            <a:avLst/>
          </a:prstGeom>
        </p:spPr>
      </p:pic>
      <p:pic>
        <p:nvPicPr>
          <p:cNvPr id="9" name="Picture 8" descr="Screen Shot 2012-04-04 at 6.07.0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385" y="4376615"/>
            <a:ext cx="6226908" cy="226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33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SCF YouTube Tutorials</a:t>
            </a:r>
            <a:br>
              <a:rPr lang="en-US" dirty="0" smtClean="0"/>
            </a:br>
            <a:r>
              <a:rPr lang="en-US" dirty="0" smtClean="0"/>
              <a:t>Analytics</a:t>
            </a:r>
            <a:endParaRPr lang="en-US" dirty="0"/>
          </a:p>
        </p:txBody>
      </p:sp>
      <p:pic>
        <p:nvPicPr>
          <p:cNvPr id="4" name="Picture 3" descr="Screen Shot 2012-04-04 at 6.10.24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70" y="1814286"/>
            <a:ext cx="8880230" cy="504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12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560187"/>
            <a:ext cx="7408333" cy="3565976"/>
          </a:xfrm>
        </p:spPr>
        <p:txBody>
          <a:bodyPr>
            <a:normAutofit/>
          </a:bodyPr>
          <a:lstStyle/>
          <a:p>
            <a:r>
              <a:rPr lang="en-US" dirty="0" smtClean="0"/>
              <a:t>1) </a:t>
            </a:r>
            <a:r>
              <a:rPr lang="en-US" dirty="0" smtClean="0">
                <a:hlinkClick r:id="rId2"/>
              </a:rPr>
              <a:t>Screencast-O-Matic</a:t>
            </a:r>
            <a:endParaRPr lang="en-US" dirty="0" smtClean="0"/>
          </a:p>
          <a:p>
            <a:r>
              <a:rPr lang="en-US" dirty="0" smtClean="0"/>
              <a:t>2) </a:t>
            </a:r>
            <a:r>
              <a:rPr lang="en-US" dirty="0" smtClean="0">
                <a:hlinkClick r:id="rId3"/>
              </a:rPr>
              <a:t>Screenr</a:t>
            </a:r>
            <a:endParaRPr lang="en-US" dirty="0" smtClean="0"/>
          </a:p>
          <a:p>
            <a:r>
              <a:rPr lang="en-US" dirty="0" smtClean="0"/>
              <a:t>3) </a:t>
            </a:r>
            <a:r>
              <a:rPr lang="en-US" dirty="0" smtClean="0">
                <a:hlinkClick r:id="rId4"/>
              </a:rPr>
              <a:t>Prezi</a:t>
            </a:r>
            <a:r>
              <a:rPr lang="en-US" dirty="0" smtClean="0"/>
              <a:t> | </a:t>
            </a:r>
            <a:r>
              <a:rPr lang="en-US" sz="1200" dirty="0" smtClean="0">
                <a:hlinkClick r:id="rId5"/>
              </a:rPr>
              <a:t>Example </a:t>
            </a:r>
            <a:endParaRPr lang="en-US" sz="1200" dirty="0" smtClean="0"/>
          </a:p>
          <a:p>
            <a:r>
              <a:rPr lang="en-US" dirty="0" smtClean="0"/>
              <a:t>4) </a:t>
            </a:r>
            <a:r>
              <a:rPr lang="en-US" dirty="0" smtClean="0">
                <a:hlinkClick r:id="rId6"/>
              </a:rPr>
              <a:t>Ask A Librarian Instant Invite</a:t>
            </a:r>
            <a:endParaRPr lang="en-US" dirty="0" smtClean="0"/>
          </a:p>
          <a:p>
            <a:r>
              <a:rPr lang="en-US" dirty="0" smtClean="0"/>
              <a:t>5)</a:t>
            </a:r>
            <a:r>
              <a:rPr lang="en-US" dirty="0" smtClean="0">
                <a:hlinkClick r:id="rId7"/>
              </a:rPr>
              <a:t> </a:t>
            </a:r>
            <a:r>
              <a:rPr lang="en-US" dirty="0" smtClean="0">
                <a:hlinkClick r:id="rId7"/>
              </a:rPr>
              <a:t>Pinterest </a:t>
            </a:r>
            <a:r>
              <a:rPr lang="en-US" dirty="0" smtClean="0"/>
              <a:t>| </a:t>
            </a:r>
            <a:r>
              <a:rPr lang="en-US" sz="1500" dirty="0" smtClean="0">
                <a:hlinkClick r:id="rId8"/>
              </a:rPr>
              <a:t>Michael Allen inventor of Macromedia, now ZebraZapps</a:t>
            </a:r>
            <a:endParaRPr lang="en-US" sz="1500" dirty="0" smtClean="0"/>
          </a:p>
          <a:p>
            <a:endParaRPr lang="en-US" dirty="0" smtClean="0"/>
          </a:p>
          <a:p>
            <a:pPr algn="ctr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471804"/>
          </a:xfrm>
        </p:spPr>
        <p:txBody>
          <a:bodyPr/>
          <a:lstStyle/>
          <a:p>
            <a:r>
              <a:rPr lang="en-US" dirty="0" smtClean="0"/>
              <a:t>FAST</a:t>
            </a:r>
            <a:br>
              <a:rPr lang="en-US" dirty="0" smtClean="0"/>
            </a:br>
            <a:r>
              <a:rPr lang="en-US" sz="2000" dirty="0" smtClean="0"/>
              <a:t>Browser Based Freebies – Easy to Share/Deliver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167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1) </a:t>
            </a:r>
            <a:r>
              <a:rPr lang="en-US" dirty="0" smtClean="0">
                <a:hlinkClick r:id="rId2"/>
              </a:rPr>
              <a:t>LibGuides/Campus Guides</a:t>
            </a:r>
            <a:r>
              <a:rPr lang="en-US" dirty="0" smtClean="0"/>
              <a:t> | </a:t>
            </a:r>
            <a:r>
              <a:rPr lang="en-US" dirty="0">
                <a:hlinkClick r:id="rId3"/>
              </a:rPr>
              <a:t>Netvibes</a:t>
            </a:r>
            <a:endParaRPr lang="en-US" dirty="0"/>
          </a:p>
          <a:p>
            <a:r>
              <a:rPr lang="en-US" dirty="0" smtClean="0"/>
              <a:t>3) </a:t>
            </a:r>
            <a:r>
              <a:rPr lang="en-US" dirty="0" smtClean="0">
                <a:hlinkClick r:id="rId4"/>
              </a:rPr>
              <a:t>ISSUU</a:t>
            </a:r>
            <a:r>
              <a:rPr lang="en-US" dirty="0" smtClean="0"/>
              <a:t> | </a:t>
            </a:r>
            <a:r>
              <a:rPr lang="en-US" i="1" dirty="0" smtClean="0">
                <a:hlinkClick r:id="rId5"/>
              </a:rPr>
              <a:t>Slideshare</a:t>
            </a:r>
            <a:r>
              <a:rPr lang="en-US" dirty="0" smtClean="0"/>
              <a:t> | </a:t>
            </a:r>
            <a:r>
              <a:rPr lang="en-US" dirty="0" smtClean="0">
                <a:hlinkClick r:id="rId6"/>
              </a:rPr>
              <a:t>Scribd</a:t>
            </a:r>
            <a:r>
              <a:rPr lang="en-US" dirty="0" smtClean="0"/>
              <a:t> </a:t>
            </a:r>
          </a:p>
          <a:p>
            <a:r>
              <a:rPr lang="en-US" dirty="0" smtClean="0"/>
              <a:t>4) </a:t>
            </a:r>
            <a:r>
              <a:rPr lang="en-US" dirty="0" smtClean="0">
                <a:hlinkClick r:id="rId7"/>
              </a:rPr>
              <a:t>Posterous</a:t>
            </a:r>
            <a:r>
              <a:rPr lang="en-US" dirty="0" smtClean="0"/>
              <a:t> | </a:t>
            </a:r>
            <a:r>
              <a:rPr lang="en-US" sz="1200" dirty="0" smtClean="0">
                <a:hlinkClick r:id="rId8"/>
              </a:rPr>
              <a:t>Howard Rheingold “</a:t>
            </a:r>
            <a:r>
              <a:rPr lang="en-US" sz="1200" dirty="0" err="1" smtClean="0">
                <a:hlinkClick r:id="rId8"/>
              </a:rPr>
              <a:t>Infotention</a:t>
            </a:r>
            <a:r>
              <a:rPr lang="en-US" sz="1200" dirty="0" smtClean="0">
                <a:hlinkClick r:id="rId8"/>
              </a:rPr>
              <a:t>”</a:t>
            </a:r>
            <a:endParaRPr lang="en-US" sz="1200" dirty="0"/>
          </a:p>
          <a:p>
            <a:r>
              <a:rPr lang="en-US" dirty="0" smtClean="0"/>
              <a:t>5) </a:t>
            </a:r>
            <a:r>
              <a:rPr lang="en-US" dirty="0" smtClean="0">
                <a:hlinkClick r:id="rId9"/>
              </a:rPr>
              <a:t>YouTube</a:t>
            </a:r>
            <a:r>
              <a:rPr lang="en-US" dirty="0" smtClean="0"/>
              <a:t> | </a:t>
            </a:r>
            <a:r>
              <a:rPr lang="en-US" dirty="0" smtClean="0">
                <a:hlinkClick r:id="rId10"/>
              </a:rPr>
              <a:t>Vimeo </a:t>
            </a:r>
            <a:r>
              <a:rPr lang="en-US" dirty="0" smtClean="0"/>
              <a:t>| </a:t>
            </a:r>
            <a:r>
              <a:rPr lang="en-US" sz="900" dirty="0" smtClean="0">
                <a:hlinkClick r:id="rId11"/>
              </a:rPr>
              <a:t>Comparison from SproutSocial</a:t>
            </a:r>
            <a:endParaRPr lang="en-US" sz="900" dirty="0" smtClean="0"/>
          </a:p>
          <a:p>
            <a:r>
              <a:rPr lang="en-US" dirty="0" smtClean="0"/>
              <a:t>6) </a:t>
            </a:r>
            <a:r>
              <a:rPr lang="en-US" dirty="0" smtClean="0">
                <a:hlinkClick r:id="rId12"/>
              </a:rPr>
              <a:t>eLearning Solutions Expo</a:t>
            </a:r>
            <a:r>
              <a:rPr lang="en-US" dirty="0" smtClean="0"/>
              <a:t> – Free</a:t>
            </a:r>
          </a:p>
          <a:p>
            <a:r>
              <a:rPr lang="en-US" dirty="0" smtClean="0"/>
              <a:t>7) </a:t>
            </a:r>
            <a:r>
              <a:rPr lang="en-US" dirty="0" smtClean="0">
                <a:hlinkClick r:id="rId13"/>
              </a:rPr>
              <a:t>AlternativeTo</a:t>
            </a:r>
            <a:r>
              <a:rPr lang="en-US" dirty="0" smtClean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Fake</a:t>
            </a:r>
            <a:br>
              <a:rPr lang="en-US" dirty="0" smtClean="0"/>
            </a:br>
            <a:r>
              <a:rPr lang="en-US" sz="2000" dirty="0" smtClean="0"/>
              <a:t>Affordable to Free Technology Mash-Ups &amp; Ideas to </a:t>
            </a:r>
            <a:br>
              <a:rPr lang="en-US" sz="2000" dirty="0" smtClean="0"/>
            </a:br>
            <a:r>
              <a:rPr lang="en-US" sz="2000" dirty="0" smtClean="0"/>
              <a:t>Replicate Higher End Products/Skills/Events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798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21 at 1.49.2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456"/>
            <a:ext cx="9144000" cy="6858000"/>
          </a:xfrm>
          <a:prstGeom prst="rect">
            <a:avLst/>
          </a:prstGeom>
        </p:spPr>
      </p:pic>
      <p:sp>
        <p:nvSpPr>
          <p:cNvPr id="3" name="Curved Left Arrow 2"/>
          <p:cNvSpPr/>
          <p:nvPr/>
        </p:nvSpPr>
        <p:spPr>
          <a:xfrm>
            <a:off x="5548684" y="3400249"/>
            <a:ext cx="1171500" cy="2090152"/>
          </a:xfrm>
          <a:prstGeom prst="curvedLeft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Up Arrow 3"/>
          <p:cNvSpPr/>
          <p:nvPr/>
        </p:nvSpPr>
        <p:spPr>
          <a:xfrm>
            <a:off x="1198564" y="1970143"/>
            <a:ext cx="822960" cy="2460179"/>
          </a:xfrm>
          <a:prstGeom prst="upArrow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2899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21 at 1.54.12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699"/>
            <a:ext cx="9144000" cy="6241576"/>
          </a:xfrm>
          <a:prstGeom prst="rect">
            <a:avLst/>
          </a:prstGeom>
        </p:spPr>
      </p:pic>
      <p:sp>
        <p:nvSpPr>
          <p:cNvPr id="3" name="Left Arrow 2"/>
          <p:cNvSpPr/>
          <p:nvPr/>
        </p:nvSpPr>
        <p:spPr>
          <a:xfrm>
            <a:off x="4110113" y="139699"/>
            <a:ext cx="1780048" cy="235733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Up Arrow 3"/>
          <p:cNvSpPr/>
          <p:nvPr/>
        </p:nvSpPr>
        <p:spPr>
          <a:xfrm rot="16200000">
            <a:off x="7688009" y="1719286"/>
            <a:ext cx="586532" cy="815245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250198" y="2490181"/>
            <a:ext cx="18938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Mash up of:</a:t>
            </a:r>
          </a:p>
          <a:p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-Libguide(Could use Netvibes.)</a:t>
            </a:r>
          </a:p>
          <a:p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PDF of page from PowerPoint</a:t>
            </a:r>
          </a:p>
          <a:p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Image linked to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Screencastomatic hosted on YouTube.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244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USB Headset – such as, </a:t>
            </a:r>
            <a:r>
              <a:rPr lang="en-US" dirty="0" smtClean="0">
                <a:hlinkClick r:id="rId2"/>
              </a:rPr>
              <a:t>Logitech</a:t>
            </a:r>
            <a:r>
              <a:rPr lang="en-US" dirty="0" smtClean="0"/>
              <a:t> - $40</a:t>
            </a:r>
          </a:p>
          <a:p>
            <a:r>
              <a:rPr lang="en-US" dirty="0" smtClean="0">
                <a:hlinkClick r:id="rId3"/>
              </a:rPr>
              <a:t>Camtasia</a:t>
            </a:r>
            <a:r>
              <a:rPr lang="en-US" dirty="0" smtClean="0"/>
              <a:t> -- $299</a:t>
            </a:r>
          </a:p>
          <a:p>
            <a:r>
              <a:rPr lang="en-US" dirty="0" smtClean="0">
                <a:hlinkClick r:id="rId4"/>
              </a:rPr>
              <a:t>Articulate Storyline </a:t>
            </a:r>
            <a:r>
              <a:rPr lang="en-US" dirty="0" smtClean="0"/>
              <a:t> ( to be released Fall ) -- $1398ish</a:t>
            </a:r>
          </a:p>
          <a:p>
            <a:r>
              <a:rPr lang="en-US" dirty="0" smtClean="0">
                <a:hlinkClick r:id="rId5"/>
              </a:rPr>
              <a:t>eLearning Foundations Intensive </a:t>
            </a:r>
            <a:r>
              <a:rPr lang="en-US" dirty="0" smtClean="0"/>
              <a:t>- $995 (2012)</a:t>
            </a:r>
          </a:p>
          <a:p>
            <a:r>
              <a:rPr lang="en-US" dirty="0" smtClean="0">
                <a:hlinkClick r:id="rId6"/>
              </a:rPr>
              <a:t>Learning Solutions Conference </a:t>
            </a:r>
            <a:r>
              <a:rPr lang="en-US" dirty="0" smtClean="0"/>
              <a:t>- $1495 (2012)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Fabulous</a:t>
            </a:r>
            <a:br>
              <a:rPr lang="en-US" dirty="0" smtClean="0"/>
            </a:br>
            <a:r>
              <a:rPr lang="en-US" sz="2000" dirty="0" smtClean="0"/>
              <a:t>Get It In Your Budget, Write a Grant or Sell Your Soul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360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03682" y="2431236"/>
            <a:ext cx="7408333" cy="3450696"/>
          </a:xfrm>
        </p:spPr>
        <p:txBody>
          <a:bodyPr/>
          <a:lstStyle/>
          <a:p>
            <a:pPr algn="ctr"/>
            <a:r>
              <a:rPr lang="en-US" dirty="0" smtClean="0"/>
              <a:t>How do we inform, support </a:t>
            </a:r>
            <a:br>
              <a:rPr lang="en-US" dirty="0" smtClean="0"/>
            </a:br>
            <a:r>
              <a:rPr lang="en-US" dirty="0" smtClean="0"/>
              <a:t>and know we are reaching our users :</a:t>
            </a:r>
          </a:p>
          <a:p>
            <a:r>
              <a:rPr lang="en-US" dirty="0" smtClean="0"/>
              <a:t>Learning </a:t>
            </a:r>
            <a:r>
              <a:rPr lang="en-US" dirty="0"/>
              <a:t>for the first time</a:t>
            </a:r>
          </a:p>
          <a:p>
            <a:r>
              <a:rPr lang="en-US" dirty="0"/>
              <a:t>Wanting to learn more</a:t>
            </a:r>
          </a:p>
          <a:p>
            <a:r>
              <a:rPr lang="en-US" dirty="0"/>
              <a:t>Trying to remember/apply</a:t>
            </a:r>
          </a:p>
          <a:p>
            <a:r>
              <a:rPr lang="en-US" dirty="0"/>
              <a:t>When things change</a:t>
            </a:r>
          </a:p>
          <a:p>
            <a:r>
              <a:rPr lang="en-US" dirty="0"/>
              <a:t>When something goes </a:t>
            </a:r>
            <a:r>
              <a:rPr lang="en-US" dirty="0" smtClean="0"/>
              <a:t>wrong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Wrap Up &amp; 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4908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17601</TotalTime>
  <Words>481</Words>
  <Application>Microsoft Macintosh PowerPoint</Application>
  <PresentationFormat>On-screen Show (4:3)</PresentationFormat>
  <Paragraphs>71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Waveform</vt:lpstr>
      <vt:lpstr>Fast Fake Fabulous</vt:lpstr>
      <vt:lpstr>Don’t stay in your lane.</vt:lpstr>
      <vt:lpstr>How and Where  People Look for Support</vt:lpstr>
      <vt:lpstr>68% Said:  Make Phone Numbers Easier to Find</vt:lpstr>
      <vt:lpstr>The Learning Ecosystem</vt:lpstr>
      <vt:lpstr>PowerPoint Presentation</vt:lpstr>
      <vt:lpstr>  Your Learning Ecosystem is Talking</vt:lpstr>
      <vt:lpstr>What really counts?</vt:lpstr>
      <vt:lpstr>PowerPoint Presentation</vt:lpstr>
      <vt:lpstr>SCF Springshare Campus Guides on Google Analytics</vt:lpstr>
      <vt:lpstr>SCF YouTube Tutorials Analytics</vt:lpstr>
      <vt:lpstr>FAST Browser Based Freebies – Easy to Share/Deliver</vt:lpstr>
      <vt:lpstr>Fake Affordable to Free Technology Mash-Ups &amp; Ideas to  Replicate Higher End Products/Skills/Events</vt:lpstr>
      <vt:lpstr>PowerPoint Presentation</vt:lpstr>
      <vt:lpstr>PowerPoint Presentation</vt:lpstr>
      <vt:lpstr>Fabulous Get It In Your Budget, Write a Grant or Sell Your Soul</vt:lpstr>
      <vt:lpstr>Wrap Up &amp; Questions</vt:lpstr>
    </vt:vector>
  </TitlesOfParts>
  <Company>SCF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Fast Fake Fabulous</dc:title>
  <dc:creator>Rhonda Kitchens</dc:creator>
  <cp:lastModifiedBy>Rhonda Kitchens</cp:lastModifiedBy>
  <cp:revision>44</cp:revision>
  <cp:lastPrinted>2012-04-04T23:42:03Z</cp:lastPrinted>
  <dcterms:created xsi:type="dcterms:W3CDTF">2012-02-14T19:27:52Z</dcterms:created>
  <dcterms:modified xsi:type="dcterms:W3CDTF">2012-04-06T17:00:12Z</dcterms:modified>
</cp:coreProperties>
</file>