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6EED-AD8B-4EF4-932B-4F9F30DEB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6E7E9-A4A3-4451-983E-55350729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AE93-A945-45A5-9917-5FF2DC48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B3E97-DEAC-43F6-BDC5-A7497312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B6213-4EDD-4395-90E7-A40C47D7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690C-B6B1-4095-BD97-7B013099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F7365-3444-49E3-97E0-9788E887C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EFF3-C28C-4BE5-A04C-3D7F5A1F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7996-2309-4CAF-B665-EE1D6C82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7BC61-822C-4458-8E35-6D2CAF0F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DBD19-3D04-4E61-92B3-010342205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9B2E0-6017-426B-8220-49CD759AA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9FFF-401A-4081-A2D1-300589EA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63D7-D5F2-4C45-8ED0-2CD7A616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67B9-1F8B-4A79-A5EB-B8B2AD21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2437-B218-4D10-AF03-BE3C457D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A319-8827-46A7-92FD-DE0C0E2E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37950-673A-4C64-B1E2-277D4564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2FA1-933C-40EA-8230-225E0044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ED99-7689-48CD-B267-A69F62F6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7D5B-F760-4F03-BBF1-53CF005C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10B93-36CD-4C98-A85A-E4F6F61E3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11B54-EFAE-4B58-881E-91B6162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D3FEC-E8DD-46D8-AA28-E9D171C3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C375-5996-42F8-862A-ADBE7D0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FB4E-55A5-4B49-8F3F-06C07563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DB1F-4BF5-4286-A98B-BFD3B8003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26B2A-BAEA-4495-B7B4-4448920AB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33A79-C588-45D9-AF35-EABC0CD8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8F54E-D7C5-46E7-A1F4-E91D3B1D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17DE1-47E0-4D9F-8D2B-6B8217E6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1045-B8CC-4BE6-A095-72A1599A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B86AB-4C55-44EE-83D2-B8D68A54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85AC4-FF47-476B-A846-023098FDF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D8357-21EB-4435-B9B9-78B958F73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BF64F-C125-41AA-886D-6170C749A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EB607-0150-4E83-83B2-46B7E23A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35B9A-663E-4428-BFE8-F292C7C8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C05A8-02F2-42A2-8E3C-F556DF23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7116-C5AC-4F2F-94C4-BACDD594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09668-2A9A-4C50-93B9-F9C62A8C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0F422-5673-41E8-92BD-A51ACD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365E3-50FD-4000-A0FE-01E786EA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20173-661A-4096-AFFB-53A45FAA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7875A-CA59-4DBD-B5FE-CA31610D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A695-D187-4466-9C13-EED9907C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3F1B-09CF-448E-AAC4-2EDE47E2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00FF-931B-4AAC-8E63-0054DE8DF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EF42D-1EE5-4621-9686-1C631578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A0C6A-8F39-448E-BEFB-60ADFB47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1C47A-AD65-451C-83AA-C90D9393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DD8C7-EF44-41C6-94B1-62822625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1F91-4C8A-41A0-8E94-B7F57C49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D55A2-B0BC-4C19-B780-D98C3DABC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B73A3-2EA6-42FA-9BD9-61FE28D69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A198-C4AB-4D27-B707-8304F517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71574-AAF6-4D8B-944A-075DCF3E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95C80-1EAC-4610-83C9-7FDEEB0D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0DE1A-278B-4230-88F2-B7B9B4EF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5660-4BEF-4BF4-B9F7-DF2DCCB9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9B97F-980A-4AE4-B565-620B20861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7651-FAC4-484F-AAAC-DF945853BC3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A760-2F82-4863-8DE6-33C3FBBBF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785CD-0814-4934-A391-CC83B39C1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2F1C-F1C2-4F17-BD06-1BAD9B14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3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9703-8455-4541-9D0F-BF170D7FA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Success Department Meeting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8CD13-DF99-4944-9ECE-9EF5C4C67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394446"/>
            <a:ext cx="12192000" cy="1819923"/>
          </a:xfrm>
        </p:spPr>
        <p:txBody>
          <a:bodyPr>
            <a:normAutofit/>
          </a:bodyPr>
          <a:lstStyle/>
          <a:p>
            <a:r>
              <a:rPr lang="en-US" sz="1700" dirty="0"/>
              <a:t>Dr. Joseph F. van Gaalen, Asst. VP, IR, Assessment, &amp; Effectiveness</a:t>
            </a:r>
          </a:p>
          <a:p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AASPIRE</a:t>
            </a:r>
          </a:p>
          <a:p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– Accountability – Sponsored Programs – Institutional Research - Effectiveness</a:t>
            </a:r>
            <a:endParaRPr lang="en-US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April 10, 2020</a:t>
            </a:r>
          </a:p>
        </p:txBody>
      </p:sp>
    </p:spTree>
    <p:extLst>
      <p:ext uri="{BB962C8B-B14F-4D97-AF65-F5344CB8AC3E}">
        <p14:creationId xmlns:p14="http://schemas.microsoft.com/office/powerpoint/2010/main" val="204169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 – Success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8389398" y="523783"/>
            <a:ext cx="3562904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80% of students exhibit improvement from pre-test to post-test in REA 0019.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40% of students exhibit improvement of 10% or greater from pre-test to post-test in REA 0019.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7BE92-5175-4B5C-B7EE-5DE73E5D4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13" y="523783"/>
            <a:ext cx="7637357" cy="60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SLS 1515 – Success Rates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717B7-F2CE-4368-A295-B967437C5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5" y="523781"/>
            <a:ext cx="5981855" cy="4337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2811A-94D0-4C0D-8AE9-B75FE27F3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23781"/>
            <a:ext cx="5981856" cy="4337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683581" y="5024761"/>
            <a:ext cx="109728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 Fall 2019, the highest success rate stems from the Collier campus, just the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time since the study began, and Charlotte exhibits the lowest, also just the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time since the study began (both occurring in the two most recent terms.</a:t>
            </a:r>
          </a:p>
        </p:txBody>
      </p:sp>
    </p:spTree>
    <p:extLst>
      <p:ext uri="{BB962C8B-B14F-4D97-AF65-F5344CB8AC3E}">
        <p14:creationId xmlns:p14="http://schemas.microsoft.com/office/powerpoint/2010/main" val="408577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SLS 1515 – Achievement Measures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683581" y="5024761"/>
            <a:ext cx="109728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the group project, “Creativity” is consistently the lowest achieving of the rubric dimensions since the study began.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the final essay, “Clarity” is consistently the lowest achieving in all terms since the study began.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C5B278-2F4E-467E-B3B8-A87B5B97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46" y="509499"/>
            <a:ext cx="6001553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BA7A9-3FB8-42F7-A975-F3DE5673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09499"/>
            <a:ext cx="600155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SLS 1515 – Achievement Measures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7732449" y="523783"/>
            <a:ext cx="3923931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Like the final essay, for the CT Journal assignment, for the final essay, “Clarity” is consistently the lowest achieving in all terms since the study began.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Fall 2019 exhibits the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lowest achievement since the study began.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FE44E-6915-4C1D-B493-FDC7D3227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46" y="509498"/>
            <a:ext cx="7537802" cy="54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SLS 1515 – Retention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8708993" y="598603"/>
            <a:ext cx="2991775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Retention is </a:t>
            </a:r>
            <a:r>
              <a:rPr lang="en-US" dirty="0">
                <a:solidFill>
                  <a:srgbClr val="FF0000"/>
                </a:solidFill>
              </a:rPr>
              <a:t>47.6% higher</a:t>
            </a:r>
            <a:r>
              <a:rPr lang="en-US" dirty="0">
                <a:solidFill>
                  <a:srgbClr val="0070C0"/>
                </a:solidFill>
              </a:rPr>
              <a:t> for those successful in SLS 1515 compared with those who are not successful in SLS 1515..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8CB05D-4DB6-44B2-B67F-6EAE39C4D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07" y="598602"/>
            <a:ext cx="8287485" cy="60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SLS 1515 – Success Strategies Survey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683581" y="5024761"/>
            <a:ext cx="10972800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“Using a calendar…” and “Working on large projects incrementally…” show steady increases in substantial improvement from </a:t>
            </a:r>
            <a:r>
              <a:rPr lang="en-US" dirty="0">
                <a:solidFill>
                  <a:srgbClr val="FF0000"/>
                </a:solidFill>
              </a:rPr>
              <a:t>17%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22%</a:t>
            </a:r>
            <a:r>
              <a:rPr lang="en-US" dirty="0">
                <a:solidFill>
                  <a:srgbClr val="0070C0"/>
                </a:solidFill>
              </a:rPr>
              <a:t>, respectively, in fall 2012 to </a:t>
            </a:r>
            <a:r>
              <a:rPr lang="en-US" dirty="0">
                <a:solidFill>
                  <a:srgbClr val="FF0000"/>
                </a:solidFill>
              </a:rPr>
              <a:t>31%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33%</a:t>
            </a:r>
            <a:r>
              <a:rPr lang="en-US" dirty="0">
                <a:solidFill>
                  <a:srgbClr val="0070C0"/>
                </a:solidFill>
              </a:rPr>
              <a:t>, respectively, in fall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At the same time, “Forming study groups” has reported consistent declines in application from </a:t>
            </a:r>
            <a:r>
              <a:rPr lang="en-US" dirty="0">
                <a:solidFill>
                  <a:srgbClr val="FF0000"/>
                </a:solidFill>
              </a:rPr>
              <a:t>44%</a:t>
            </a:r>
            <a:r>
              <a:rPr lang="en-US" dirty="0">
                <a:solidFill>
                  <a:srgbClr val="0070C0"/>
                </a:solidFill>
              </a:rPr>
              <a:t> to </a:t>
            </a:r>
            <a:r>
              <a:rPr lang="en-US" dirty="0">
                <a:solidFill>
                  <a:srgbClr val="FF0000"/>
                </a:solidFill>
              </a:rPr>
              <a:t>26%</a:t>
            </a:r>
            <a:r>
              <a:rPr lang="en-US" dirty="0">
                <a:solidFill>
                  <a:srgbClr val="0070C0"/>
                </a:solidFill>
              </a:rPr>
              <a:t>, while “Note-taking” has declined from </a:t>
            </a:r>
            <a:r>
              <a:rPr lang="en-US" dirty="0">
                <a:solidFill>
                  <a:srgbClr val="FF0000"/>
                </a:solidFill>
              </a:rPr>
              <a:t>74%</a:t>
            </a:r>
            <a:r>
              <a:rPr lang="en-US" dirty="0">
                <a:solidFill>
                  <a:srgbClr val="0070C0"/>
                </a:solidFill>
              </a:rPr>
              <a:t> to </a:t>
            </a:r>
            <a:r>
              <a:rPr lang="en-US" dirty="0">
                <a:solidFill>
                  <a:srgbClr val="FF0000"/>
                </a:solidFill>
              </a:rPr>
              <a:t>48%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6ABB1-1787-419A-B60F-A64955815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46" y="523783"/>
            <a:ext cx="598758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38047-D14B-4DC5-BFE7-3A5A5FD3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27" y="523784"/>
            <a:ext cx="6001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9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EAP – Enrollment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683581" y="5024761"/>
            <a:ext cx="109728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 Fall 2019, enrollment climbs to its highest since Fall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 Spring 2020, enrollment is down slightly after a large jump in Spring 2019.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842705-6A2A-44F1-838F-6307BC845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00" y="523783"/>
            <a:ext cx="6054111" cy="3959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E1F73-4A5E-40B9-B354-925BF32C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51" y="523783"/>
            <a:ext cx="5990249" cy="39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EAP – Success Rates in ENC 1101 via EAP/Direct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760519" y="5761607"/>
            <a:ext cx="109728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ENC 1101 success rate via EAP 1640 entry is higher in 6 of 9 terms.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 terms exhibit statistically significantly different success rates between pathways into ENC 1101.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0E4BD-64E3-4CC2-9E44-FA2CBD130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233" y="523783"/>
            <a:ext cx="7389533" cy="51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AAB4-8ADF-4B3D-8D7D-7FA9BF73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 – Success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23A92-1999-4F93-9AA4-4DF90A3D283D}"/>
              </a:ext>
            </a:extLst>
          </p:cNvPr>
          <p:cNvSpPr txBox="1"/>
          <p:nvPr/>
        </p:nvSpPr>
        <p:spPr>
          <a:xfrm>
            <a:off x="8389398" y="523783"/>
            <a:ext cx="3562904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Points of interest: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Overall success rates in Fall 2019 are the highest since Fall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Compressed learning strategy success rates in Fall 2019 are also the highest since Fall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Contextualized learning strategy success rates in Fall 2019 are the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highest since the study began.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C8424-EE47-4C25-9429-9231F139C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98" y="523782"/>
            <a:ext cx="8105834" cy="58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496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Trebuchet MS</vt:lpstr>
      <vt:lpstr>Office Theme</vt:lpstr>
      <vt:lpstr>Academic Success Department Meeting Assessment Update</vt:lpstr>
      <vt:lpstr>SLS 1515 – Success Rates</vt:lpstr>
      <vt:lpstr>SLS 1515 – Achievement Measures</vt:lpstr>
      <vt:lpstr>SLS 1515 – Achievement Measures</vt:lpstr>
      <vt:lpstr>SLS 1515 – Retention Studies</vt:lpstr>
      <vt:lpstr>SLS 1515 – Success Strategies Survey Results</vt:lpstr>
      <vt:lpstr>EAP – Enrollment</vt:lpstr>
      <vt:lpstr>EAP – Success Rates in ENC 1101 via EAP/Direct</vt:lpstr>
      <vt:lpstr>REA – Success Rates</vt:lpstr>
      <vt:lpstr>REA – Success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Van Gaalen</dc:creator>
  <cp:lastModifiedBy>Karen Maguire</cp:lastModifiedBy>
  <cp:revision>15</cp:revision>
  <dcterms:created xsi:type="dcterms:W3CDTF">2020-04-10T10:22:56Z</dcterms:created>
  <dcterms:modified xsi:type="dcterms:W3CDTF">2020-05-18T16:13:03Z</dcterms:modified>
</cp:coreProperties>
</file>