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91" r:id="rId2"/>
    <p:sldId id="357" r:id="rId3"/>
    <p:sldId id="337" r:id="rId4"/>
    <p:sldId id="355" r:id="rId5"/>
    <p:sldId id="360" r:id="rId6"/>
    <p:sldId id="359" r:id="rId7"/>
    <p:sldId id="347" r:id="rId8"/>
    <p:sldId id="344" r:id="rId9"/>
    <p:sldId id="361" r:id="rId10"/>
    <p:sldId id="358" r:id="rId11"/>
    <p:sldId id="354" r:id="rId12"/>
    <p:sldId id="352" r:id="rId13"/>
    <p:sldId id="353" r:id="rId14"/>
    <p:sldId id="342" r:id="rId15"/>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7EB"/>
          </a:solidFill>
        </a:fill>
      </a:tcStyle>
    </a:wholeTbl>
    <a:band1H>
      <a:tcStyle>
        <a:tcBdr/>
        <a:fill>
          <a:solidFill>
            <a:srgbClr val="CFCCD4"/>
          </a:solidFill>
        </a:fill>
      </a:tcStyle>
    </a:band1H>
    <a:band2H>
      <a:tcStyle>
        <a:tcBdr/>
      </a:tcStyle>
    </a:band2H>
    <a:band1V>
      <a:tcStyle>
        <a:tcBdr/>
        <a:fill>
          <a:solidFill>
            <a:srgbClr val="CFCCD4"/>
          </a:solidFill>
        </a:fill>
      </a:tcStyle>
    </a:band1V>
    <a:band2V>
      <a:tcStyle>
        <a:tcBdr/>
      </a:tcStyle>
    </a:band2V>
    <a:lastCol>
      <a:tcTxStyle b="on">
        <a:font>
          <a:latin typeface="+mn-lt"/>
          <a:ea typeface="+mn-ea"/>
          <a:cs typeface="+mn-cs"/>
        </a:font>
        <a:srgbClr val="FFFFFF"/>
      </a:tcTxStyle>
      <a:tcStyle>
        <a:tcBdr/>
        <a:fill>
          <a:solidFill>
            <a:srgbClr val="470A68"/>
          </a:solidFill>
        </a:fill>
      </a:tcStyle>
    </a:lastCol>
    <a:firstCol>
      <a:tcTxStyle b="on">
        <a:font>
          <a:latin typeface="+mn-lt"/>
          <a:ea typeface="+mn-ea"/>
          <a:cs typeface="+mn-cs"/>
        </a:font>
        <a:srgbClr val="FFFFFF"/>
      </a:tcTxStyle>
      <a:tcStyle>
        <a:tcBdr/>
        <a:fill>
          <a:solidFill>
            <a:srgbClr val="470A68"/>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70A68"/>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70A68"/>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216"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4"/>
          </a:xfrm>
          <a:prstGeom prst="rect">
            <a:avLst/>
          </a:prstGeom>
        </p:spPr>
        <p:txBody>
          <a:bodyPr vert="horz" lIns="91438" tIns="45719" rIns="91438" bIns="45719" rtlCol="0"/>
          <a:lstStyle>
            <a:lvl1pPr algn="r">
              <a:defRPr sz="1200"/>
            </a:lvl1pPr>
          </a:lstStyle>
          <a:p>
            <a:fld id="{DDD2F340-B148-4D5C-A088-7304582969DD}" type="datetimeFigureOut">
              <a:rPr lang="en-US" smtClean="0"/>
              <a:t>8/16/2020</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6433"/>
          </a:xfrm>
          <a:prstGeom prst="rect">
            <a:avLst/>
          </a:prstGeom>
        </p:spPr>
        <p:txBody>
          <a:bodyPr vert="horz" lIns="91438" tIns="45719" rIns="91438" bIns="45719" rtlCol="0" anchor="b"/>
          <a:lstStyle>
            <a:lvl1pPr algn="r">
              <a:defRPr sz="1200"/>
            </a:lvl1pPr>
          </a:lstStyle>
          <a:p>
            <a:fld id="{9648A1FA-D9AE-4699-AAF9-875C48AC2B05}" type="slidenum">
              <a:rPr lang="en-US" smtClean="0"/>
              <a:t>‹#›</a:t>
            </a:fld>
            <a:endParaRPr lang="en-US"/>
          </a:p>
        </p:txBody>
      </p:sp>
    </p:spTree>
    <p:extLst>
      <p:ext uri="{BB962C8B-B14F-4D97-AF65-F5344CB8AC3E}">
        <p14:creationId xmlns:p14="http://schemas.microsoft.com/office/powerpoint/2010/main" val="2854072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38" tIns="45719" rIns="91438" bIns="45719"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4" y="0"/>
            <a:ext cx="2971800" cy="464820"/>
          </a:xfrm>
          <a:prstGeom prst="rect">
            <a:avLst/>
          </a:prstGeom>
        </p:spPr>
        <p:txBody>
          <a:bodyPr vert="horz" wrap="square" lIns="91438" tIns="45719" rIns="91438" bIns="45719" numCol="1" anchor="t" anchorCtr="0" compatLnSpc="1">
            <a:prstTxWarp prst="textNoShape">
              <a:avLst/>
            </a:prstTxWarp>
          </a:bodyPr>
          <a:lstStyle>
            <a:lvl1pPr algn="r">
              <a:defRPr sz="1200" smtClean="0"/>
            </a:lvl1pPr>
          </a:lstStyle>
          <a:p>
            <a:pPr>
              <a:defRPr/>
            </a:pPr>
            <a:fld id="{BD3019B2-8CC7-4775-A70E-D049AB4256E2}" type="datetimeFigureOut">
              <a:rPr lang="en-US" altLang="en-US"/>
              <a:pPr>
                <a:defRPr/>
              </a:pPr>
              <a:t>8/16/2020</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38" tIns="45719" rIns="91438" bIns="45719" rtlCol="0" anchor="ct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38" tIns="45719" rIns="91438" bIns="4571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8"/>
            <a:ext cx="2971800" cy="464820"/>
          </a:xfrm>
          <a:prstGeom prst="rect">
            <a:avLst/>
          </a:prstGeom>
        </p:spPr>
        <p:txBody>
          <a:bodyPr vert="horz" lIns="91438" tIns="45719" rIns="91438" bIns="45719"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4" y="8829968"/>
            <a:ext cx="2971800" cy="464820"/>
          </a:xfrm>
          <a:prstGeom prst="rect">
            <a:avLst/>
          </a:prstGeom>
        </p:spPr>
        <p:txBody>
          <a:bodyPr vert="horz" wrap="square" lIns="91438" tIns="45719" rIns="91438" bIns="45719" numCol="1" anchor="b" anchorCtr="0" compatLnSpc="1">
            <a:prstTxWarp prst="textNoShape">
              <a:avLst/>
            </a:prstTxWarp>
          </a:bodyPr>
          <a:lstStyle>
            <a:lvl1pPr algn="r">
              <a:defRPr sz="1200" smtClean="0"/>
            </a:lvl1pPr>
          </a:lstStyle>
          <a:p>
            <a:pPr>
              <a:defRPr/>
            </a:pPr>
            <a:fld id="{AA163116-D63F-473E-89D2-73EF8F650F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2</a:t>
            </a:fld>
            <a:endParaRPr lang="en-US" altLang="en-US"/>
          </a:p>
        </p:txBody>
      </p:sp>
    </p:spTree>
    <p:extLst>
      <p:ext uri="{BB962C8B-B14F-4D97-AF65-F5344CB8AC3E}">
        <p14:creationId xmlns:p14="http://schemas.microsoft.com/office/powerpoint/2010/main" val="1422646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13</a:t>
            </a:fld>
            <a:endParaRPr lang="en-US" altLang="en-US"/>
          </a:p>
        </p:txBody>
      </p:sp>
    </p:spTree>
    <p:extLst>
      <p:ext uri="{BB962C8B-B14F-4D97-AF65-F5344CB8AC3E}">
        <p14:creationId xmlns:p14="http://schemas.microsoft.com/office/powerpoint/2010/main" val="40838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14</a:t>
            </a:fld>
            <a:endParaRPr lang="en-US" altLang="en-US"/>
          </a:p>
        </p:txBody>
      </p:sp>
    </p:spTree>
    <p:extLst>
      <p:ext uri="{BB962C8B-B14F-4D97-AF65-F5344CB8AC3E}">
        <p14:creationId xmlns:p14="http://schemas.microsoft.com/office/powerpoint/2010/main" val="84297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3</a:t>
            </a:fld>
            <a:endParaRPr lang="en-US" altLang="en-US"/>
          </a:p>
        </p:txBody>
      </p:sp>
    </p:spTree>
    <p:extLst>
      <p:ext uri="{BB962C8B-B14F-4D97-AF65-F5344CB8AC3E}">
        <p14:creationId xmlns:p14="http://schemas.microsoft.com/office/powerpoint/2010/main" val="267798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4</a:t>
            </a:fld>
            <a:endParaRPr lang="en-US" altLang="en-US"/>
          </a:p>
        </p:txBody>
      </p:sp>
    </p:spTree>
    <p:extLst>
      <p:ext uri="{BB962C8B-B14F-4D97-AF65-F5344CB8AC3E}">
        <p14:creationId xmlns:p14="http://schemas.microsoft.com/office/powerpoint/2010/main" val="549887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7</a:t>
            </a:fld>
            <a:endParaRPr lang="en-US" altLang="en-US"/>
          </a:p>
        </p:txBody>
      </p:sp>
    </p:spTree>
    <p:extLst>
      <p:ext uri="{BB962C8B-B14F-4D97-AF65-F5344CB8AC3E}">
        <p14:creationId xmlns:p14="http://schemas.microsoft.com/office/powerpoint/2010/main" val="2906438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7F7F8A-D63E-420D-9E31-C362AA55692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4373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9</a:t>
            </a:fld>
            <a:endParaRPr lang="en-US" altLang="en-US"/>
          </a:p>
        </p:txBody>
      </p:sp>
    </p:spTree>
    <p:extLst>
      <p:ext uri="{BB962C8B-B14F-4D97-AF65-F5344CB8AC3E}">
        <p14:creationId xmlns:p14="http://schemas.microsoft.com/office/powerpoint/2010/main" val="2906438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7F7F8A-D63E-420D-9E31-C362AA55692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44084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E7F7F8A-D63E-420D-9E31-C362AA55692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715199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12</a:t>
            </a:fld>
            <a:endParaRPr lang="en-US" altLang="en-US"/>
          </a:p>
        </p:txBody>
      </p:sp>
    </p:spTree>
    <p:extLst>
      <p:ext uri="{BB962C8B-B14F-4D97-AF65-F5344CB8AC3E}">
        <p14:creationId xmlns:p14="http://schemas.microsoft.com/office/powerpoint/2010/main" val="259485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1122361"/>
            <a:ext cx="7772400" cy="2387598"/>
          </a:xfrm>
        </p:spPr>
        <p:txBody>
          <a:bodyPr anchor="b" anchorCtr="1"/>
          <a:lstStyle>
            <a:lvl1pPr algn="ctr">
              <a:defRPr sz="6000"/>
            </a:lvl1pPr>
          </a:lstStyle>
          <a:p>
            <a:pPr lvl="0"/>
            <a:r>
              <a:rPr lang="en-US"/>
              <a:t>Click to edit Master title style</a:t>
            </a:r>
          </a:p>
        </p:txBody>
      </p:sp>
      <p:sp>
        <p:nvSpPr>
          <p:cNvPr id="3" name="Subtitle 2"/>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en-US"/>
              <a:t>Click to edit Master subtitle style</a:t>
            </a:r>
          </a:p>
        </p:txBody>
      </p:sp>
      <p:sp>
        <p:nvSpPr>
          <p:cNvPr id="4" name="Date Placeholder 3"/>
          <p:cNvSpPr txBox="1">
            <a:spLocks noGrp="1"/>
          </p:cNvSpPr>
          <p:nvPr>
            <p:ph type="dt" sz="half" idx="10"/>
          </p:nvPr>
        </p:nvSpPr>
        <p:spPr>
          <a:ln/>
        </p:spPr>
        <p:txBody>
          <a:bodyPr/>
          <a:lstStyle>
            <a:lvl1pPr>
              <a:defRPr/>
            </a:lvl1pPr>
          </a:lstStyle>
          <a:p>
            <a:pPr>
              <a:defRPr/>
            </a:pPr>
            <a:fld id="{B1432A21-C195-4691-886C-C5F46F5EAB52}" type="datetime1">
              <a:rPr lang="en-US" altLang="en-US"/>
              <a:pPr>
                <a:defRPr/>
              </a:pPr>
              <a:t>8/16/2020</a:t>
            </a:fld>
            <a:endParaRPr lang="en-US" altLang="en-US"/>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52F91213-E734-408A-AE66-084354B20B83}" type="slidenum">
              <a:rPr lang="en-US" altLang="en-US"/>
              <a:pPr>
                <a:defRPr/>
              </a:pPr>
              <a:t>‹#›</a:t>
            </a:fld>
            <a:endParaRPr lang="en-US" altLang="en-US"/>
          </a:p>
        </p:txBody>
      </p:sp>
    </p:spTree>
    <p:extLst>
      <p:ext uri="{BB962C8B-B14F-4D97-AF65-F5344CB8AC3E}">
        <p14:creationId xmlns:p14="http://schemas.microsoft.com/office/powerpoint/2010/main" val="307112860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8473861B-F1C8-4F58-8353-2F56BDD925F3}" type="datetime1">
              <a:rPr lang="en-US" altLang="en-US"/>
              <a:pPr>
                <a:defRPr/>
              </a:pPr>
              <a:t>8/16/2020</a:t>
            </a:fld>
            <a:endParaRPr lang="en-US" altLang="en-US"/>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DF324F6D-5555-45D0-AF96-2B25CA76334A}" type="slidenum">
              <a:rPr lang="en-US" altLang="en-US"/>
              <a:pPr>
                <a:defRPr/>
              </a:pPr>
              <a:t>‹#›</a:t>
            </a:fld>
            <a:endParaRPr lang="en-US" altLang="en-US"/>
          </a:p>
        </p:txBody>
      </p:sp>
    </p:spTree>
    <p:extLst>
      <p:ext uri="{BB962C8B-B14F-4D97-AF65-F5344CB8AC3E}">
        <p14:creationId xmlns:p14="http://schemas.microsoft.com/office/powerpoint/2010/main" val="243256352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543675" y="365129"/>
            <a:ext cx="1971674" cy="5811834"/>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9F8ACFA2-6C9D-48AA-9A64-87622F4B351C}" type="datetime1">
              <a:rPr lang="en-US" altLang="en-US"/>
              <a:pPr>
                <a:defRPr/>
              </a:pPr>
              <a:t>8/16/2020</a:t>
            </a:fld>
            <a:endParaRPr lang="en-US" altLang="en-US"/>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7CB36B53-2E0B-4266-BA99-7DFF8D747CB6}" type="slidenum">
              <a:rPr lang="en-US" altLang="en-US"/>
              <a:pPr>
                <a:defRPr/>
              </a:pPr>
              <a:t>‹#›</a:t>
            </a:fld>
            <a:endParaRPr lang="en-US" altLang="en-US"/>
          </a:p>
        </p:txBody>
      </p:sp>
    </p:spTree>
    <p:extLst>
      <p:ext uri="{BB962C8B-B14F-4D97-AF65-F5344CB8AC3E}">
        <p14:creationId xmlns:p14="http://schemas.microsoft.com/office/powerpoint/2010/main" val="318014045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67E10AE8-F5C9-490D-B555-43D647870AFB}" type="datetime1">
              <a:rPr lang="en-US" altLang="en-US"/>
              <a:pPr>
                <a:defRPr/>
              </a:pPr>
              <a:t>8/16/2020</a:t>
            </a:fld>
            <a:endParaRPr lang="en-US" altLang="en-US"/>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D83EE25C-22BD-4798-9C76-3CA7F779ECEE}" type="slidenum">
              <a:rPr lang="en-US" altLang="en-US"/>
              <a:pPr>
                <a:defRPr/>
              </a:pPr>
              <a:t>‹#›</a:t>
            </a:fld>
            <a:endParaRPr lang="en-US" altLang="en-US"/>
          </a:p>
        </p:txBody>
      </p:sp>
    </p:spTree>
    <p:extLst>
      <p:ext uri="{BB962C8B-B14F-4D97-AF65-F5344CB8AC3E}">
        <p14:creationId xmlns:p14="http://schemas.microsoft.com/office/powerpoint/2010/main" val="1498472931"/>
      </p:ext>
    </p:extLst>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23885" y="1709735"/>
            <a:ext cx="7886700" cy="2852735"/>
          </a:xfrm>
        </p:spPr>
        <p:txBody>
          <a:bodyPr anchor="b"/>
          <a:lstStyle>
            <a:lvl1pPr>
              <a:defRPr sz="6000"/>
            </a:lvl1pPr>
          </a:lstStyle>
          <a:p>
            <a:pPr lvl="0"/>
            <a:r>
              <a:rPr lang="en-US"/>
              <a:t>Click to edit Master title style</a:t>
            </a:r>
          </a:p>
        </p:txBody>
      </p:sp>
      <p:sp>
        <p:nvSpPr>
          <p:cNvPr id="3" name="Text Placeholder 2"/>
          <p:cNvSpPr txBox="1">
            <a:spLocks noGrp="1"/>
          </p:cNvSpPr>
          <p:nvPr>
            <p:ph type="body" idx="1"/>
          </p:nvPr>
        </p:nvSpPr>
        <p:spPr>
          <a:xfrm>
            <a:off x="623885" y="4589465"/>
            <a:ext cx="7886700" cy="1500182"/>
          </a:xfrm>
        </p:spPr>
        <p:txBody>
          <a:bodyPr/>
          <a:lstStyle>
            <a:lvl1pPr marL="0" indent="0">
              <a:buNone/>
              <a:defRPr sz="2400"/>
            </a:lvl1pPr>
          </a:lstStyle>
          <a:p>
            <a:pPr lvl="0"/>
            <a:r>
              <a:rPr lang="en-US"/>
              <a:t>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62A8DC55-BF75-4804-90EB-1C2DE87AB407}" type="datetime1">
              <a:rPr lang="en-US" altLang="en-US"/>
              <a:pPr>
                <a:defRPr/>
              </a:pPr>
              <a:t>8/16/2020</a:t>
            </a:fld>
            <a:endParaRPr lang="en-US" altLang="en-US"/>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8D69A75F-072F-45A4-A44E-026AC89F2C6E}" type="slidenum">
              <a:rPr lang="en-US" altLang="en-US"/>
              <a:pPr>
                <a:defRPr/>
              </a:pPr>
              <a:t>‹#›</a:t>
            </a:fld>
            <a:endParaRPr lang="en-US" altLang="en-US"/>
          </a:p>
        </p:txBody>
      </p:sp>
    </p:spTree>
    <p:extLst>
      <p:ext uri="{BB962C8B-B14F-4D97-AF65-F5344CB8AC3E}">
        <p14:creationId xmlns:p14="http://schemas.microsoft.com/office/powerpoint/2010/main" val="222528709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fld id="{48D59709-BA1A-4C90-BF1F-718E834B872A}" type="datetime1">
              <a:rPr lang="en-US" altLang="en-US"/>
              <a:pPr>
                <a:defRPr/>
              </a:pPr>
              <a:t>8/16/2020</a:t>
            </a:fld>
            <a:endParaRPr lang="en-US" altLang="en-US"/>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414F97D4-47AB-4764-977F-131FF9927255}" type="slidenum">
              <a:rPr lang="en-US" altLang="en-US"/>
              <a:pPr>
                <a:defRPr/>
              </a:pPr>
              <a:t>‹#›</a:t>
            </a:fld>
            <a:endParaRPr lang="en-US" altLang="en-US"/>
          </a:p>
        </p:txBody>
      </p:sp>
    </p:spTree>
    <p:extLst>
      <p:ext uri="{BB962C8B-B14F-4D97-AF65-F5344CB8AC3E}">
        <p14:creationId xmlns:p14="http://schemas.microsoft.com/office/powerpoint/2010/main" val="181315820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365129"/>
            <a:ext cx="7886700" cy="1325559"/>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629838" y="1681160"/>
            <a:ext cx="3868341" cy="823910"/>
          </a:xfrm>
        </p:spPr>
        <p:txBody>
          <a:bodyPr anchor="b"/>
          <a:lstStyle>
            <a:lvl1pPr marL="0" indent="0">
              <a:buNone/>
              <a:defRPr sz="2400" b="1"/>
            </a:lvl1pPr>
          </a:lstStyle>
          <a:p>
            <a:pPr lvl="0"/>
            <a:r>
              <a:rPr lang="en-US"/>
              <a:t>Edit Master text styles</a:t>
            </a:r>
          </a:p>
        </p:txBody>
      </p:sp>
      <p:sp>
        <p:nvSpPr>
          <p:cNvPr id="4" name="Content Placeholder 3"/>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29149" y="1681160"/>
            <a:ext cx="3887388" cy="823910"/>
          </a:xfrm>
        </p:spPr>
        <p:txBody>
          <a:bodyPr anchor="b"/>
          <a:lstStyle>
            <a:lvl1pPr marL="0" indent="0">
              <a:buNone/>
              <a:defRPr sz="2400" b="1"/>
            </a:lvl1pPr>
          </a:lstStyle>
          <a:p>
            <a:pPr lvl="0"/>
            <a:r>
              <a:rPr lang="en-US"/>
              <a:t>Edit Master text styles</a:t>
            </a:r>
          </a:p>
        </p:txBody>
      </p:sp>
      <p:sp>
        <p:nvSpPr>
          <p:cNvPr id="6" name="Content Placeholder 5"/>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fld id="{843E6844-CBB5-4E86-BF0E-0198E3EA56B8}" type="datetime1">
              <a:rPr lang="en-US" altLang="en-US"/>
              <a:pPr>
                <a:defRPr/>
              </a:pPr>
              <a:t>8/16/2020</a:t>
            </a:fld>
            <a:endParaRPr lang="en-US" altLang="en-US"/>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A8A79BE1-4DEA-48D9-B37A-AEBB28094DBD}" type="slidenum">
              <a:rPr lang="en-US" altLang="en-US"/>
              <a:pPr>
                <a:defRPr/>
              </a:pPr>
              <a:t>‹#›</a:t>
            </a:fld>
            <a:endParaRPr lang="en-US" altLang="en-US"/>
          </a:p>
        </p:txBody>
      </p:sp>
    </p:spTree>
    <p:extLst>
      <p:ext uri="{BB962C8B-B14F-4D97-AF65-F5344CB8AC3E}">
        <p14:creationId xmlns:p14="http://schemas.microsoft.com/office/powerpoint/2010/main" val="211401792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fld id="{07AEA69E-B11B-4164-80A0-F368FD0A8224}" type="datetime1">
              <a:rPr lang="en-US" altLang="en-US"/>
              <a:pPr>
                <a:defRPr/>
              </a:pPr>
              <a:t>8/16/2020</a:t>
            </a:fld>
            <a:endParaRPr lang="en-US" altLang="en-US"/>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FA600C1B-59D0-49BB-AED6-5CB7BA947BAF}" type="slidenum">
              <a:rPr lang="en-US" altLang="en-US"/>
              <a:pPr>
                <a:defRPr/>
              </a:pPr>
              <a:t>‹#›</a:t>
            </a:fld>
            <a:endParaRPr lang="en-US" altLang="en-US"/>
          </a:p>
        </p:txBody>
      </p:sp>
    </p:spTree>
    <p:extLst>
      <p:ext uri="{BB962C8B-B14F-4D97-AF65-F5344CB8AC3E}">
        <p14:creationId xmlns:p14="http://schemas.microsoft.com/office/powerpoint/2010/main" val="384904576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4FB373EE-8DE8-44F1-84B1-79475C0FE483}" type="datetime1">
              <a:rPr lang="en-US" altLang="en-US"/>
              <a:pPr>
                <a:defRPr/>
              </a:pPr>
              <a:t>8/16/2020</a:t>
            </a:fld>
            <a:endParaRPr lang="en-US" altLang="en-US"/>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444A3BCA-82B3-4635-8441-7FD83CF17722}" type="slidenum">
              <a:rPr lang="en-US" altLang="en-US"/>
              <a:pPr>
                <a:defRPr/>
              </a:pPr>
              <a:t>‹#›</a:t>
            </a:fld>
            <a:endParaRPr lang="en-US" altLang="en-US"/>
          </a:p>
        </p:txBody>
      </p:sp>
    </p:spTree>
    <p:extLst>
      <p:ext uri="{BB962C8B-B14F-4D97-AF65-F5344CB8AC3E}">
        <p14:creationId xmlns:p14="http://schemas.microsoft.com/office/powerpoint/2010/main" val="91172558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Content Placeholder 2"/>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34D8A968-82C4-4703-BCFF-BD7EC9DF0988}" type="datetime1">
              <a:rPr lang="en-US" altLang="en-US"/>
              <a:pPr>
                <a:defRPr/>
              </a:pPr>
              <a:t>8/16/2020</a:t>
            </a:fld>
            <a:endParaRPr lang="en-US" altLang="en-US"/>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9F2D18B7-35DB-4A01-87A6-B9E5587AA0AA}" type="slidenum">
              <a:rPr lang="en-US" altLang="en-US"/>
              <a:pPr>
                <a:defRPr/>
              </a:pPr>
              <a:t>‹#›</a:t>
            </a:fld>
            <a:endParaRPr lang="en-US" altLang="en-US"/>
          </a:p>
        </p:txBody>
      </p:sp>
    </p:spTree>
    <p:extLst>
      <p:ext uri="{BB962C8B-B14F-4D97-AF65-F5344CB8AC3E}">
        <p14:creationId xmlns:p14="http://schemas.microsoft.com/office/powerpoint/2010/main" val="173595140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Picture Placeholder 2"/>
          <p:cNvSpPr txBox="1">
            <a:spLocks noGrp="1"/>
          </p:cNvSpPr>
          <p:nvPr>
            <p:ph type="pic" idx="1"/>
          </p:nvPr>
        </p:nvSpPr>
        <p:spPr>
          <a:xfrm>
            <a:off x="3887388" y="987423"/>
            <a:ext cx="4629149" cy="4873623"/>
          </a:xfrm>
        </p:spPr>
        <p:txBody>
          <a:bodyPr>
            <a:normAutofit/>
          </a:bodyPr>
          <a:lstStyle>
            <a:lvl1pPr marL="0" indent="0">
              <a:buNone/>
              <a:defRPr sz="3200"/>
            </a:lvl1pPr>
          </a:lstStyle>
          <a:p>
            <a:pPr lvl="0"/>
            <a:r>
              <a:rPr lang="en-US" noProof="0"/>
              <a:t>Click icon to add picture</a:t>
            </a:r>
          </a:p>
        </p:txBody>
      </p:sp>
      <p:sp>
        <p:nvSpPr>
          <p:cNvPr id="4" name="Text Placeholder 3"/>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AD3BE1E9-0C15-40F9-9D47-FDFB35EEACCE}" type="datetime1">
              <a:rPr lang="en-US" altLang="en-US"/>
              <a:pPr>
                <a:defRPr/>
              </a:pPr>
              <a:t>8/16/2020</a:t>
            </a:fld>
            <a:endParaRPr lang="en-US" altLang="en-US"/>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52037BED-D2A3-4E6C-8387-1C1AA62152FF}" type="slidenum">
              <a:rPr lang="en-US" altLang="en-US"/>
              <a:pPr>
                <a:defRPr/>
              </a:pPr>
              <a:t>‹#›</a:t>
            </a:fld>
            <a:endParaRPr lang="en-US" altLang="en-US"/>
          </a:p>
        </p:txBody>
      </p:sp>
    </p:spTree>
    <p:extLst>
      <p:ext uri="{BB962C8B-B14F-4D97-AF65-F5344CB8AC3E}">
        <p14:creationId xmlns:p14="http://schemas.microsoft.com/office/powerpoint/2010/main" val="51747184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txBox="1">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txBox="1">
            <a:spLocks noGrp="1"/>
          </p:cNvSpPr>
          <p:nvPr>
            <p:ph type="dt" sz="half" idx="2"/>
          </p:nvPr>
        </p:nvSpPr>
        <p:spPr>
          <a:xfrm>
            <a:off x="628650" y="6356350"/>
            <a:ext cx="2057400" cy="365125"/>
          </a:xfrm>
          <a:prstGeom prst="rect">
            <a:avLst/>
          </a:prstGeom>
          <a:noFill/>
          <a:ln>
            <a:noFill/>
          </a:ln>
        </p:spPr>
        <p:txBody>
          <a:bodyPr vert="horz" wrap="square" lIns="91440" tIns="45720" rIns="91440" bIns="45720" numCol="1" anchor="ctr" anchorCtr="0" compatLnSpc="1">
            <a:prstTxWarp prst="textNoShape">
              <a:avLst/>
            </a:prstTxWarp>
            <a:noAutofit/>
          </a:bodyPr>
          <a:lstStyle>
            <a:lvl1pPr eaLnBrk="1" hangingPunct="1">
              <a:defRPr sz="1200" smtClean="0">
                <a:solidFill>
                  <a:srgbClr val="898989"/>
                </a:solidFill>
              </a:defRPr>
            </a:lvl1pPr>
          </a:lstStyle>
          <a:p>
            <a:pPr>
              <a:defRPr/>
            </a:pPr>
            <a:fld id="{3F87CF61-7AC3-4971-8253-E03D8966B3FB}" type="datetime1">
              <a:rPr lang="en-US" altLang="en-US"/>
              <a:pPr>
                <a:defRPr/>
              </a:pPr>
              <a:t>8/16/2020</a:t>
            </a:fld>
            <a:endParaRPr lang="en-US" altLang="en-US"/>
          </a:p>
        </p:txBody>
      </p:sp>
      <p:sp>
        <p:nvSpPr>
          <p:cNvPr id="5" name="Footer Placeholder 4"/>
          <p:cNvSpPr txBox="1">
            <a:spLocks noGrp="1"/>
          </p:cNvSpPr>
          <p:nvPr>
            <p:ph type="ftr" sz="quarter" idx="3"/>
          </p:nvPr>
        </p:nvSpPr>
        <p:spPr>
          <a:xfrm>
            <a:off x="3028950" y="6356350"/>
            <a:ext cx="3086100" cy="365125"/>
          </a:xfrm>
          <a:prstGeom prst="rect">
            <a:avLst/>
          </a:prstGeom>
          <a:noFill/>
          <a:ln>
            <a:noFill/>
          </a:ln>
        </p:spPr>
        <p:txBody>
          <a:bodyPr vert="horz" wrap="square" lIns="91440" tIns="45720" rIns="91440" bIns="45720" anchor="ctr" anchorCtr="1" compatLnSpc="1">
            <a:noAutofit/>
          </a:bodyPr>
          <a:lstStyle>
            <a:lvl1pPr marL="0" marR="0" lvl="0" indent="0" algn="ctr" defTabSz="914400" rtl="0" eaLnBrk="1"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stStyle>
          <a:p>
            <a:pPr>
              <a:defRPr/>
            </a:pPr>
            <a:endParaRPr/>
          </a:p>
        </p:txBody>
      </p:sp>
      <p:sp>
        <p:nvSpPr>
          <p:cNvPr id="6" name="Slide Number Placeholder 5"/>
          <p:cNvSpPr txBox="1">
            <a:spLocks noGrp="1"/>
          </p:cNvSpPr>
          <p:nvPr>
            <p:ph type="sldNum" sz="quarter" idx="4"/>
          </p:nvPr>
        </p:nvSpPr>
        <p:spPr>
          <a:xfrm>
            <a:off x="6457950" y="6356350"/>
            <a:ext cx="2057400" cy="365125"/>
          </a:xfrm>
          <a:prstGeom prst="rect">
            <a:avLst/>
          </a:prstGeom>
          <a:noFill/>
          <a:ln>
            <a:noFill/>
          </a:ln>
        </p:spPr>
        <p:txBody>
          <a:bodyPr vert="horz" wrap="square" lIns="91440" tIns="45720" rIns="91440" bIns="45720" numCol="1" anchor="ctr" anchorCtr="0" compatLnSpc="1">
            <a:prstTxWarp prst="textNoShape">
              <a:avLst/>
            </a:prstTxWarp>
            <a:noAutofit/>
          </a:bodyPr>
          <a:lstStyle>
            <a:lvl1pPr algn="r" eaLnBrk="1" hangingPunct="1">
              <a:defRPr sz="1200" smtClean="0">
                <a:solidFill>
                  <a:srgbClr val="898989"/>
                </a:solidFill>
              </a:defRPr>
            </a:lvl1pPr>
          </a:lstStyle>
          <a:p>
            <a:pPr>
              <a:defRPr/>
            </a:pPr>
            <a:fld id="{66BE3A28-70BA-4442-9436-9826B6E434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l" rtl="0" eaLnBrk="1" fontAlgn="base" hangingPunct="1">
        <a:lnSpc>
          <a:spcPct val="90000"/>
        </a:lnSpc>
        <a:spcBef>
          <a:spcPct val="0"/>
        </a:spcBef>
        <a:spcAft>
          <a:spcPct val="0"/>
        </a:spcAft>
        <a:defRPr lang="en-US" sz="4400" kern="1200">
          <a:solidFill>
            <a:srgbClr val="000000"/>
          </a:solidFill>
          <a:latin typeface="Calibri Light"/>
          <a:ea typeface="MS PGothic" panose="020B0600070205080204" pitchFamily="34" charset="-128"/>
          <a:cs typeface="ＭＳ Ｐゴシック" charset="0"/>
        </a:defRPr>
      </a:lvl1pPr>
      <a:lvl2pPr algn="l" rtl="0" eaLnBrk="1" fontAlgn="base" hangingPunct="1">
        <a:lnSpc>
          <a:spcPct val="90000"/>
        </a:lnSpc>
        <a:spcBef>
          <a:spcPct val="0"/>
        </a:spcBef>
        <a:spcAft>
          <a:spcPct val="0"/>
        </a:spcAft>
        <a:defRPr sz="4400">
          <a:solidFill>
            <a:srgbClr val="000000"/>
          </a:solidFill>
          <a:latin typeface="Calibri Light" charset="0"/>
          <a:ea typeface="MS PGothic" panose="020B0600070205080204" pitchFamily="34" charset="-128"/>
          <a:cs typeface="ＭＳ Ｐゴシック" charset="0"/>
        </a:defRPr>
      </a:lvl2pPr>
      <a:lvl3pPr algn="l" rtl="0" eaLnBrk="1" fontAlgn="base" hangingPunct="1">
        <a:lnSpc>
          <a:spcPct val="90000"/>
        </a:lnSpc>
        <a:spcBef>
          <a:spcPct val="0"/>
        </a:spcBef>
        <a:spcAft>
          <a:spcPct val="0"/>
        </a:spcAft>
        <a:defRPr sz="4400">
          <a:solidFill>
            <a:srgbClr val="000000"/>
          </a:solidFill>
          <a:latin typeface="Calibri Light" charset="0"/>
          <a:ea typeface="MS PGothic" panose="020B0600070205080204" pitchFamily="34" charset="-128"/>
          <a:cs typeface="ＭＳ Ｐゴシック" charset="0"/>
        </a:defRPr>
      </a:lvl3pPr>
      <a:lvl4pPr algn="l" rtl="0" eaLnBrk="1" fontAlgn="base" hangingPunct="1">
        <a:lnSpc>
          <a:spcPct val="90000"/>
        </a:lnSpc>
        <a:spcBef>
          <a:spcPct val="0"/>
        </a:spcBef>
        <a:spcAft>
          <a:spcPct val="0"/>
        </a:spcAft>
        <a:defRPr sz="4400">
          <a:solidFill>
            <a:srgbClr val="000000"/>
          </a:solidFill>
          <a:latin typeface="Calibri Light" charset="0"/>
          <a:ea typeface="MS PGothic" panose="020B0600070205080204" pitchFamily="34" charset="-128"/>
          <a:cs typeface="ＭＳ Ｐゴシック" charset="0"/>
        </a:defRPr>
      </a:lvl4pPr>
      <a:lvl5pPr algn="l" rtl="0" eaLnBrk="1" fontAlgn="base" hangingPunct="1">
        <a:lnSpc>
          <a:spcPct val="90000"/>
        </a:lnSpc>
        <a:spcBef>
          <a:spcPct val="0"/>
        </a:spcBef>
        <a:spcAft>
          <a:spcPct val="0"/>
        </a:spcAft>
        <a:defRPr sz="4400">
          <a:solidFill>
            <a:srgbClr val="000000"/>
          </a:solidFill>
          <a:latin typeface="Calibri Light" charset="0"/>
          <a:ea typeface="MS PGothic" panose="020B0600070205080204" pitchFamily="34" charset="-128"/>
          <a:cs typeface="ＭＳ Ｐゴシック" charset="0"/>
        </a:defRPr>
      </a:lvl5pPr>
      <a:lvl6pPr marL="457200" algn="l" rtl="0" eaLnBrk="1" fontAlgn="base" hangingPunct="1">
        <a:lnSpc>
          <a:spcPct val="90000"/>
        </a:lnSpc>
        <a:spcBef>
          <a:spcPct val="0"/>
        </a:spcBef>
        <a:spcAft>
          <a:spcPct val="0"/>
        </a:spcAft>
        <a:defRPr sz="4400">
          <a:solidFill>
            <a:srgbClr val="000000"/>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rgbClr val="000000"/>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rgbClr val="000000"/>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rgbClr val="000000"/>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SzPct val="100000"/>
        <a:buFont typeface="Arial" panose="020B0604020202020204" pitchFamily="34" charset="0"/>
        <a:buChar char="•"/>
        <a:defRPr lang="en-US" sz="2800" kern="1200">
          <a:solidFill>
            <a:srgbClr val="000000"/>
          </a:solidFill>
          <a:latin typeface="Calibri"/>
          <a:ea typeface="MS PGothic" panose="020B0600070205080204" pitchFamily="34" charset="-128"/>
          <a:cs typeface="ＭＳ Ｐゴシック" charset="0"/>
        </a:defRPr>
      </a:lvl1pPr>
      <a:lvl2pPr marL="685800" lvl="1" indent="-228600" algn="l" rtl="0" eaLnBrk="1" fontAlgn="base" hangingPunct="1">
        <a:lnSpc>
          <a:spcPct val="90000"/>
        </a:lnSpc>
        <a:spcBef>
          <a:spcPts val="500"/>
        </a:spcBef>
        <a:spcAft>
          <a:spcPct val="0"/>
        </a:spcAft>
        <a:buSzPct val="100000"/>
        <a:buFont typeface="Arial" panose="020B0604020202020204" pitchFamily="34" charset="0"/>
        <a:buChar char="•"/>
        <a:defRPr lang="en-US" sz="2400" kern="1200">
          <a:solidFill>
            <a:srgbClr val="000000"/>
          </a:solidFill>
          <a:latin typeface="Calibri"/>
          <a:ea typeface="MS PGothic" panose="020B0600070205080204" pitchFamily="34" charset="-128"/>
        </a:defRPr>
      </a:lvl2pPr>
      <a:lvl3pPr marL="1143000" lvl="2" indent="-228600" algn="l" rtl="0" eaLnBrk="1" fontAlgn="base" hangingPunct="1">
        <a:lnSpc>
          <a:spcPct val="90000"/>
        </a:lnSpc>
        <a:spcBef>
          <a:spcPts val="500"/>
        </a:spcBef>
        <a:spcAft>
          <a:spcPct val="0"/>
        </a:spcAft>
        <a:buSzPct val="100000"/>
        <a:buFont typeface="Arial" panose="020B0604020202020204" pitchFamily="34" charset="0"/>
        <a:buChar char="•"/>
        <a:defRPr lang="en-US" sz="2000" kern="1200">
          <a:solidFill>
            <a:srgbClr val="000000"/>
          </a:solidFill>
          <a:latin typeface="Calibri"/>
          <a:ea typeface="MS PGothic" panose="020B0600070205080204" pitchFamily="34" charset="-128"/>
        </a:defRPr>
      </a:lvl3pPr>
      <a:lvl4pPr marL="1600200" lvl="3" indent="-228600" algn="l" rtl="0" eaLnBrk="1" fontAlgn="base" hangingPunct="1">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ea typeface="MS PGothic" panose="020B0600070205080204" pitchFamily="34" charset="-128"/>
        </a:defRPr>
      </a:lvl4pPr>
      <a:lvl5pPr marL="2057400" lvl="4" indent="-228600" algn="l" rtl="0" eaLnBrk="1" fontAlgn="base" hangingPunct="1">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ea typeface="MS PGothic" panose="020B060007020508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ExcitingnewsFromSOBT@fsw.edu" TargetMode="External"/><Relationship Id="rId4" Type="http://schemas.openxmlformats.org/officeDocument/2006/relationships/hyperlink" Target="mailto:SBT@fsw.e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noGrp="1"/>
          </p:cNvSpPr>
          <p:nvPr>
            <p:ph type="title"/>
          </p:nvPr>
        </p:nvSpPr>
        <p:spPr/>
        <p:txBody>
          <a:bodyPr/>
          <a:lstStyle/>
          <a:p>
            <a:pPr hangingPunct="1"/>
            <a:endParaRPr altLang="en-US">
              <a:latin typeface="Calibri Light" panose="020F0302020204030204" pitchFamily="34" charset="0"/>
            </a:endParaRPr>
          </a:p>
        </p:txBody>
      </p:sp>
      <p:sp>
        <p:nvSpPr>
          <p:cNvPr id="3075" name="Content Placeholder 2"/>
          <p:cNvSpPr txBox="1">
            <a:spLocks noGrp="1"/>
          </p:cNvSpPr>
          <p:nvPr>
            <p:ph idx="1"/>
          </p:nvPr>
        </p:nvSpPr>
        <p:spPr>
          <a:xfrm>
            <a:off x="628650" y="2797174"/>
            <a:ext cx="7853363" cy="3816985"/>
          </a:xfrm>
        </p:spPr>
        <p:txBody>
          <a:bodyPr/>
          <a:lstStyle/>
          <a:p>
            <a:pPr marL="0" indent="0" algn="ctr" hangingPunct="1">
              <a:buFont typeface="Arial" panose="020B0604020202020204" pitchFamily="34" charset="0"/>
              <a:buNone/>
            </a:pPr>
            <a:r>
              <a:rPr altLang="en-US" sz="3600" dirty="0">
                <a:latin typeface="Calibri" panose="020F0502020204030204" pitchFamily="34" charset="0"/>
              </a:rPr>
              <a:t>SCHOOL OF BUSINESS AND TECHNOLOGY</a:t>
            </a:r>
          </a:p>
          <a:p>
            <a:pPr marL="0" indent="0" algn="ctr" hangingPunct="1">
              <a:buFont typeface="Arial" panose="020B0604020202020204" pitchFamily="34" charset="0"/>
              <a:buNone/>
            </a:pPr>
            <a:endParaRPr altLang="en-US" sz="3600" dirty="0">
              <a:latin typeface="Calibri" panose="020F0502020204030204" pitchFamily="34" charset="0"/>
            </a:endParaRPr>
          </a:p>
          <a:p>
            <a:pPr marL="0" indent="0" algn="ctr" hangingPunct="1">
              <a:buFont typeface="Arial" panose="020B0604020202020204" pitchFamily="34" charset="0"/>
              <a:buNone/>
            </a:pPr>
            <a:r>
              <a:rPr lang="en-US" altLang="en-US" sz="3600" dirty="0">
                <a:solidFill>
                  <a:srgbClr val="00B0F0"/>
                </a:solidFill>
                <a:latin typeface="Calibri" panose="020F0502020204030204" pitchFamily="34" charset="0"/>
              </a:rPr>
              <a:t>August 17, 2020</a:t>
            </a:r>
          </a:p>
          <a:p>
            <a:pPr marL="0" indent="0" algn="ctr" hangingPunct="1">
              <a:buFont typeface="Arial" panose="020B0604020202020204" pitchFamily="34" charset="0"/>
              <a:buNone/>
            </a:pPr>
            <a:endParaRPr lang="en-US" altLang="en-US" sz="3600" dirty="0">
              <a:solidFill>
                <a:srgbClr val="00B0F0"/>
              </a:solidFill>
              <a:latin typeface="Calibri" panose="020F0502020204030204" pitchFamily="34" charset="0"/>
            </a:endParaRPr>
          </a:p>
          <a:p>
            <a:pPr marL="0" indent="0" algn="ctr">
              <a:buNone/>
            </a:pPr>
            <a:r>
              <a:rPr lang="en-US" altLang="en-US" sz="5400" dirty="0">
                <a:solidFill>
                  <a:srgbClr val="7030A0"/>
                </a:solidFill>
                <a:latin typeface="Calibri" panose="020F0502020204030204" pitchFamily="34" charset="0"/>
              </a:rPr>
              <a:t>WELCOME BACK</a:t>
            </a:r>
          </a:p>
          <a:p>
            <a:pPr marL="0" indent="0" algn="ctr" hangingPunct="1">
              <a:buFont typeface="Arial" panose="020B0604020202020204" pitchFamily="34" charset="0"/>
              <a:buNone/>
            </a:pPr>
            <a:endParaRPr lang="en-US" altLang="en-US" sz="3600" dirty="0">
              <a:solidFill>
                <a:srgbClr val="00B0F0"/>
              </a:solidFill>
              <a:latin typeface="Calibri" panose="020F0502020204030204" pitchFamily="34" charset="0"/>
            </a:endParaRPr>
          </a:p>
        </p:txBody>
      </p:sp>
      <p:pic>
        <p:nvPicPr>
          <p:cNvPr id="3076" name="Picture 5"/>
          <p:cNvPicPr>
            <a:picLocks noChangeAspect="1"/>
          </p:cNvPicPr>
          <p:nvPr/>
        </p:nvPicPr>
        <p:blipFill>
          <a:blip r:embed="rId2">
            <a:extLst>
              <a:ext uri="{28A0092B-C50C-407E-A947-70E740481C1C}">
                <a14:useLocalDpi xmlns:a14="http://schemas.microsoft.com/office/drawing/2010/main" val="0"/>
              </a:ext>
            </a:extLst>
          </a:blip>
          <a:srcRect b="62524"/>
          <a:stretch>
            <a:fillRect/>
          </a:stretch>
        </p:blipFill>
        <p:spPr bwMode="auto">
          <a:xfrm>
            <a:off x="0" y="0"/>
            <a:ext cx="9144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075">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509452" y="375262"/>
            <a:ext cx="6735536" cy="1391032"/>
          </a:xfrm>
          <a:solidFill>
            <a:srgbClr val="470A68"/>
          </a:solidFill>
        </p:spPr>
        <p:txBody>
          <a:bodyPr/>
          <a:lstStyle/>
          <a:p>
            <a:r>
              <a:rPr lang="en-US" altLang="en-US" sz="2625" b="1" dirty="0">
                <a:solidFill>
                  <a:schemeClr val="bg1"/>
                </a:solidFill>
                <a:latin typeface="Adobe Devanagari" panose="02040503050201020203" pitchFamily="18" charset="0"/>
              </a:rPr>
              <a:t>5:50-6:10 </a:t>
            </a:r>
            <a:br>
              <a:rPr lang="en-US" altLang="en-US" sz="2625" b="1" dirty="0">
                <a:solidFill>
                  <a:srgbClr val="FFFFFF"/>
                </a:solidFill>
                <a:latin typeface="Adobe Devanagari" panose="02040503050201020203" pitchFamily="18" charset="0"/>
              </a:rPr>
            </a:br>
            <a:br>
              <a:rPr lang="en-US" altLang="en-US" sz="2625" b="1" dirty="0">
                <a:solidFill>
                  <a:srgbClr val="FFFFFF"/>
                </a:solidFill>
                <a:latin typeface="Adobe Devanagari" panose="02040503050201020203" pitchFamily="18" charset="0"/>
              </a:rPr>
            </a:br>
            <a:r>
              <a:rPr lang="en-US" altLang="en-US" sz="2625" b="1" dirty="0">
                <a:solidFill>
                  <a:srgbClr val="FFFFFF"/>
                </a:solidFill>
                <a:latin typeface="Adobe Devanagari" panose="02040503050201020203" pitchFamily="18" charset="0"/>
              </a:rPr>
              <a:t>Updates, continued</a:t>
            </a:r>
            <a:endParaRPr altLang="en-US" sz="2625"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396606" y="1865649"/>
            <a:ext cx="4354089" cy="489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FontTx/>
              <a:buNone/>
            </a:pPr>
            <a:r>
              <a:rPr lang="en-US" altLang="en-US" b="1" dirty="0">
                <a:solidFill>
                  <a:schemeClr val="tx1"/>
                </a:solidFill>
                <a:latin typeface="Century Gothic" panose="020B0502020202020204" pitchFamily="34" charset="0"/>
              </a:rPr>
              <a:t>Scheduling updates</a:t>
            </a:r>
          </a:p>
          <a:p>
            <a:pPr eaLnBrk="1" hangingPunct="1">
              <a:lnSpc>
                <a:spcPct val="80000"/>
              </a:lnSpc>
              <a:spcBef>
                <a:spcPct val="0"/>
              </a:spcBef>
              <a:buSzTx/>
              <a:buFontTx/>
              <a:buNone/>
            </a:pPr>
            <a:r>
              <a:rPr lang="en-US" altLang="en-US" b="1" dirty="0">
                <a:solidFill>
                  <a:schemeClr val="tx1"/>
                </a:solidFill>
                <a:latin typeface="Century Gothic" panose="020B0502020202020204" pitchFamily="34" charset="0"/>
              </a:rPr>
              <a:t>And Modalities</a:t>
            </a: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b="1" dirty="0">
                <a:solidFill>
                  <a:schemeClr val="tx1"/>
                </a:solidFill>
                <a:latin typeface="Century Gothic" panose="020B0502020202020204" pitchFamily="34" charset="0"/>
              </a:rPr>
              <a:t>Grants and other </a:t>
            </a:r>
          </a:p>
          <a:p>
            <a:pPr eaLnBrk="1" hangingPunct="1">
              <a:lnSpc>
                <a:spcPct val="80000"/>
              </a:lnSpc>
              <a:spcBef>
                <a:spcPct val="0"/>
              </a:spcBef>
              <a:buSzTx/>
              <a:buFontTx/>
              <a:buNone/>
            </a:pPr>
            <a:r>
              <a:rPr lang="en-US" altLang="en-US" b="1" dirty="0">
                <a:solidFill>
                  <a:schemeClr val="tx1"/>
                </a:solidFill>
                <a:latin typeface="Century Gothic" panose="020B0502020202020204" pitchFamily="34" charset="0"/>
              </a:rPr>
              <a:t>Funding</a:t>
            </a: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b="1" dirty="0">
                <a:solidFill>
                  <a:schemeClr val="tx1"/>
                </a:solidFill>
                <a:latin typeface="Century Gothic" panose="020B0502020202020204" pitchFamily="34" charset="0"/>
              </a:rPr>
              <a:t>Social media updates</a:t>
            </a: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b="1" dirty="0">
                <a:solidFill>
                  <a:schemeClr val="tx1"/>
                </a:solidFill>
                <a:latin typeface="Century Gothic" panose="020B0502020202020204" pitchFamily="34" charset="0"/>
              </a:rPr>
              <a:t>Questions?</a:t>
            </a:r>
          </a:p>
          <a:p>
            <a:pPr marL="1028700" lvl="3" indent="0" defTabSz="685800" eaLnBrk="1" fontAlgn="auto" hangingPunct="1">
              <a:spcBef>
                <a:spcPts val="375"/>
              </a:spcBef>
              <a:spcAft>
                <a:spcPts val="0"/>
              </a:spcAft>
              <a:buNone/>
              <a:defRPr/>
            </a:pPr>
            <a:endParaRPr lang="en-US" sz="2400" dirty="0"/>
          </a:p>
          <a:p>
            <a:pPr marL="1028700" lvl="3" indent="0" defTabSz="685800" eaLnBrk="1" fontAlgn="auto" hangingPunct="1">
              <a:spcBef>
                <a:spcPts val="375"/>
              </a:spcBef>
              <a:spcAft>
                <a:spcPts val="0"/>
              </a:spcAft>
              <a:buNone/>
              <a:defRPr/>
            </a:pPr>
            <a:endParaRPr lang="en-US" sz="2400" dirty="0"/>
          </a:p>
          <a:p>
            <a:pPr marL="1028700" lvl="3" indent="0" defTabSz="685800" eaLnBrk="1" fontAlgn="auto" hangingPunct="1">
              <a:spcBef>
                <a:spcPts val="375"/>
              </a:spcBef>
              <a:spcAft>
                <a:spcPts val="0"/>
              </a:spcAft>
              <a:buNone/>
              <a:defRPr/>
            </a:pPr>
            <a:endParaRPr lang="en-US" sz="2400" dirty="0"/>
          </a:p>
        </p:txBody>
      </p:sp>
      <p:sp>
        <p:nvSpPr>
          <p:cNvPr id="4100" name="Rectangle 4"/>
          <p:cNvSpPr>
            <a:spLocks noChangeArrowheads="1"/>
          </p:cNvSpPr>
          <p:nvPr/>
        </p:nvSpPr>
        <p:spPr bwMode="auto">
          <a:xfrm>
            <a:off x="4993383" y="491789"/>
            <a:ext cx="3000375" cy="4521994"/>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defTabSz="685800" eaLnBrk="1" fontAlgn="auto" hangingPunct="1">
              <a:lnSpc>
                <a:spcPct val="100000"/>
              </a:lnSpc>
              <a:spcBef>
                <a:spcPct val="0"/>
              </a:spcBef>
              <a:spcAft>
                <a:spcPts val="0"/>
              </a:spcAft>
              <a:buSzTx/>
              <a:buNone/>
              <a:defRPr/>
            </a:pPr>
            <a:r>
              <a:rPr lang="en-US" altLang="en-US" sz="1350" dirty="0">
                <a:solidFill>
                  <a:srgbClr val="FFFFFF"/>
                </a:solidFill>
              </a:rPr>
              <a:t>Picture Here</a:t>
            </a:r>
          </a:p>
        </p:txBody>
      </p:sp>
      <p:pic>
        <p:nvPicPr>
          <p:cNvPr id="41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7580" y="2145508"/>
            <a:ext cx="1969294" cy="278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214939" y="2145507"/>
            <a:ext cx="2030050" cy="261789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1949" y="375262"/>
            <a:ext cx="4174425" cy="5860638"/>
          </a:xfrm>
          <a:prstGeom prst="rect">
            <a:avLst/>
          </a:prstGeom>
        </p:spPr>
      </p:pic>
    </p:spTree>
    <p:extLst>
      <p:ext uri="{BB962C8B-B14F-4D97-AF65-F5344CB8AC3E}">
        <p14:creationId xmlns:p14="http://schemas.microsoft.com/office/powerpoint/2010/main" val="358946803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334328" y="116834"/>
            <a:ext cx="5915025" cy="1175147"/>
          </a:xfrm>
          <a:solidFill>
            <a:srgbClr val="470A68"/>
          </a:solidFill>
        </p:spPr>
        <p:txBody>
          <a:bodyPr/>
          <a:lstStyle/>
          <a:p>
            <a:pPr eaLnBrk="1" hangingPunct="1"/>
            <a:r>
              <a:rPr lang="en-US" altLang="en-US" sz="4000" b="1" dirty="0">
                <a:solidFill>
                  <a:srgbClr val="FFFFFF"/>
                </a:solidFill>
                <a:latin typeface="Adobe Devanagari" panose="02040503050201020203" pitchFamily="18" charset="0"/>
              </a:rPr>
              <a:t>SOBT Social Media</a:t>
            </a:r>
            <a:endParaRPr altLang="en-US" sz="4000"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334328" y="1413163"/>
            <a:ext cx="4054791" cy="494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182880" anchor="ctr" anchorCtr="0">
            <a:noAutofit/>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marL="1371600" marR="0" lvl="3" indent="0" defTabSz="914400" rtl="0" eaLnBrk="0" fontAlgn="base" latinLnBrk="0" hangingPunct="0">
              <a:lnSpc>
                <a:spcPct val="90000"/>
              </a:lnSpc>
              <a:spcBef>
                <a:spcPts val="500"/>
              </a:spcBef>
              <a:spcAft>
                <a:spcPct val="0"/>
              </a:spcAft>
              <a:buClrTx/>
              <a:buSzPct val="100000"/>
              <a:buNone/>
              <a:tabLst/>
              <a:defRPr/>
            </a:pPr>
            <a:r>
              <a:rPr kumimoji="0" lang="en-US" sz="2800" b="0" i="0" u="none" strike="noStrike" kern="1200" cap="none" spc="0" normalizeH="0" baseline="0" noProof="0" dirty="0" err="1">
                <a:ln>
                  <a:noFill/>
                </a:ln>
                <a:noFill/>
                <a:effectLst/>
                <a:uLnTx/>
                <a:uFillTx/>
                <a:latin typeface="Calibri" panose="020F0502020204030204" pitchFamily="34" charset="0"/>
                <a:ea typeface="MS PGothic" panose="020B0600070205080204" pitchFamily="34" charset="-128"/>
                <a:cs typeface="+mn-cs"/>
              </a:rPr>
              <a:t>ghghgghghdfdgffgfgffgf</a:t>
            </a:r>
            <a:endParaRPr kumimoji="0" lang="en-US" sz="2800" b="0" i="0" u="none" strike="noStrike" kern="1200" cap="none" spc="0" normalizeH="0" baseline="0" noProof="0" dirty="0">
              <a:ln>
                <a:noFill/>
              </a:ln>
              <a:noFill/>
              <a:effectLst/>
              <a:uLnTx/>
              <a:uFillTx/>
              <a:latin typeface="Calibri" panose="020F0502020204030204" pitchFamily="34" charset="0"/>
              <a:ea typeface="MS PGothic" panose="020B0600070205080204" pitchFamily="34" charset="-128"/>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69" y="3317966"/>
            <a:ext cx="3121764" cy="337021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60547308"/>
              </p:ext>
            </p:extLst>
          </p:nvPr>
        </p:nvGraphicFramePr>
        <p:xfrm>
          <a:off x="3456091" y="1363286"/>
          <a:ext cx="5365692" cy="4231180"/>
        </p:xfrm>
        <a:graphic>
          <a:graphicData uri="http://schemas.openxmlformats.org/drawingml/2006/table">
            <a:tbl>
              <a:tblPr firstRow="1" bandRow="1">
                <a:tableStyleId>{5C22544A-7EE6-4342-B048-85BDC9FD1C3A}</a:tableStyleId>
              </a:tblPr>
              <a:tblGrid>
                <a:gridCol w="2682846">
                  <a:extLst>
                    <a:ext uri="{9D8B030D-6E8A-4147-A177-3AD203B41FA5}">
                      <a16:colId xmlns:a16="http://schemas.microsoft.com/office/drawing/2014/main" val="513820608"/>
                    </a:ext>
                  </a:extLst>
                </a:gridCol>
                <a:gridCol w="2682846">
                  <a:extLst>
                    <a:ext uri="{9D8B030D-6E8A-4147-A177-3AD203B41FA5}">
                      <a16:colId xmlns:a16="http://schemas.microsoft.com/office/drawing/2014/main" val="2568078082"/>
                    </a:ext>
                  </a:extLst>
                </a:gridCol>
              </a:tblGrid>
              <a:tr h="53201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02663112"/>
                  </a:ext>
                </a:extLst>
              </a:tr>
              <a:tr h="532015">
                <a:tc>
                  <a:txBody>
                    <a:bodyPr/>
                    <a:lstStyle/>
                    <a:p>
                      <a:r>
                        <a:rPr lang="en-US" dirty="0"/>
                        <a:t>BusinessTechno9</a:t>
                      </a:r>
                    </a:p>
                  </a:txBody>
                  <a:tcPr/>
                </a:tc>
                <a:tc>
                  <a:txBody>
                    <a:bodyPr/>
                    <a:lstStyle/>
                    <a:p>
                      <a:r>
                        <a:rPr lang="en-US" dirty="0"/>
                        <a:t>TWITTER handle</a:t>
                      </a:r>
                    </a:p>
                  </a:txBody>
                  <a:tcPr/>
                </a:tc>
                <a:extLst>
                  <a:ext uri="{0D108BD9-81ED-4DB2-BD59-A6C34878D82A}">
                    <a16:rowId xmlns:a16="http://schemas.microsoft.com/office/drawing/2014/main" val="3255668150"/>
                  </a:ext>
                </a:extLst>
              </a:tr>
              <a:tr h="532015">
                <a:tc>
                  <a:txBody>
                    <a:bodyPr/>
                    <a:lstStyle/>
                    <a:p>
                      <a:r>
                        <a:rPr lang="en-US" dirty="0"/>
                        <a:t>FSWSOBT</a:t>
                      </a:r>
                    </a:p>
                  </a:txBody>
                  <a:tcPr/>
                </a:tc>
                <a:tc>
                  <a:txBody>
                    <a:bodyPr/>
                    <a:lstStyle/>
                    <a:p>
                      <a:r>
                        <a:rPr lang="en-US" dirty="0"/>
                        <a:t>Instagram</a:t>
                      </a:r>
                    </a:p>
                  </a:txBody>
                  <a:tcPr/>
                </a:tc>
                <a:extLst>
                  <a:ext uri="{0D108BD9-81ED-4DB2-BD59-A6C34878D82A}">
                    <a16:rowId xmlns:a16="http://schemas.microsoft.com/office/drawing/2014/main" val="3475956353"/>
                  </a:ext>
                </a:extLst>
              </a:tr>
              <a:tr h="532015">
                <a:tc>
                  <a:txBody>
                    <a:bodyPr/>
                    <a:lstStyle/>
                    <a:p>
                      <a:r>
                        <a:rPr lang="en-US" dirty="0"/>
                        <a:t>FSWSOBT</a:t>
                      </a:r>
                    </a:p>
                  </a:txBody>
                  <a:tcPr/>
                </a:tc>
                <a:tc>
                  <a:txBody>
                    <a:bodyPr/>
                    <a:lstStyle/>
                    <a:p>
                      <a:r>
                        <a:rPr lang="en-US" dirty="0"/>
                        <a:t>LinkedIn</a:t>
                      </a:r>
                    </a:p>
                  </a:txBody>
                  <a:tcPr/>
                </a:tc>
                <a:extLst>
                  <a:ext uri="{0D108BD9-81ED-4DB2-BD59-A6C34878D82A}">
                    <a16:rowId xmlns:a16="http://schemas.microsoft.com/office/drawing/2014/main" val="115154736"/>
                  </a:ext>
                </a:extLst>
              </a:tr>
              <a:tr h="931025">
                <a:tc>
                  <a:txBody>
                    <a:bodyPr/>
                    <a:lstStyle/>
                    <a:p>
                      <a:r>
                        <a:rPr lang="en-US" sz="1800" kern="1200" dirty="0">
                          <a:solidFill>
                            <a:srgbClr val="000000"/>
                          </a:solidFill>
                          <a:effectLst/>
                          <a:latin typeface="+mn-lt"/>
                          <a:ea typeface="+mn-ea"/>
                          <a:cs typeface="+mn-cs"/>
                        </a:rPr>
                        <a:t>FSW School of Business and Technology</a:t>
                      </a:r>
                      <a:endParaRPr lang="en-US" dirty="0"/>
                    </a:p>
                  </a:txBody>
                  <a:tcPr/>
                </a:tc>
                <a:tc>
                  <a:txBody>
                    <a:bodyPr/>
                    <a:lstStyle/>
                    <a:p>
                      <a:r>
                        <a:rPr lang="en-US" dirty="0"/>
                        <a:t>Facebook</a:t>
                      </a:r>
                    </a:p>
                  </a:txBody>
                  <a:tcPr/>
                </a:tc>
                <a:extLst>
                  <a:ext uri="{0D108BD9-81ED-4DB2-BD59-A6C34878D82A}">
                    <a16:rowId xmlns:a16="http://schemas.microsoft.com/office/drawing/2014/main" val="2770020021"/>
                  </a:ext>
                </a:extLst>
              </a:tr>
              <a:tr h="532015">
                <a:tc>
                  <a:txBody>
                    <a:bodyPr/>
                    <a:lstStyle/>
                    <a:p>
                      <a:r>
                        <a:rPr lang="en-US" dirty="0">
                          <a:hlinkClick r:id="rId4"/>
                        </a:rPr>
                        <a:t>SBT@fsw.edu</a:t>
                      </a:r>
                      <a:endParaRPr lang="en-US" dirty="0"/>
                    </a:p>
                  </a:txBody>
                  <a:tcPr/>
                </a:tc>
                <a:tc>
                  <a:txBody>
                    <a:bodyPr/>
                    <a:lstStyle/>
                    <a:p>
                      <a:r>
                        <a:rPr lang="en-US" dirty="0"/>
                        <a:t>Email for web inquiries</a:t>
                      </a:r>
                    </a:p>
                  </a:txBody>
                  <a:tcPr/>
                </a:tc>
                <a:extLst>
                  <a:ext uri="{0D108BD9-81ED-4DB2-BD59-A6C34878D82A}">
                    <a16:rowId xmlns:a16="http://schemas.microsoft.com/office/drawing/2014/main" val="2954840578"/>
                  </a:ext>
                </a:extLst>
              </a:tr>
              <a:tr h="532015">
                <a:tc>
                  <a:txBody>
                    <a:bodyPr/>
                    <a:lstStyle/>
                    <a:p>
                      <a:r>
                        <a:rPr lang="en-US" dirty="0">
                          <a:hlinkClick r:id="rId5"/>
                        </a:rPr>
                        <a:t>ExcitingnewsfromSOBT@fsw.edu</a:t>
                      </a:r>
                      <a:endParaRPr lang="en-US" dirty="0"/>
                    </a:p>
                  </a:txBody>
                  <a:tcPr/>
                </a:tc>
                <a:tc>
                  <a:txBody>
                    <a:bodyPr/>
                    <a:lstStyle/>
                    <a:p>
                      <a:r>
                        <a:rPr lang="en-US" dirty="0"/>
                        <a:t>Marketing</a:t>
                      </a:r>
                      <a:r>
                        <a:rPr lang="en-US" baseline="0" dirty="0"/>
                        <a:t> campaign email</a:t>
                      </a:r>
                      <a:endParaRPr lang="en-US" dirty="0"/>
                    </a:p>
                  </a:txBody>
                  <a:tcPr/>
                </a:tc>
                <a:extLst>
                  <a:ext uri="{0D108BD9-81ED-4DB2-BD59-A6C34878D82A}">
                    <a16:rowId xmlns:a16="http://schemas.microsoft.com/office/drawing/2014/main" val="3776342553"/>
                  </a:ext>
                </a:extLst>
              </a:tr>
            </a:tbl>
          </a:graphicData>
        </a:graphic>
      </p:graphicFrame>
    </p:spTree>
    <p:extLst>
      <p:ext uri="{BB962C8B-B14F-4D97-AF65-F5344CB8AC3E}">
        <p14:creationId xmlns:p14="http://schemas.microsoft.com/office/powerpoint/2010/main" val="400723633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1"/>
            <a:ext cx="7886700" cy="1995488"/>
          </a:xfrm>
          <a:solidFill>
            <a:srgbClr val="470A68"/>
          </a:solidFill>
        </p:spPr>
        <p:txBody>
          <a:bodyPr/>
          <a:lstStyle/>
          <a:p>
            <a:r>
              <a:rPr altLang="en-US" sz="3500" b="1" dirty="0">
                <a:solidFill>
                  <a:srgbClr val="FFFFFF"/>
                </a:solidFill>
                <a:latin typeface="Adobe Devanagari" panose="02040503050201020203" pitchFamily="18" charset="0"/>
              </a:rPr>
              <a:t>Associate Dean Update</a:t>
            </a:r>
            <a:br>
              <a:rPr altLang="en-US" sz="3500" b="1" dirty="0">
                <a:solidFill>
                  <a:srgbClr val="FFFFFF"/>
                </a:solidFill>
                <a:latin typeface="Adobe Devanagari" panose="02040503050201020203" pitchFamily="18" charset="0"/>
              </a:rPr>
            </a:br>
            <a:r>
              <a:rPr lang="en-US" altLang="en-US" sz="3500" b="1" dirty="0">
                <a:solidFill>
                  <a:srgbClr val="FFFFFF"/>
                </a:solidFill>
                <a:latin typeface="Adobe Devanagari" panose="02040503050201020203" pitchFamily="18" charset="0"/>
              </a:rPr>
              <a:t>Jennifer Baker</a:t>
            </a:r>
            <a:br>
              <a:rPr lang="en-US" altLang="en-US" sz="3500" b="1" dirty="0">
                <a:solidFill>
                  <a:srgbClr val="FFFFFF"/>
                </a:solidFill>
                <a:latin typeface="Adobe Devanagari" panose="02040503050201020203" pitchFamily="18" charset="0"/>
              </a:rPr>
            </a:br>
            <a:r>
              <a:rPr lang="en-US" altLang="en-US" sz="3200" b="1" dirty="0">
                <a:solidFill>
                  <a:schemeClr val="bg1"/>
                </a:solidFill>
                <a:latin typeface="Century Gothic" panose="020B0502020202020204" pitchFamily="34" charset="0"/>
              </a:rPr>
              <a:t>6:10 – 6:20</a:t>
            </a:r>
            <a:br>
              <a:rPr lang="en-US" altLang="en-US" sz="3200" b="1" dirty="0">
                <a:solidFill>
                  <a:srgbClr val="FF0000"/>
                </a:solidFill>
                <a:latin typeface="Century Gothic" panose="020B0502020202020204" pitchFamily="34" charset="0"/>
              </a:rPr>
            </a:br>
            <a:endParaRPr altLang="en-US" sz="3500"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588965" y="2313261"/>
            <a:ext cx="4705350" cy="474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FontTx/>
              <a:buNone/>
            </a:pPr>
            <a:endParaRPr lang="en-US" altLang="en-US" sz="3600" b="1" dirty="0">
              <a:solidFill>
                <a:srgbClr val="FF0000"/>
              </a:solidFill>
              <a:latin typeface="Century Gothic" panose="020B0502020202020204" pitchFamily="34" charset="0"/>
            </a:endParaRPr>
          </a:p>
          <a:p>
            <a:pPr eaLnBrk="1" hangingPunct="1">
              <a:lnSpc>
                <a:spcPct val="80000"/>
              </a:lnSpc>
              <a:spcBef>
                <a:spcPct val="0"/>
              </a:spcBef>
              <a:buSzTx/>
              <a:buFontTx/>
              <a:buNone/>
            </a:pPr>
            <a:r>
              <a:rPr lang="en-US" altLang="en-US" sz="3600" b="1" dirty="0">
                <a:solidFill>
                  <a:schemeClr val="tx1"/>
                </a:solidFill>
                <a:latin typeface="Century Gothic" panose="020B0502020202020204" pitchFamily="34" charset="0"/>
              </a:rPr>
              <a:t>Syllabi</a:t>
            </a:r>
          </a:p>
          <a:p>
            <a:pPr eaLnBrk="1" hangingPunct="1">
              <a:lnSpc>
                <a:spcPct val="80000"/>
              </a:lnSpc>
              <a:spcBef>
                <a:spcPct val="0"/>
              </a:spcBef>
              <a:buSzTx/>
              <a:buFontTx/>
              <a:buNone/>
            </a:pPr>
            <a:endParaRPr lang="en-US" altLang="en-US" sz="36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3600" b="1" dirty="0">
                <a:solidFill>
                  <a:schemeClr val="tx1"/>
                </a:solidFill>
                <a:latin typeface="Century Gothic" panose="020B0502020202020204" pitchFamily="34" charset="0"/>
              </a:rPr>
              <a:t>Tutoring Services</a:t>
            </a:r>
          </a:p>
          <a:p>
            <a:pPr eaLnBrk="1" hangingPunct="1">
              <a:lnSpc>
                <a:spcPct val="80000"/>
              </a:lnSpc>
              <a:spcBef>
                <a:spcPct val="0"/>
              </a:spcBef>
              <a:buSzTx/>
              <a:buFontTx/>
              <a:buNone/>
            </a:pPr>
            <a:endParaRPr lang="en-US" altLang="en-US" sz="3600" b="1" dirty="0">
              <a:solidFill>
                <a:srgbClr val="FF0000"/>
              </a:solidFill>
              <a:latin typeface="Century Gothic" panose="020B0502020202020204" pitchFamily="34" charset="0"/>
            </a:endParaRPr>
          </a:p>
          <a:p>
            <a:pPr eaLnBrk="1" hangingPunct="1">
              <a:lnSpc>
                <a:spcPct val="80000"/>
              </a:lnSpc>
              <a:spcBef>
                <a:spcPct val="0"/>
              </a:spcBef>
              <a:buSzTx/>
              <a:buFontTx/>
              <a:buNone/>
            </a:pPr>
            <a:r>
              <a:rPr lang="en-US" altLang="en-US" sz="3600" b="1" dirty="0">
                <a:solidFill>
                  <a:schemeClr val="tx1"/>
                </a:solidFill>
                <a:latin typeface="Century Gothic" panose="020B0502020202020204" pitchFamily="34" charset="0"/>
              </a:rPr>
              <a:t>Other Updates</a:t>
            </a:r>
          </a:p>
        </p:txBody>
      </p:sp>
      <p:sp>
        <p:nvSpPr>
          <p:cNvPr id="4100" name="Rectangle 4"/>
          <p:cNvSpPr>
            <a:spLocks noChangeArrowheads="1"/>
          </p:cNvSpPr>
          <p:nvPr/>
        </p:nvSpPr>
        <p:spPr bwMode="auto">
          <a:xfrm>
            <a:off x="4781006" y="746398"/>
            <a:ext cx="4191544" cy="5223328"/>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800" dirty="0">
                <a:solidFill>
                  <a:srgbClr val="FFFFFF"/>
                </a:solidFill>
              </a:rPr>
              <a:t>Picture 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076" y="809897"/>
            <a:ext cx="3219899" cy="5159829"/>
          </a:xfrm>
          <a:prstGeom prst="rect">
            <a:avLst/>
          </a:prstGeom>
        </p:spPr>
      </p:pic>
      <p:pic>
        <p:nvPicPr>
          <p:cNvPr id="3" name="Picture 2"/>
          <p:cNvPicPr>
            <a:picLocks noChangeAspect="1"/>
          </p:cNvPicPr>
          <p:nvPr/>
        </p:nvPicPr>
        <p:blipFill>
          <a:blip r:embed="rId4"/>
          <a:stretch>
            <a:fillRect/>
          </a:stretch>
        </p:blipFill>
        <p:spPr>
          <a:xfrm>
            <a:off x="4732245" y="746398"/>
            <a:ext cx="4289066" cy="5447211"/>
          </a:xfrm>
          <a:prstGeom prst="rect">
            <a:avLst/>
          </a:prstGeom>
        </p:spPr>
      </p:pic>
      <p:pic>
        <p:nvPicPr>
          <p:cNvPr id="4" name="Picture 3"/>
          <p:cNvPicPr>
            <a:picLocks noChangeAspect="1"/>
          </p:cNvPicPr>
          <p:nvPr/>
        </p:nvPicPr>
        <p:blipFill>
          <a:blip r:embed="rId5"/>
          <a:stretch>
            <a:fillRect/>
          </a:stretch>
        </p:blipFill>
        <p:spPr>
          <a:xfrm>
            <a:off x="4732245" y="756458"/>
            <a:ext cx="4289066" cy="543715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2245" y="756458"/>
            <a:ext cx="4411755" cy="543715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2246" y="428623"/>
            <a:ext cx="4411754" cy="6029325"/>
          </a:xfrm>
          <a:prstGeom prst="rect">
            <a:avLst/>
          </a:prstGeom>
        </p:spPr>
      </p:pic>
    </p:spTree>
    <p:extLst>
      <p:ext uri="{BB962C8B-B14F-4D97-AF65-F5344CB8AC3E}">
        <p14:creationId xmlns:p14="http://schemas.microsoft.com/office/powerpoint/2010/main" val="57937744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28625"/>
            <a:ext cx="7886700" cy="1566863"/>
          </a:xfrm>
          <a:solidFill>
            <a:srgbClr val="470A68"/>
          </a:solidFill>
        </p:spPr>
        <p:txBody>
          <a:bodyPr/>
          <a:lstStyle/>
          <a:p>
            <a:pPr eaLnBrk="1" hangingPunct="1"/>
            <a:r>
              <a:rPr altLang="en-US" sz="3500" b="1" dirty="0">
                <a:solidFill>
                  <a:srgbClr val="FFFFFF"/>
                </a:solidFill>
                <a:latin typeface="Adobe Devanagari" panose="02040503050201020203" pitchFamily="18" charset="0"/>
              </a:rPr>
              <a:t>Chair Updates</a:t>
            </a:r>
            <a:br>
              <a:rPr lang="en-US" altLang="en-US" sz="3500" b="1" dirty="0">
                <a:solidFill>
                  <a:srgbClr val="FFFFFF"/>
                </a:solidFill>
                <a:latin typeface="Adobe Devanagari" panose="02040503050201020203" pitchFamily="18" charset="0"/>
              </a:rPr>
            </a:br>
            <a:r>
              <a:rPr lang="en-US" altLang="en-US" sz="3500" b="1" dirty="0">
                <a:solidFill>
                  <a:srgbClr val="FFFFFF"/>
                </a:solidFill>
                <a:latin typeface="Adobe Devanagari" panose="02040503050201020203" pitchFamily="18" charset="0"/>
              </a:rPr>
              <a:t>6:20-6:40</a:t>
            </a:r>
            <a:endParaRPr altLang="en-US" sz="3500"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524395" y="2005548"/>
            <a:ext cx="4705350" cy="474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a:lnSpc>
                <a:spcPct val="80000"/>
              </a:lnSpc>
              <a:spcBef>
                <a:spcPct val="0"/>
              </a:spcBef>
              <a:buSzTx/>
              <a:buNone/>
            </a:pPr>
            <a:r>
              <a:rPr lang="en-US" altLang="en-US" sz="2400" b="1" dirty="0">
                <a:solidFill>
                  <a:schemeClr val="tx1"/>
                </a:solidFill>
                <a:latin typeface="Century Gothic" panose="020B0502020202020204" pitchFamily="34" charset="0"/>
              </a:rPr>
              <a:t>Business &amp; Management</a:t>
            </a:r>
          </a:p>
          <a:p>
            <a:pPr>
              <a:lnSpc>
                <a:spcPct val="80000"/>
              </a:lnSpc>
              <a:spcBef>
                <a:spcPct val="0"/>
              </a:spcBef>
              <a:buSzTx/>
              <a:buNone/>
            </a:pPr>
            <a:r>
              <a:rPr lang="en-US" altLang="en-US" sz="2400" b="1" dirty="0">
                <a:solidFill>
                  <a:srgbClr val="00B0F0"/>
                </a:solidFill>
                <a:latin typeface="Century Gothic" panose="020B0502020202020204" pitchFamily="34" charset="0"/>
              </a:rPr>
              <a:t>Dr. Jennifer Patterson</a:t>
            </a:r>
          </a:p>
          <a:p>
            <a:pPr>
              <a:lnSpc>
                <a:spcPct val="80000"/>
              </a:lnSpc>
              <a:spcBef>
                <a:spcPct val="0"/>
              </a:spcBef>
              <a:buSzTx/>
              <a:buNone/>
            </a:pPr>
            <a:endParaRPr lang="en-US" altLang="en-US" sz="2400" b="1" dirty="0">
              <a:solidFill>
                <a:schemeClr val="tx1"/>
              </a:solidFill>
              <a:latin typeface="Century Gothic" panose="020B0502020202020204" pitchFamily="34" charset="0"/>
            </a:endParaRPr>
          </a:p>
          <a:p>
            <a:pPr>
              <a:lnSpc>
                <a:spcPct val="80000"/>
              </a:lnSpc>
              <a:spcBef>
                <a:spcPct val="0"/>
              </a:spcBef>
              <a:buSzTx/>
              <a:buNone/>
            </a:pPr>
            <a:r>
              <a:rPr lang="en-US" altLang="en-US" sz="2400" b="1" dirty="0">
                <a:solidFill>
                  <a:schemeClr val="tx1"/>
                </a:solidFill>
                <a:latin typeface="Century Gothic" panose="020B0502020202020204" pitchFamily="34" charset="0"/>
              </a:rPr>
              <a:t>Computer and Network </a:t>
            </a:r>
          </a:p>
          <a:p>
            <a:pPr>
              <a:lnSpc>
                <a:spcPct val="80000"/>
              </a:lnSpc>
              <a:spcBef>
                <a:spcPct val="0"/>
              </a:spcBef>
              <a:buSzTx/>
              <a:buNone/>
            </a:pPr>
            <a:r>
              <a:rPr lang="en-US" altLang="en-US" sz="2400" b="1" dirty="0">
                <a:solidFill>
                  <a:schemeClr val="tx1"/>
                </a:solidFill>
                <a:latin typeface="Century Gothic" panose="020B0502020202020204" pitchFamily="34" charset="0"/>
              </a:rPr>
              <a:t>Technology</a:t>
            </a:r>
          </a:p>
          <a:p>
            <a:pPr>
              <a:lnSpc>
                <a:spcPct val="80000"/>
              </a:lnSpc>
              <a:spcBef>
                <a:spcPct val="0"/>
              </a:spcBef>
              <a:buSzTx/>
              <a:buNone/>
            </a:pPr>
            <a:r>
              <a:rPr lang="en-US" altLang="en-US" sz="2400" b="1" dirty="0">
                <a:solidFill>
                  <a:srgbClr val="00B0F0"/>
                </a:solidFill>
                <a:latin typeface="Century Gothic" panose="020B0502020202020204" pitchFamily="34" charset="0"/>
              </a:rPr>
              <a:t>Dr. Roger Webster</a:t>
            </a:r>
          </a:p>
          <a:p>
            <a:pPr>
              <a:lnSpc>
                <a:spcPct val="80000"/>
              </a:lnSpc>
              <a:spcBef>
                <a:spcPct val="0"/>
              </a:spcBef>
              <a:buSzTx/>
              <a:buNone/>
            </a:pPr>
            <a:endParaRPr lang="en-US" altLang="en-US" sz="2400" b="1" dirty="0">
              <a:solidFill>
                <a:schemeClr val="tx1"/>
              </a:solidFill>
              <a:latin typeface="Century Gothic" panose="020B0502020202020204" pitchFamily="34" charset="0"/>
            </a:endParaRPr>
          </a:p>
          <a:p>
            <a:pPr>
              <a:lnSpc>
                <a:spcPct val="80000"/>
              </a:lnSpc>
              <a:spcBef>
                <a:spcPct val="0"/>
              </a:spcBef>
              <a:buSzTx/>
              <a:buNone/>
            </a:pPr>
            <a:r>
              <a:rPr lang="en-US" altLang="en-US" sz="2400" b="1" dirty="0">
                <a:solidFill>
                  <a:schemeClr val="tx1"/>
                </a:solidFill>
                <a:latin typeface="Century Gothic" panose="020B0502020202020204" pitchFamily="34" charset="0"/>
              </a:rPr>
              <a:t>Criminal Justice and Public </a:t>
            </a:r>
          </a:p>
          <a:p>
            <a:pPr>
              <a:lnSpc>
                <a:spcPct val="80000"/>
              </a:lnSpc>
              <a:spcBef>
                <a:spcPct val="0"/>
              </a:spcBef>
              <a:buSzTx/>
              <a:buNone/>
            </a:pPr>
            <a:r>
              <a:rPr lang="en-US" altLang="en-US" sz="2400" b="1" dirty="0">
                <a:solidFill>
                  <a:schemeClr val="tx1"/>
                </a:solidFill>
                <a:latin typeface="Century Gothic" panose="020B0502020202020204" pitchFamily="34" charset="0"/>
              </a:rPr>
              <a:t>   Safety</a:t>
            </a:r>
          </a:p>
          <a:p>
            <a:pPr>
              <a:lnSpc>
                <a:spcPct val="80000"/>
              </a:lnSpc>
              <a:spcBef>
                <a:spcPct val="0"/>
              </a:spcBef>
              <a:buSzTx/>
              <a:buNone/>
            </a:pPr>
            <a:r>
              <a:rPr lang="en-US" altLang="en-US" sz="2400" b="1" dirty="0">
                <a:solidFill>
                  <a:srgbClr val="00B0F0"/>
                </a:solidFill>
                <a:latin typeface="Century Gothic" panose="020B0502020202020204" pitchFamily="34" charset="0"/>
              </a:rPr>
              <a:t>Dr. Richard Worch</a:t>
            </a:r>
          </a:p>
          <a:p>
            <a:pPr>
              <a:lnSpc>
                <a:spcPct val="80000"/>
              </a:lnSpc>
              <a:spcBef>
                <a:spcPct val="0"/>
              </a:spcBef>
              <a:buSzTx/>
              <a:buNone/>
            </a:pPr>
            <a:endParaRPr lang="en-US" altLang="en-US" sz="2400" b="1" dirty="0">
              <a:solidFill>
                <a:schemeClr val="tx1"/>
              </a:solidFill>
              <a:latin typeface="Century Gothic" panose="020B0502020202020204" pitchFamily="34" charset="0"/>
            </a:endParaRPr>
          </a:p>
          <a:p>
            <a:pPr>
              <a:lnSpc>
                <a:spcPct val="80000"/>
              </a:lnSpc>
              <a:spcBef>
                <a:spcPct val="0"/>
              </a:spcBef>
              <a:buSzTx/>
              <a:buNone/>
            </a:pPr>
            <a:r>
              <a:rPr lang="en-US" altLang="en-US" sz="2400" b="1" dirty="0">
                <a:solidFill>
                  <a:schemeClr val="tx1"/>
                </a:solidFill>
                <a:latin typeface="Century Gothic" panose="020B0502020202020204" pitchFamily="34" charset="0"/>
              </a:rPr>
              <a:t>Legal Studies, Architecture,</a:t>
            </a:r>
          </a:p>
          <a:p>
            <a:pPr>
              <a:lnSpc>
                <a:spcPct val="80000"/>
              </a:lnSpc>
              <a:spcBef>
                <a:spcPct val="0"/>
              </a:spcBef>
              <a:buSzTx/>
              <a:buNone/>
            </a:pPr>
            <a:r>
              <a:rPr lang="en-US" altLang="en-US" sz="2400" b="1" dirty="0">
                <a:solidFill>
                  <a:schemeClr val="tx1"/>
                </a:solidFill>
                <a:latin typeface="Century Gothic" panose="020B0502020202020204" pitchFamily="34" charset="0"/>
              </a:rPr>
              <a:t>   Construction, and Engineering</a:t>
            </a:r>
          </a:p>
          <a:p>
            <a:pPr>
              <a:lnSpc>
                <a:spcPct val="80000"/>
              </a:lnSpc>
              <a:spcBef>
                <a:spcPct val="0"/>
              </a:spcBef>
              <a:buSzTx/>
              <a:buNone/>
            </a:pPr>
            <a:r>
              <a:rPr lang="en-US" altLang="en-US" sz="2400" b="1" dirty="0">
                <a:solidFill>
                  <a:srgbClr val="00B0F0"/>
                </a:solidFill>
                <a:latin typeface="Century Gothic" panose="020B0502020202020204" pitchFamily="34" charset="0"/>
              </a:rPr>
              <a:t>Dr. Mary Conwell</a:t>
            </a: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p:txBody>
      </p:sp>
      <p:sp>
        <p:nvSpPr>
          <p:cNvPr id="4100" name="Rectangle 4"/>
          <p:cNvSpPr>
            <a:spLocks noChangeArrowheads="1"/>
          </p:cNvSpPr>
          <p:nvPr/>
        </p:nvSpPr>
        <p:spPr bwMode="auto">
          <a:xfrm>
            <a:off x="4781006" y="746398"/>
            <a:ext cx="4191544" cy="5223328"/>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800" dirty="0">
                <a:solidFill>
                  <a:srgbClr val="FFFFFF"/>
                </a:solidFill>
              </a:rPr>
              <a:t>Picture 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076" y="809897"/>
            <a:ext cx="3219899" cy="5159829"/>
          </a:xfrm>
          <a:prstGeom prst="rect">
            <a:avLst/>
          </a:prstGeom>
        </p:spPr>
      </p:pic>
      <p:pic>
        <p:nvPicPr>
          <p:cNvPr id="3" name="Picture 2"/>
          <p:cNvPicPr>
            <a:picLocks noChangeAspect="1"/>
          </p:cNvPicPr>
          <p:nvPr/>
        </p:nvPicPr>
        <p:blipFill>
          <a:blip r:embed="rId4"/>
          <a:stretch>
            <a:fillRect/>
          </a:stretch>
        </p:blipFill>
        <p:spPr>
          <a:xfrm>
            <a:off x="4732245" y="746398"/>
            <a:ext cx="4289066" cy="5447211"/>
          </a:xfrm>
          <a:prstGeom prst="rect">
            <a:avLst/>
          </a:prstGeom>
        </p:spPr>
      </p:pic>
      <p:pic>
        <p:nvPicPr>
          <p:cNvPr id="4" name="Picture 3"/>
          <p:cNvPicPr>
            <a:picLocks noChangeAspect="1"/>
          </p:cNvPicPr>
          <p:nvPr/>
        </p:nvPicPr>
        <p:blipFill>
          <a:blip r:embed="rId5"/>
          <a:stretch>
            <a:fillRect/>
          </a:stretch>
        </p:blipFill>
        <p:spPr>
          <a:xfrm>
            <a:off x="4732245" y="756458"/>
            <a:ext cx="4289066" cy="543715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2245" y="756458"/>
            <a:ext cx="4411755" cy="543715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2246" y="428623"/>
            <a:ext cx="4411754" cy="6029325"/>
          </a:xfrm>
          <a:prstGeom prst="rect">
            <a:avLst/>
          </a:prstGeom>
        </p:spPr>
      </p:pic>
    </p:spTree>
    <p:extLst>
      <p:ext uri="{BB962C8B-B14F-4D97-AF65-F5344CB8AC3E}">
        <p14:creationId xmlns:p14="http://schemas.microsoft.com/office/powerpoint/2010/main" val="334433547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365760" y="346030"/>
            <a:ext cx="7787640" cy="1077822"/>
          </a:xfrm>
          <a:solidFill>
            <a:srgbClr val="470A68"/>
          </a:solidFill>
        </p:spPr>
        <p:txBody>
          <a:bodyPr/>
          <a:lstStyle/>
          <a:p>
            <a:r>
              <a:rPr lang="en-US" altLang="en-US" sz="3600" b="1" dirty="0">
                <a:solidFill>
                  <a:srgbClr val="FFFFFF"/>
                </a:solidFill>
                <a:latin typeface="Adobe Devanagari" panose="02040503050201020203" pitchFamily="18" charset="0"/>
              </a:rPr>
              <a:t>Q &amp; A</a:t>
            </a:r>
            <a:endParaRPr altLang="en-US" sz="3500"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266700" y="1423853"/>
            <a:ext cx="3835037" cy="527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algn="ctr" eaLnBrk="1" hangingPunct="1">
              <a:lnSpc>
                <a:spcPct val="80000"/>
              </a:lnSpc>
              <a:spcBef>
                <a:spcPct val="0"/>
              </a:spcBef>
              <a:buSzTx/>
              <a:buNone/>
            </a:pPr>
            <a:r>
              <a:rPr lang="en-US" sz="3600" dirty="0">
                <a:solidFill>
                  <a:srgbClr val="00B0F0"/>
                </a:solidFill>
              </a:rPr>
              <a:t>DEPARTMENT BREAKOUTS</a:t>
            </a:r>
          </a:p>
          <a:p>
            <a:pPr algn="ctr" eaLnBrk="1" hangingPunct="1">
              <a:lnSpc>
                <a:spcPct val="80000"/>
              </a:lnSpc>
              <a:spcBef>
                <a:spcPct val="0"/>
              </a:spcBef>
              <a:buSzTx/>
              <a:buNone/>
            </a:pPr>
            <a:endParaRPr lang="en-US" sz="3600" dirty="0">
              <a:solidFill>
                <a:srgbClr val="00B0F0"/>
              </a:solidFill>
            </a:endParaRPr>
          </a:p>
          <a:p>
            <a:pPr algn="ctr" eaLnBrk="1" hangingPunct="1">
              <a:lnSpc>
                <a:spcPct val="80000"/>
              </a:lnSpc>
              <a:spcBef>
                <a:spcPct val="0"/>
              </a:spcBef>
              <a:buSzTx/>
              <a:buNone/>
            </a:pPr>
            <a:r>
              <a:rPr lang="en-US" sz="4000" i="1" dirty="0">
                <a:solidFill>
                  <a:srgbClr val="7030A0"/>
                </a:solidFill>
              </a:rPr>
              <a:t>Thank you for coming</a:t>
            </a:r>
          </a:p>
          <a:p>
            <a:pPr algn="ctr" eaLnBrk="1" hangingPunct="1">
              <a:lnSpc>
                <a:spcPct val="80000"/>
              </a:lnSpc>
              <a:spcBef>
                <a:spcPct val="0"/>
              </a:spcBef>
              <a:buSzTx/>
              <a:buNone/>
            </a:pPr>
            <a:endParaRPr lang="en-US" sz="3600" dirty="0">
              <a:solidFill>
                <a:srgbClr val="00B0F0"/>
              </a:solidFill>
            </a:endParaRPr>
          </a:p>
          <a:p>
            <a:pPr algn="ctr" eaLnBrk="1" hangingPunct="1">
              <a:lnSpc>
                <a:spcPct val="80000"/>
              </a:lnSpc>
              <a:spcBef>
                <a:spcPct val="0"/>
              </a:spcBef>
              <a:buSzTx/>
              <a:buNone/>
            </a:pPr>
            <a:r>
              <a:rPr lang="en-US" sz="3600" dirty="0">
                <a:solidFill>
                  <a:srgbClr val="00B0F0"/>
                </a:solidFill>
              </a:rPr>
              <a:t>Regular monthly meetings 1 pm Second Friday of each month </a:t>
            </a:r>
          </a:p>
          <a:p>
            <a:pPr algn="ctr" eaLnBrk="1" hangingPunct="1">
              <a:lnSpc>
                <a:spcPct val="80000"/>
              </a:lnSpc>
              <a:spcBef>
                <a:spcPct val="0"/>
              </a:spcBef>
              <a:buSzTx/>
              <a:buNone/>
            </a:pPr>
            <a:r>
              <a:rPr lang="en-US" sz="3600" dirty="0">
                <a:solidFill>
                  <a:srgbClr val="7030A0"/>
                </a:solidFill>
              </a:rPr>
              <a:t>Join Us!</a:t>
            </a:r>
          </a:p>
          <a:p>
            <a:pPr algn="ct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4200797" y="346030"/>
            <a:ext cx="4810125" cy="6466115"/>
          </a:xfrm>
          <a:prstGeom prst="rect">
            <a:avLst/>
          </a:prstGeom>
        </p:spPr>
      </p:pic>
    </p:spTree>
    <p:extLst>
      <p:ext uri="{BB962C8B-B14F-4D97-AF65-F5344CB8AC3E}">
        <p14:creationId xmlns:p14="http://schemas.microsoft.com/office/powerpoint/2010/main" val="207585235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28625"/>
            <a:ext cx="7886700" cy="1566863"/>
          </a:xfrm>
          <a:solidFill>
            <a:srgbClr val="470A68"/>
          </a:solidFill>
        </p:spPr>
        <p:txBody>
          <a:bodyPr/>
          <a:lstStyle/>
          <a:p>
            <a:pPr eaLnBrk="1" hangingPunct="1"/>
            <a:r>
              <a:rPr lang="en-US" altLang="en-US" sz="3500" b="1" dirty="0">
                <a:solidFill>
                  <a:srgbClr val="FFFFFF"/>
                </a:solidFill>
                <a:latin typeface="Adobe Devanagari" panose="02040503050201020203" pitchFamily="18" charset="0"/>
              </a:rPr>
              <a:t>Legal Disclaimer:</a:t>
            </a:r>
            <a:endParaRPr altLang="en-US" i="1" dirty="0">
              <a:solidFill>
                <a:srgbClr val="00B0F0"/>
              </a:solidFill>
              <a:latin typeface="Adobe Devanagari" panose="02040503050201020203" pitchFamily="18" charset="0"/>
            </a:endParaRPr>
          </a:p>
        </p:txBody>
      </p:sp>
      <p:sp>
        <p:nvSpPr>
          <p:cNvPr id="4099" name="Content Placeholder 2"/>
          <p:cNvSpPr txBox="1">
            <a:spLocks noChangeArrowheads="1"/>
          </p:cNvSpPr>
          <p:nvPr/>
        </p:nvSpPr>
        <p:spPr bwMode="auto">
          <a:xfrm>
            <a:off x="266700" y="2136775"/>
            <a:ext cx="47053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pPr>
            <a:r>
              <a:rPr lang="en-US" altLang="en-US" sz="2000" b="1" dirty="0">
                <a:solidFill>
                  <a:schemeClr val="tx1"/>
                </a:solidFill>
                <a:latin typeface="Century Gothic" panose="020B0502020202020204" pitchFamily="34" charset="0"/>
              </a:rPr>
              <a:t>In light of the Corona Virus pandemic, this meeting is being conducted using Zoom and </a:t>
            </a:r>
            <a:r>
              <a:rPr lang="en-US" altLang="en-US" sz="2000" b="1" dirty="0">
                <a:solidFill>
                  <a:schemeClr val="tx1"/>
                </a:solidFill>
                <a:highlight>
                  <a:srgbClr val="FFFF00"/>
                </a:highlight>
                <a:latin typeface="Century Gothic" panose="020B0502020202020204" pitchFamily="34" charset="0"/>
              </a:rPr>
              <a:t>IS BEING RECORDED for required State meeting note-record purposes. </a:t>
            </a:r>
          </a:p>
          <a:p>
            <a:pPr eaLnBrk="1" hangingPunct="1">
              <a:lnSpc>
                <a:spcPct val="80000"/>
              </a:lnSpc>
              <a:spcBef>
                <a:spcPct val="0"/>
              </a:spcBef>
              <a:buSzTx/>
            </a:pPr>
            <a:endParaRPr lang="en-US" altLang="en-US" sz="2000" b="1" dirty="0">
              <a:solidFill>
                <a:schemeClr val="tx1"/>
              </a:solidFill>
              <a:highlight>
                <a:srgbClr val="FFFF00"/>
              </a:highlight>
              <a:latin typeface="Century Gothic" panose="020B0502020202020204" pitchFamily="34" charset="0"/>
            </a:endParaRPr>
          </a:p>
          <a:p>
            <a:pPr eaLnBrk="1" hangingPunct="1">
              <a:lnSpc>
                <a:spcPct val="80000"/>
              </a:lnSpc>
              <a:spcBef>
                <a:spcPct val="0"/>
              </a:spcBef>
              <a:buSzTx/>
            </a:pPr>
            <a:r>
              <a:rPr lang="en-US" altLang="en-US" sz="2000" b="1" dirty="0">
                <a:solidFill>
                  <a:schemeClr val="tx1"/>
                </a:solidFill>
                <a:latin typeface="Century Gothic" panose="020B0502020202020204" pitchFamily="34" charset="0"/>
              </a:rPr>
              <a:t>You do not need to show your video if you prefer – you can change your Zoom view at bottom left to hide yourself if you do not want to be recorded. Likewise, you are free not to use the chat function and/or to verbally comment.</a:t>
            </a:r>
          </a:p>
          <a:p>
            <a:pPr eaLnBrk="1" hangingPunct="1">
              <a:lnSpc>
                <a:spcPct val="80000"/>
              </a:lnSpc>
              <a:spcBef>
                <a:spcPct val="0"/>
              </a:spcBef>
              <a:buSzTx/>
              <a:buFontTx/>
              <a:buNone/>
            </a:pPr>
            <a:endParaRPr lang="en-US" altLang="en-US"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90485865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28625"/>
            <a:ext cx="7886700" cy="1566863"/>
          </a:xfrm>
          <a:solidFill>
            <a:srgbClr val="470A68"/>
          </a:solidFill>
        </p:spPr>
        <p:txBody>
          <a:bodyPr/>
          <a:lstStyle/>
          <a:p>
            <a:pPr eaLnBrk="1" hangingPunct="1"/>
            <a:r>
              <a:rPr altLang="en-US" sz="3500" b="1">
                <a:solidFill>
                  <a:srgbClr val="FFFFFF"/>
                </a:solidFill>
                <a:latin typeface="Adobe Devanagari" panose="02040503050201020203" pitchFamily="18" charset="0"/>
              </a:rPr>
              <a:t>AGENDA</a:t>
            </a:r>
            <a:endParaRPr altLang="en-US" sz="350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524395" y="2005548"/>
            <a:ext cx="4705350" cy="474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Welcome &amp; Introductions</a:t>
            </a: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5:30 – 5:50</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General Update  5:50-6:10</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Associate Dean Update</a:t>
            </a: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6:10-6:20</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Chair Updates  6:20-6:40</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Departmental breakouts</a:t>
            </a: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6:40-7:00</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i="1" dirty="0">
                <a:solidFill>
                  <a:srgbClr val="00B0F0"/>
                </a:solidFill>
                <a:latin typeface="Century Gothic" panose="020B0502020202020204" pitchFamily="34" charset="0"/>
              </a:rPr>
              <a:t>Thank you in advance for your flexibility and extra work since March and continuing!</a:t>
            </a: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076" y="809897"/>
            <a:ext cx="3219899" cy="515982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159" y="428623"/>
            <a:ext cx="4004841" cy="6029325"/>
          </a:xfrm>
          <a:prstGeom prst="rect">
            <a:avLst/>
          </a:prstGeom>
        </p:spPr>
      </p:pic>
    </p:spTree>
    <p:extLst>
      <p:ext uri="{BB962C8B-B14F-4D97-AF65-F5344CB8AC3E}">
        <p14:creationId xmlns:p14="http://schemas.microsoft.com/office/powerpoint/2010/main" val="281933273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28625"/>
            <a:ext cx="7886700" cy="1566863"/>
          </a:xfrm>
          <a:solidFill>
            <a:srgbClr val="470A68"/>
          </a:solidFill>
        </p:spPr>
        <p:txBody>
          <a:bodyPr/>
          <a:lstStyle/>
          <a:p>
            <a:pPr eaLnBrk="1" hangingPunct="1"/>
            <a:r>
              <a:rPr altLang="en-US" sz="3500" b="1" dirty="0">
                <a:solidFill>
                  <a:srgbClr val="FFFFFF"/>
                </a:solidFill>
                <a:latin typeface="Adobe Devanagari" panose="02040503050201020203" pitchFamily="18" charset="0"/>
              </a:rPr>
              <a:t>INTRODUCTIONS</a:t>
            </a:r>
            <a:endParaRPr altLang="en-US" sz="3500"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524395" y="2005548"/>
            <a:ext cx="4705350" cy="474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FontTx/>
              <a:buNone/>
            </a:pPr>
            <a:r>
              <a:rPr lang="en-US" altLang="en-US" sz="3200" b="1" dirty="0">
                <a:solidFill>
                  <a:srgbClr val="FF0000"/>
                </a:solidFill>
                <a:latin typeface="Century Gothic" panose="020B0502020202020204" pitchFamily="34" charset="0"/>
              </a:rPr>
              <a:t>5:30 – 5:50</a:t>
            </a: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b="1" dirty="0">
                <a:solidFill>
                  <a:srgbClr val="7030A0"/>
                </a:solidFill>
                <a:latin typeface="Century Gothic" panose="020B0502020202020204" pitchFamily="34" charset="0"/>
              </a:rPr>
              <a:t>Name</a:t>
            </a:r>
          </a:p>
          <a:p>
            <a:pPr eaLnBrk="1" hangingPunct="1">
              <a:lnSpc>
                <a:spcPct val="80000"/>
              </a:lnSpc>
              <a:spcBef>
                <a:spcPct val="0"/>
              </a:spcBef>
              <a:buSzTx/>
              <a:buFontTx/>
              <a:buNone/>
            </a:pPr>
            <a:r>
              <a:rPr lang="en-US" altLang="en-US" b="1" dirty="0">
                <a:solidFill>
                  <a:srgbClr val="7030A0"/>
                </a:solidFill>
                <a:latin typeface="Century Gothic" panose="020B0502020202020204" pitchFamily="34" charset="0"/>
              </a:rPr>
              <a:t>Department and </a:t>
            </a:r>
          </a:p>
          <a:p>
            <a:pPr eaLnBrk="1" hangingPunct="1">
              <a:lnSpc>
                <a:spcPct val="80000"/>
              </a:lnSpc>
              <a:spcBef>
                <a:spcPct val="0"/>
              </a:spcBef>
              <a:buSzTx/>
              <a:buFontTx/>
              <a:buNone/>
            </a:pPr>
            <a:r>
              <a:rPr lang="en-US" altLang="en-US" b="1" dirty="0">
                <a:solidFill>
                  <a:srgbClr val="7030A0"/>
                </a:solidFill>
                <a:latin typeface="Century Gothic" panose="020B0502020202020204" pitchFamily="34" charset="0"/>
              </a:rPr>
              <a:t>Discipline (or course)</a:t>
            </a: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b="1" dirty="0">
                <a:solidFill>
                  <a:srgbClr val="00B0F0"/>
                </a:solidFill>
                <a:latin typeface="Century Gothic" panose="020B0502020202020204" pitchFamily="34" charset="0"/>
              </a:rPr>
              <a:t>One thing you’ve done since the start of the pandemic in March </a:t>
            </a:r>
          </a:p>
          <a:p>
            <a:pPr eaLnBrk="1" hangingPunct="1">
              <a:lnSpc>
                <a:spcPct val="80000"/>
              </a:lnSpc>
              <a:spcBef>
                <a:spcPct val="0"/>
              </a:spcBef>
              <a:buSzTx/>
              <a:buFontTx/>
              <a:buNone/>
            </a:pPr>
            <a:r>
              <a:rPr lang="en-US" altLang="en-US" b="1" dirty="0">
                <a:solidFill>
                  <a:srgbClr val="00B0F0"/>
                </a:solidFill>
                <a:latin typeface="Century Gothic" panose="020B0502020202020204" pitchFamily="34" charset="0"/>
              </a:rPr>
              <a:t>   that you NEVER </a:t>
            </a:r>
          </a:p>
          <a:p>
            <a:pPr eaLnBrk="1" hangingPunct="1">
              <a:lnSpc>
                <a:spcPct val="80000"/>
              </a:lnSpc>
              <a:spcBef>
                <a:spcPct val="0"/>
              </a:spcBef>
              <a:buSzTx/>
              <a:buFontTx/>
              <a:buNone/>
            </a:pPr>
            <a:r>
              <a:rPr lang="en-US" altLang="en-US" b="1" dirty="0">
                <a:solidFill>
                  <a:srgbClr val="00B0F0"/>
                </a:solidFill>
                <a:latin typeface="Century Gothic" panose="020B0502020202020204" pitchFamily="34" charset="0"/>
              </a:rPr>
              <a:t>   thought you would do??</a:t>
            </a: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p:txBody>
      </p:sp>
      <p:sp>
        <p:nvSpPr>
          <p:cNvPr id="4100" name="Rectangle 4"/>
          <p:cNvSpPr>
            <a:spLocks noChangeArrowheads="1"/>
          </p:cNvSpPr>
          <p:nvPr/>
        </p:nvSpPr>
        <p:spPr bwMode="auto">
          <a:xfrm>
            <a:off x="4781006" y="428625"/>
            <a:ext cx="4191544" cy="5541101"/>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800" dirty="0">
                <a:solidFill>
                  <a:srgbClr val="FFFFFF"/>
                </a:solidFill>
              </a:rPr>
              <a:t>Picture Here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264" y="1235034"/>
            <a:ext cx="3752603" cy="3970348"/>
          </a:xfrm>
          <a:prstGeom prst="rect">
            <a:avLst/>
          </a:prstGeom>
        </p:spPr>
      </p:pic>
    </p:spTree>
    <p:extLst>
      <p:ext uri="{BB962C8B-B14F-4D97-AF65-F5344CB8AC3E}">
        <p14:creationId xmlns:p14="http://schemas.microsoft.com/office/powerpoint/2010/main" val="17466065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noGrp="1"/>
          </p:cNvSpPr>
          <p:nvPr>
            <p:ph type="title"/>
          </p:nvPr>
        </p:nvSpPr>
        <p:spPr/>
        <p:txBody>
          <a:bodyPr/>
          <a:lstStyle/>
          <a:p>
            <a:pPr hangingPunct="1"/>
            <a:endParaRPr altLang="en-US" dirty="0">
              <a:latin typeface="Calibri Light" panose="020F0302020204030204" pitchFamily="34" charset="0"/>
            </a:endParaRPr>
          </a:p>
        </p:txBody>
      </p:sp>
      <p:sp>
        <p:nvSpPr>
          <p:cNvPr id="3075" name="Content Placeholder 2"/>
          <p:cNvSpPr txBox="1">
            <a:spLocks noGrp="1"/>
          </p:cNvSpPr>
          <p:nvPr>
            <p:ph idx="1"/>
          </p:nvPr>
        </p:nvSpPr>
        <p:spPr>
          <a:xfrm>
            <a:off x="628650" y="2797174"/>
            <a:ext cx="7853363" cy="3904071"/>
          </a:xfrm>
        </p:spPr>
        <p:txBody>
          <a:bodyPr/>
          <a:lstStyle/>
          <a:p>
            <a:pPr marL="0" indent="0" algn="ctr" hangingPunct="1">
              <a:buFont typeface="Arial" panose="020B0604020202020204" pitchFamily="34" charset="0"/>
              <a:buNone/>
            </a:pPr>
            <a:r>
              <a:rPr lang="en-US" altLang="en-US" sz="4000" dirty="0">
                <a:latin typeface="Calibri" panose="020F0502020204030204" pitchFamily="34" charset="0"/>
              </a:rPr>
              <a:t>Rotary Club Luncheon</a:t>
            </a:r>
          </a:p>
          <a:p>
            <a:pPr marL="0" indent="0" algn="ctr" hangingPunct="1">
              <a:buFont typeface="Arial" panose="020B0604020202020204" pitchFamily="34" charset="0"/>
              <a:buNone/>
            </a:pPr>
            <a:r>
              <a:rPr lang="en-US" altLang="en-US" dirty="0">
                <a:latin typeface="Calibri" panose="020F0502020204030204" pitchFamily="34" charset="0"/>
              </a:rPr>
              <a:t>March 17, 2020</a:t>
            </a:r>
          </a:p>
          <a:p>
            <a:pPr marL="0" indent="0" algn="ctr" hangingPunct="1">
              <a:buFont typeface="Arial" panose="020B0604020202020204" pitchFamily="34" charset="0"/>
              <a:buNone/>
            </a:pPr>
            <a:r>
              <a:rPr lang="en-US" altLang="en-US" sz="3600" dirty="0">
                <a:solidFill>
                  <a:srgbClr val="7030A0"/>
                </a:solidFill>
                <a:latin typeface="Calibri" panose="020F0502020204030204" pitchFamily="34" charset="0"/>
              </a:rPr>
              <a:t>FSW School of Business and Technology</a:t>
            </a:r>
          </a:p>
          <a:p>
            <a:pPr marL="0" indent="0" algn="ctr" hangingPunct="1">
              <a:buFont typeface="Arial" panose="020B0604020202020204" pitchFamily="34" charset="0"/>
              <a:buNone/>
            </a:pPr>
            <a:r>
              <a:rPr lang="en-US" altLang="en-US" sz="3600" i="1" dirty="0">
                <a:solidFill>
                  <a:srgbClr val="7030A0"/>
                </a:solidFill>
                <a:latin typeface="Calibri" panose="020F0502020204030204" pitchFamily="34" charset="0"/>
              </a:rPr>
              <a:t>What’s going on in Business School?</a:t>
            </a:r>
          </a:p>
          <a:p>
            <a:pPr marL="0" indent="0" algn="ctr" hangingPunct="1">
              <a:buFont typeface="Arial" panose="020B0604020202020204" pitchFamily="34" charset="0"/>
              <a:buNone/>
            </a:pPr>
            <a:r>
              <a:rPr lang="en-US" altLang="en-US" dirty="0">
                <a:latin typeface="Calibri" panose="020F0502020204030204" pitchFamily="34" charset="0"/>
              </a:rPr>
              <a:t>Debbie Psihountas, Ph.D.</a:t>
            </a:r>
          </a:p>
          <a:p>
            <a:pPr marL="0" indent="0" algn="ctr" hangingPunct="1">
              <a:buFont typeface="Arial" panose="020B0604020202020204" pitchFamily="34" charset="0"/>
              <a:buNone/>
            </a:pPr>
            <a:r>
              <a:rPr lang="en-US" altLang="en-US" dirty="0">
                <a:solidFill>
                  <a:srgbClr val="00B0F0"/>
                </a:solidFill>
                <a:latin typeface="Calibri" panose="020F0502020204030204" pitchFamily="34" charset="0"/>
              </a:rPr>
              <a:t>Dean, School of Business and Technology</a:t>
            </a:r>
            <a:endParaRPr altLang="en-US" dirty="0">
              <a:solidFill>
                <a:srgbClr val="00B0F0"/>
              </a:solidFill>
              <a:latin typeface="Calibri" panose="020F0502020204030204" pitchFamily="34" charset="0"/>
            </a:endParaRPr>
          </a:p>
        </p:txBody>
      </p:sp>
      <p:pic>
        <p:nvPicPr>
          <p:cNvPr id="3076" name="Picture 5"/>
          <p:cNvPicPr>
            <a:picLocks noChangeAspect="1"/>
          </p:cNvPicPr>
          <p:nvPr/>
        </p:nvPicPr>
        <p:blipFill>
          <a:blip r:embed="rId2">
            <a:extLst>
              <a:ext uri="{28A0092B-C50C-407E-A947-70E740481C1C}">
                <a14:useLocalDpi xmlns:a14="http://schemas.microsoft.com/office/drawing/2010/main" val="0"/>
              </a:ext>
            </a:extLst>
          </a:blip>
          <a:srcRect b="62524"/>
          <a:stretch>
            <a:fillRect/>
          </a:stretch>
        </p:blipFill>
        <p:spPr bwMode="auto">
          <a:xfrm>
            <a:off x="0" y="0"/>
            <a:ext cx="9144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noGrp="1"/>
          </p:cNvSpPr>
          <p:nvPr>
            <p:ph type="title"/>
          </p:nvPr>
        </p:nvSpPr>
        <p:spPr/>
        <p:txBody>
          <a:bodyPr/>
          <a:lstStyle/>
          <a:p>
            <a:pPr hangingPunct="1"/>
            <a:endParaRPr altLang="en-US">
              <a:latin typeface="Calibri Light" panose="020F0302020204030204" pitchFamily="34" charset="0"/>
            </a:endParaRPr>
          </a:p>
        </p:txBody>
      </p:sp>
      <p:sp>
        <p:nvSpPr>
          <p:cNvPr id="3075" name="Content Placeholder 2"/>
          <p:cNvSpPr txBox="1">
            <a:spLocks noGrp="1"/>
          </p:cNvSpPr>
          <p:nvPr>
            <p:ph idx="1"/>
          </p:nvPr>
        </p:nvSpPr>
        <p:spPr>
          <a:xfrm>
            <a:off x="628650" y="2797175"/>
            <a:ext cx="7853363" cy="3816276"/>
          </a:xfrm>
        </p:spPr>
        <p:txBody>
          <a:bodyPr/>
          <a:lstStyle/>
          <a:p>
            <a:pPr marL="0" indent="0" algn="ctr" hangingPunct="1">
              <a:buFont typeface="Arial" panose="020B0604020202020204" pitchFamily="34" charset="0"/>
              <a:buNone/>
            </a:pPr>
            <a:r>
              <a:rPr altLang="en-US" sz="3600" dirty="0">
                <a:latin typeface="Calibri" panose="020F0502020204030204" pitchFamily="34" charset="0"/>
              </a:rPr>
              <a:t>SCHOOL OF BUSINESS AND TECHNOLOGY</a:t>
            </a:r>
          </a:p>
          <a:p>
            <a:pPr marL="0" indent="0" algn="ctr" hangingPunct="1">
              <a:buFont typeface="Arial" panose="020B0604020202020204" pitchFamily="34" charset="0"/>
              <a:buNone/>
            </a:pPr>
            <a:endParaRPr altLang="en-US" sz="3600" dirty="0">
              <a:latin typeface="Calibri" panose="020F0502020204030204" pitchFamily="34" charset="0"/>
            </a:endParaRPr>
          </a:p>
          <a:p>
            <a:pPr marL="0" indent="0" algn="ctr" hangingPunct="1">
              <a:buFont typeface="Arial" panose="020B0604020202020204" pitchFamily="34" charset="0"/>
              <a:buNone/>
            </a:pPr>
            <a:r>
              <a:rPr altLang="en-US" sz="3600" dirty="0">
                <a:solidFill>
                  <a:srgbClr val="7030A0"/>
                </a:solidFill>
                <a:latin typeface="Calibri" panose="020F0502020204030204" pitchFamily="34" charset="0"/>
              </a:rPr>
              <a:t>WELCOME BACK</a:t>
            </a:r>
          </a:p>
          <a:p>
            <a:pPr marL="0" indent="0" algn="ctr" hangingPunct="1">
              <a:buFont typeface="Arial" panose="020B0604020202020204" pitchFamily="34" charset="0"/>
              <a:buNone/>
            </a:pPr>
            <a:r>
              <a:rPr lang="en-US" altLang="en-US" sz="3600" dirty="0">
                <a:solidFill>
                  <a:srgbClr val="00B0F0"/>
                </a:solidFill>
                <a:latin typeface="Calibri" panose="020F0502020204030204" pitchFamily="34" charset="0"/>
              </a:rPr>
              <a:t>August 17, 2020</a:t>
            </a:r>
          </a:p>
          <a:p>
            <a:pPr marL="0" indent="0" algn="ctr" hangingPunct="1">
              <a:buFont typeface="Arial" panose="020B0604020202020204" pitchFamily="34" charset="0"/>
              <a:buNone/>
            </a:pPr>
            <a:endParaRPr lang="en-US" altLang="en-US" sz="3600" dirty="0">
              <a:solidFill>
                <a:srgbClr val="00B0F0"/>
              </a:solidFill>
              <a:latin typeface="Calibri" panose="020F0502020204030204" pitchFamily="34" charset="0"/>
            </a:endParaRPr>
          </a:p>
        </p:txBody>
      </p:sp>
      <p:pic>
        <p:nvPicPr>
          <p:cNvPr id="3076" name="Picture 5"/>
          <p:cNvPicPr>
            <a:picLocks noChangeAspect="1"/>
          </p:cNvPicPr>
          <p:nvPr/>
        </p:nvPicPr>
        <p:blipFill>
          <a:blip r:embed="rId3">
            <a:extLst>
              <a:ext uri="{28A0092B-C50C-407E-A947-70E740481C1C}">
                <a14:useLocalDpi xmlns:a14="http://schemas.microsoft.com/office/drawing/2010/main" val="0"/>
              </a:ext>
            </a:extLst>
          </a:blip>
          <a:srcRect b="62524"/>
          <a:stretch>
            <a:fillRect/>
          </a:stretch>
        </p:blipFill>
        <p:spPr bwMode="auto">
          <a:xfrm>
            <a:off x="0" y="0"/>
            <a:ext cx="9144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C9D5A40-06A5-4B01-9929-B1BAAD1AD22A}"/>
              </a:ext>
            </a:extLst>
          </p:cNvPr>
          <p:cNvSpPr/>
          <p:nvPr/>
        </p:nvSpPr>
        <p:spPr>
          <a:xfrm>
            <a:off x="1429020" y="5571460"/>
            <a:ext cx="6252621" cy="830997"/>
          </a:xfrm>
          <a:prstGeom prst="rect">
            <a:avLst/>
          </a:prstGeom>
        </p:spPr>
        <p:txBody>
          <a:bodyPr wrap="square">
            <a:spAutoFit/>
          </a:bodyPr>
          <a:lstStyle/>
          <a:p>
            <a:pPr marL="0" indent="0" algn="ctr">
              <a:buNone/>
            </a:pPr>
            <a:r>
              <a:rPr lang="en-US" altLang="en-US" sz="4800" i="1" dirty="0">
                <a:solidFill>
                  <a:srgbClr val="7030A0"/>
                </a:solidFill>
                <a:highlight>
                  <a:srgbClr val="FFFF00"/>
                </a:highlight>
              </a:rPr>
              <a:t>Building from Disruption</a:t>
            </a:r>
          </a:p>
        </p:txBody>
      </p:sp>
    </p:spTree>
    <p:extLst>
      <p:ext uri="{BB962C8B-B14F-4D97-AF65-F5344CB8AC3E}">
        <p14:creationId xmlns:p14="http://schemas.microsoft.com/office/powerpoint/2010/main" val="2902302586"/>
      </p:ext>
    </p:extLst>
  </p:cSld>
  <p:clrMapOvr>
    <a:masterClrMapping/>
  </p:clrMapOvr>
  <mc:AlternateContent xmlns:mc="http://schemas.openxmlformats.org/markup-compatibility/2006">
    <mc:Choice xmlns:p14="http://schemas.microsoft.com/office/powerpoint/2010/main" Requires="p14">
      <p:transition p14:dur="0" advClick="0">
        <p:sndAc>
          <p:stSnd>
            <p:snd r:embed="rId2" name="explode.wav"/>
          </p:stSnd>
        </p:sndAc>
      </p:transition>
    </mc:Choice>
    <mc:Fallback>
      <p:transition advClick="0">
        <p:sndAc>
          <p:stSnd>
            <p:snd r:embed="rId2"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075"/>
                    </p:tgtEl>
                  </p:cond>
                </p:stCondLst>
                <p:endSync evt="end" delay="0">
                  <p:rtn val="all"/>
                </p:endSync>
                <p:childTnLst>
                  <p:par>
                    <p:cTn id="10" fill="hold">
                      <p:stCondLst>
                        <p:cond delay="0"/>
                      </p:stCondLst>
                      <p:childTnLst>
                        <p:par>
                          <p:cTn id="11" fill="hold">
                            <p:stCondLst>
                              <p:cond delay="0"/>
                            </p:stCondLst>
                            <p:childTnLst>
                              <p:par>
                                <p:cTn id="12" presetID="34" presetClass="emph" presetSubtype="0" fill="hold"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0" end="0"/>
                                            </p:txEl>
                                          </p:spTgt>
                                        </p:tgtEl>
                                        <p:attrNameLst>
                                          <p:attrName>ppt_x</p:attrName>
                                          <p:attrName>ppt_y</p:attrName>
                                        </p:attrNameLst>
                                      </p:cBhvr>
                                    </p:animMotion>
                                    <p:animRot by="1500000">
                                      <p:cBhvr>
                                        <p:cTn id="14" dur="125" fill="hold">
                                          <p:stCondLst>
                                            <p:cond delay="0"/>
                                          </p:stCondLst>
                                        </p:cTn>
                                        <p:tgtEl>
                                          <p:spTgt spid="3">
                                            <p:txEl>
                                              <p:pRg st="0" end="0"/>
                                            </p:txEl>
                                          </p:spTgt>
                                        </p:tgtEl>
                                        <p:attrNameLst>
                                          <p:attrName>r</p:attrName>
                                        </p:attrNameLst>
                                      </p:cBhvr>
                                    </p:animRot>
                                    <p:animRot by="-1500000">
                                      <p:cBhvr>
                                        <p:cTn id="15" dur="125" fill="hold">
                                          <p:stCondLst>
                                            <p:cond delay="125"/>
                                          </p:stCondLst>
                                        </p:cTn>
                                        <p:tgtEl>
                                          <p:spTgt spid="3">
                                            <p:txEl>
                                              <p:pRg st="0" end="0"/>
                                            </p:txEl>
                                          </p:spTgt>
                                        </p:tgtEl>
                                        <p:attrNameLst>
                                          <p:attrName>r</p:attrName>
                                        </p:attrNameLst>
                                      </p:cBhvr>
                                    </p:animRot>
                                    <p:animRot by="-1500000">
                                      <p:cBhvr>
                                        <p:cTn id="16" dur="125" fill="hold">
                                          <p:stCondLst>
                                            <p:cond delay="250"/>
                                          </p:stCondLst>
                                        </p:cTn>
                                        <p:tgtEl>
                                          <p:spTgt spid="3">
                                            <p:txEl>
                                              <p:pRg st="0" end="0"/>
                                            </p:txEl>
                                          </p:spTgt>
                                        </p:tgtEl>
                                        <p:attrNameLst>
                                          <p:attrName>r</p:attrName>
                                        </p:attrNameLst>
                                      </p:cBhvr>
                                    </p:animRot>
                                    <p:animRot by="1500000">
                                      <p:cBhvr>
                                        <p:cTn id="17" dur="125" fill="hold">
                                          <p:stCondLst>
                                            <p:cond delay="375"/>
                                          </p:stCondLst>
                                        </p:cTn>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Abs val="0"/>
                                  </p:iterate>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nextCondLst>
                <p:cond evt="onClick" delay="0">
                  <p:tgtEl>
                    <p:spTgt spid="3075"/>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28625"/>
            <a:ext cx="7886700" cy="1566863"/>
          </a:xfrm>
          <a:solidFill>
            <a:srgbClr val="470A68"/>
          </a:solidFill>
        </p:spPr>
        <p:txBody>
          <a:bodyPr/>
          <a:lstStyle/>
          <a:p>
            <a:pPr eaLnBrk="1" hangingPunct="1"/>
            <a:r>
              <a:rPr altLang="en-US" sz="3500" b="1" dirty="0">
                <a:solidFill>
                  <a:srgbClr val="FFFFFF"/>
                </a:solidFill>
                <a:latin typeface="Adobe Devanagari" panose="02040503050201020203" pitchFamily="18" charset="0"/>
              </a:rPr>
              <a:t>Dean Update</a:t>
            </a:r>
            <a:br>
              <a:rPr altLang="en-US" sz="3500" b="1" dirty="0">
                <a:solidFill>
                  <a:srgbClr val="FFFFFF"/>
                </a:solidFill>
                <a:latin typeface="Adobe Devanagari" panose="02040503050201020203" pitchFamily="18" charset="0"/>
              </a:rPr>
            </a:br>
            <a:r>
              <a:rPr lang="en-US" altLang="en-US" sz="3500" b="1" dirty="0">
                <a:solidFill>
                  <a:srgbClr val="FFFFFF"/>
                </a:solidFill>
                <a:latin typeface="Adobe Devanagari" panose="02040503050201020203" pitchFamily="18" charset="0"/>
              </a:rPr>
              <a:t>Dr. Debbie Psihountas</a:t>
            </a:r>
            <a:endParaRPr altLang="en-US" sz="3500"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524395" y="2005548"/>
            <a:ext cx="4705350" cy="474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b="1" dirty="0">
                <a:solidFill>
                  <a:schemeClr val="tx1"/>
                </a:solidFill>
                <a:latin typeface="Century Gothic" panose="020B0502020202020204" pitchFamily="34" charset="0"/>
              </a:rPr>
              <a:t>Announcements</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b="1" dirty="0">
                <a:solidFill>
                  <a:schemeClr val="tx1"/>
                </a:solidFill>
                <a:latin typeface="Century Gothic" panose="020B0502020202020204" pitchFamily="34" charset="0"/>
              </a:rPr>
              <a:t>Scheduling updates</a:t>
            </a:r>
          </a:p>
          <a:p>
            <a:pPr eaLnBrk="1" hangingPunct="1">
              <a:lnSpc>
                <a:spcPct val="80000"/>
              </a:lnSpc>
              <a:spcBef>
                <a:spcPct val="0"/>
              </a:spcBef>
              <a:buSzTx/>
              <a:buFontTx/>
              <a:buNone/>
            </a:pPr>
            <a:r>
              <a:rPr lang="en-US" altLang="en-US" b="1" dirty="0">
                <a:solidFill>
                  <a:schemeClr val="tx1"/>
                </a:solidFill>
                <a:latin typeface="Century Gothic" panose="020B0502020202020204" pitchFamily="34" charset="0"/>
              </a:rPr>
              <a:t>And Modalities</a:t>
            </a: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b="1" dirty="0">
                <a:solidFill>
                  <a:schemeClr val="tx1"/>
                </a:solidFill>
                <a:latin typeface="Century Gothic" panose="020B0502020202020204" pitchFamily="34" charset="0"/>
              </a:rPr>
              <a:t>Grants and other </a:t>
            </a:r>
          </a:p>
          <a:p>
            <a:pPr eaLnBrk="1" hangingPunct="1">
              <a:lnSpc>
                <a:spcPct val="80000"/>
              </a:lnSpc>
              <a:spcBef>
                <a:spcPct val="0"/>
              </a:spcBef>
              <a:buSzTx/>
              <a:buFontTx/>
              <a:buNone/>
            </a:pPr>
            <a:r>
              <a:rPr lang="en-US" altLang="en-US" b="1" dirty="0">
                <a:solidFill>
                  <a:schemeClr val="tx1"/>
                </a:solidFill>
                <a:latin typeface="Century Gothic" panose="020B0502020202020204" pitchFamily="34" charset="0"/>
              </a:rPr>
              <a:t>funding</a:t>
            </a: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b="1" dirty="0">
                <a:solidFill>
                  <a:schemeClr val="tx1"/>
                </a:solidFill>
                <a:latin typeface="Century Gothic" panose="020B0502020202020204" pitchFamily="34" charset="0"/>
              </a:rPr>
              <a:t>Tutoring Services</a:t>
            </a: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b="1" dirty="0">
                <a:solidFill>
                  <a:schemeClr val="tx1"/>
                </a:solidFill>
                <a:latin typeface="Century Gothic" panose="020B0502020202020204" pitchFamily="34" charset="0"/>
              </a:rPr>
              <a:t>Social media updates</a:t>
            </a: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b="1" dirty="0">
                <a:solidFill>
                  <a:schemeClr val="tx1"/>
                </a:solidFill>
                <a:latin typeface="Century Gothic" panose="020B0502020202020204" pitchFamily="34" charset="0"/>
              </a:rPr>
              <a:t>Q&amp;A</a:t>
            </a:r>
          </a:p>
        </p:txBody>
      </p:sp>
      <p:sp>
        <p:nvSpPr>
          <p:cNvPr id="4100" name="Rectangle 4"/>
          <p:cNvSpPr>
            <a:spLocks noChangeArrowheads="1"/>
          </p:cNvSpPr>
          <p:nvPr/>
        </p:nvSpPr>
        <p:spPr bwMode="auto">
          <a:xfrm>
            <a:off x="4781006" y="746398"/>
            <a:ext cx="4191544" cy="5223328"/>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800" dirty="0">
                <a:solidFill>
                  <a:srgbClr val="FFFFFF"/>
                </a:solidFill>
              </a:rPr>
              <a:t>Picture 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076" y="809897"/>
            <a:ext cx="3219899" cy="5159829"/>
          </a:xfrm>
          <a:prstGeom prst="rect">
            <a:avLst/>
          </a:prstGeom>
        </p:spPr>
      </p:pic>
      <p:pic>
        <p:nvPicPr>
          <p:cNvPr id="3" name="Picture 2"/>
          <p:cNvPicPr>
            <a:picLocks noChangeAspect="1"/>
          </p:cNvPicPr>
          <p:nvPr/>
        </p:nvPicPr>
        <p:blipFill>
          <a:blip r:embed="rId4"/>
          <a:stretch>
            <a:fillRect/>
          </a:stretch>
        </p:blipFill>
        <p:spPr>
          <a:xfrm>
            <a:off x="4732245" y="746398"/>
            <a:ext cx="4289066" cy="5447211"/>
          </a:xfrm>
          <a:prstGeom prst="rect">
            <a:avLst/>
          </a:prstGeom>
        </p:spPr>
      </p:pic>
      <p:pic>
        <p:nvPicPr>
          <p:cNvPr id="4" name="Picture 3"/>
          <p:cNvPicPr>
            <a:picLocks noChangeAspect="1"/>
          </p:cNvPicPr>
          <p:nvPr/>
        </p:nvPicPr>
        <p:blipFill>
          <a:blip r:embed="rId5"/>
          <a:stretch>
            <a:fillRect/>
          </a:stretch>
        </p:blipFill>
        <p:spPr>
          <a:xfrm>
            <a:off x="4732245" y="756458"/>
            <a:ext cx="4289066" cy="543715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2245" y="756458"/>
            <a:ext cx="4411755" cy="543715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2246" y="428623"/>
            <a:ext cx="4411754" cy="6029325"/>
          </a:xfrm>
          <a:prstGeom prst="rect">
            <a:avLst/>
          </a:prstGeom>
        </p:spPr>
      </p:pic>
    </p:spTree>
    <p:extLst>
      <p:ext uri="{BB962C8B-B14F-4D97-AF65-F5344CB8AC3E}">
        <p14:creationId xmlns:p14="http://schemas.microsoft.com/office/powerpoint/2010/main" val="169496705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509452" y="375262"/>
            <a:ext cx="6735536" cy="1391032"/>
          </a:xfrm>
          <a:solidFill>
            <a:srgbClr val="470A68"/>
          </a:solidFill>
        </p:spPr>
        <p:txBody>
          <a:bodyPr/>
          <a:lstStyle/>
          <a:p>
            <a:r>
              <a:rPr lang="en-US" altLang="en-US" sz="2625" b="1" dirty="0">
                <a:solidFill>
                  <a:srgbClr val="FFFFFF"/>
                </a:solidFill>
                <a:latin typeface="Adobe Devanagari" panose="02040503050201020203" pitchFamily="18" charset="0"/>
              </a:rPr>
              <a:t>Announcements</a:t>
            </a:r>
            <a:br>
              <a:rPr lang="en-US" altLang="en-US" sz="2625" b="1" dirty="0">
                <a:solidFill>
                  <a:srgbClr val="FFFFFF"/>
                </a:solidFill>
                <a:latin typeface="Adobe Devanagari" panose="02040503050201020203" pitchFamily="18" charset="0"/>
              </a:rPr>
            </a:br>
            <a:endParaRPr altLang="en-US" sz="2625"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822960" y="1865649"/>
            <a:ext cx="5573656" cy="489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marL="1028700" lvl="3" indent="0" defTabSz="685800" eaLnBrk="1" fontAlgn="auto" hangingPunct="1">
              <a:spcBef>
                <a:spcPts val="375"/>
              </a:spcBef>
              <a:spcAft>
                <a:spcPts val="0"/>
              </a:spcAft>
              <a:buNone/>
              <a:defRPr/>
            </a:pPr>
            <a:endParaRPr lang="en-US" sz="2400" dirty="0"/>
          </a:p>
          <a:p>
            <a:pPr marL="1028700" lvl="3" indent="0" defTabSz="685800" eaLnBrk="1" fontAlgn="auto" hangingPunct="1">
              <a:spcBef>
                <a:spcPts val="375"/>
              </a:spcBef>
              <a:spcAft>
                <a:spcPts val="0"/>
              </a:spcAft>
              <a:buNone/>
              <a:defRPr/>
            </a:pPr>
            <a:r>
              <a:rPr lang="en-US" sz="2400" dirty="0"/>
              <a:t>Busy week – many learning opportunities through the TLC this week – See TLC Calendar on FSW Homepage for complete listing:</a:t>
            </a:r>
          </a:p>
          <a:p>
            <a:pPr marL="1028700" lvl="3" indent="0" defTabSz="685800" eaLnBrk="1" fontAlgn="auto" hangingPunct="1">
              <a:spcBef>
                <a:spcPts val="375"/>
              </a:spcBef>
              <a:spcAft>
                <a:spcPts val="0"/>
              </a:spcAft>
              <a:buNone/>
              <a:defRPr/>
            </a:pPr>
            <a:endParaRPr lang="en-US" sz="2400" dirty="0"/>
          </a:p>
          <a:p>
            <a:pPr marL="1028700" lvl="3" indent="0" defTabSz="685800" eaLnBrk="1" fontAlgn="auto" hangingPunct="1">
              <a:spcBef>
                <a:spcPts val="375"/>
              </a:spcBef>
              <a:spcAft>
                <a:spcPts val="0"/>
              </a:spcAft>
              <a:buNone/>
              <a:defRPr/>
            </a:pPr>
            <a:r>
              <a:rPr lang="en-US" sz="2400" dirty="0">
                <a:solidFill>
                  <a:srgbClr val="00B0F0"/>
                </a:solidFill>
              </a:rPr>
              <a:t>https://www.fsw.edu/trainingcalendar/display</a:t>
            </a:r>
          </a:p>
          <a:p>
            <a:pPr marL="1028700" lvl="3" indent="0" defTabSz="685800" eaLnBrk="1" fontAlgn="auto" hangingPunct="1">
              <a:spcBef>
                <a:spcPts val="375"/>
              </a:spcBef>
              <a:spcAft>
                <a:spcPts val="0"/>
              </a:spcAft>
              <a:buNone/>
              <a:defRPr/>
            </a:pPr>
            <a:endParaRPr lang="en-US" sz="2400" dirty="0"/>
          </a:p>
          <a:p>
            <a:pPr marL="1028700" lvl="3" indent="0" defTabSz="685800" eaLnBrk="1" fontAlgn="auto" hangingPunct="1">
              <a:spcBef>
                <a:spcPts val="375"/>
              </a:spcBef>
              <a:spcAft>
                <a:spcPts val="0"/>
              </a:spcAft>
              <a:buNone/>
              <a:defRPr/>
            </a:pPr>
            <a:r>
              <a:rPr lang="en-US" sz="2400" dirty="0"/>
              <a:t>New Architecture and Construction Technology Professor – John Montoya</a:t>
            </a:r>
          </a:p>
        </p:txBody>
      </p:sp>
      <p:sp>
        <p:nvSpPr>
          <p:cNvPr id="4100" name="Rectangle 4"/>
          <p:cNvSpPr>
            <a:spLocks noChangeArrowheads="1"/>
          </p:cNvSpPr>
          <p:nvPr/>
        </p:nvSpPr>
        <p:spPr bwMode="auto">
          <a:xfrm>
            <a:off x="4993383" y="491789"/>
            <a:ext cx="3000375" cy="4521994"/>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defTabSz="685800" eaLnBrk="1" fontAlgn="auto" hangingPunct="1">
              <a:lnSpc>
                <a:spcPct val="100000"/>
              </a:lnSpc>
              <a:spcBef>
                <a:spcPct val="0"/>
              </a:spcBef>
              <a:spcAft>
                <a:spcPts val="0"/>
              </a:spcAft>
              <a:buSzTx/>
              <a:buNone/>
              <a:defRPr/>
            </a:pPr>
            <a:r>
              <a:rPr lang="en-US" altLang="en-US" sz="1350" dirty="0">
                <a:solidFill>
                  <a:srgbClr val="FFFFFF"/>
                </a:solidFill>
              </a:rPr>
              <a:t>Picture Here</a:t>
            </a:r>
          </a:p>
        </p:txBody>
      </p:sp>
      <p:pic>
        <p:nvPicPr>
          <p:cNvPr id="41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7580" y="2145508"/>
            <a:ext cx="1969294" cy="278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214939" y="2145507"/>
            <a:ext cx="2030050" cy="261789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1949" y="375262"/>
            <a:ext cx="4174425" cy="5860638"/>
          </a:xfrm>
          <a:prstGeom prst="rect">
            <a:avLst/>
          </a:prstGeom>
        </p:spPr>
      </p:pic>
    </p:spTree>
    <p:extLst>
      <p:ext uri="{BB962C8B-B14F-4D97-AF65-F5344CB8AC3E}">
        <p14:creationId xmlns:p14="http://schemas.microsoft.com/office/powerpoint/2010/main" val="292662168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28625"/>
            <a:ext cx="7886700" cy="1566863"/>
          </a:xfrm>
          <a:solidFill>
            <a:srgbClr val="470A68"/>
          </a:solidFill>
        </p:spPr>
        <p:txBody>
          <a:bodyPr/>
          <a:lstStyle/>
          <a:p>
            <a:pPr eaLnBrk="1" hangingPunct="1"/>
            <a:r>
              <a:rPr lang="en-US" altLang="en-US" sz="3500">
                <a:solidFill>
                  <a:srgbClr val="FFFFFF"/>
                </a:solidFill>
                <a:latin typeface="Adobe Devanagari" panose="02040503050201020203" pitchFamily="18" charset="0"/>
              </a:rPr>
              <a:t>Tune in – 11:30 to 12:15 this Friday</a:t>
            </a:r>
            <a:endParaRPr altLang="en-US" sz="3500"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524395" y="2005548"/>
            <a:ext cx="8229640" cy="474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p:txBody>
      </p:sp>
      <p:pic>
        <p:nvPicPr>
          <p:cNvPr id="2" name="Picture 1">
            <a:extLst>
              <a:ext uri="{FF2B5EF4-FFF2-40B4-BE49-F238E27FC236}">
                <a16:creationId xmlns:a16="http://schemas.microsoft.com/office/drawing/2014/main" id="{72CE4230-523F-4CB9-8483-A31457E8C5C6}"/>
              </a:ext>
            </a:extLst>
          </p:cNvPr>
          <p:cNvPicPr>
            <a:picLocks noChangeAspect="1"/>
          </p:cNvPicPr>
          <p:nvPr/>
        </p:nvPicPr>
        <p:blipFill>
          <a:blip r:embed="rId3"/>
          <a:stretch>
            <a:fillRect/>
          </a:stretch>
        </p:blipFill>
        <p:spPr>
          <a:xfrm>
            <a:off x="524396" y="2738437"/>
            <a:ext cx="7960698" cy="3487551"/>
          </a:xfrm>
          <a:prstGeom prst="rect">
            <a:avLst/>
          </a:prstGeom>
        </p:spPr>
      </p:pic>
    </p:spTree>
    <p:extLst>
      <p:ext uri="{BB962C8B-B14F-4D97-AF65-F5344CB8AC3E}">
        <p14:creationId xmlns:p14="http://schemas.microsoft.com/office/powerpoint/2010/main" val="385792995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ulty Meeting October 2018" id="{B754C2E8-5BDC-4D1C-A957-1F913AF09C2C}" vid="{08E11FEF-383C-4745-A4BF-9CD96C7845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Faculty Meeting October 2018</Template>
  <TotalTime>18094</TotalTime>
  <Words>442</Words>
  <Application>Microsoft Office PowerPoint</Application>
  <PresentationFormat>On-screen Show (4:3)</PresentationFormat>
  <Paragraphs>148</Paragraphs>
  <Slides>14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MS PGothic</vt:lpstr>
      <vt:lpstr>MS PGothic</vt:lpstr>
      <vt:lpstr>Adobe Devanagari</vt:lpstr>
      <vt:lpstr>Arial</vt:lpstr>
      <vt:lpstr>Calibri</vt:lpstr>
      <vt:lpstr>Calibri Light</vt:lpstr>
      <vt:lpstr>Century Gothic</vt:lpstr>
      <vt:lpstr>Office Theme</vt:lpstr>
      <vt:lpstr>PowerPoint Presentation</vt:lpstr>
      <vt:lpstr>Legal Disclaimer:</vt:lpstr>
      <vt:lpstr>AGENDA</vt:lpstr>
      <vt:lpstr>INTRODUCTIONS</vt:lpstr>
      <vt:lpstr>PowerPoint Presentation</vt:lpstr>
      <vt:lpstr>PowerPoint Presentation</vt:lpstr>
      <vt:lpstr>Dean Update Dr. Debbie Psihountas</vt:lpstr>
      <vt:lpstr>Announcements </vt:lpstr>
      <vt:lpstr>Tune in – 11:30 to 12:15 this Friday</vt:lpstr>
      <vt:lpstr>5:50-6:10   Updates, continued</vt:lpstr>
      <vt:lpstr>SOBT Social Media</vt:lpstr>
      <vt:lpstr>Associate Dean Update Jennifer Baker 6:10 – 6:20 </vt:lpstr>
      <vt:lpstr>Chair Updates 6:20-6:40</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Psihountas</dc:creator>
  <cp:lastModifiedBy>Debbie Psihountas</cp:lastModifiedBy>
  <cp:revision>92</cp:revision>
  <cp:lastPrinted>2019-05-09T16:18:30Z</cp:lastPrinted>
  <dcterms:created xsi:type="dcterms:W3CDTF">2018-10-12T13:32:04Z</dcterms:created>
  <dcterms:modified xsi:type="dcterms:W3CDTF">2020-08-16T12:19:36Z</dcterms:modified>
</cp:coreProperties>
</file>