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oboto"/>
      <p:regular r:id="rId15"/>
      <p:bold r:id="rId16"/>
      <p:italic r:id="rId17"/>
      <p:boldItalic r:id="rId18"/>
    </p:embeddedFont>
    <p:embeddedFont>
      <p:font typeface="Lato"/>
      <p:regular r:id="rId19"/>
      <p:bold r:id="rId20"/>
      <p:italic r:id="rId21"/>
      <p:boldItalic r:id="rId22"/>
    </p:embeddedFont>
    <p:embeddedFont>
      <p:font typeface="Merriweather"/>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22" Type="http://schemas.openxmlformats.org/officeDocument/2006/relationships/font" Target="fonts/Lato-boldItalic.fntdata"/><Relationship Id="rId21" Type="http://schemas.openxmlformats.org/officeDocument/2006/relationships/font" Target="fonts/Lato-italic.fntdata"/><Relationship Id="rId24" Type="http://schemas.openxmlformats.org/officeDocument/2006/relationships/font" Target="fonts/Merriweather-bold.fntdata"/><Relationship Id="rId23" Type="http://schemas.openxmlformats.org/officeDocument/2006/relationships/font" Target="fonts/Merriweather-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erriweather-boldItalic.fntdata"/><Relationship Id="rId25" Type="http://schemas.openxmlformats.org/officeDocument/2006/relationships/font" Target="fonts/Merriweather-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Lato-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2088f840f8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2088f840f8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248f0699a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248f0699a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248f0699a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248f0699a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248f0699a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248f0699a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248f0699a7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248f0699a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248f0699a7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248f0699a7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248f0699a7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248f0699a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248f0699a7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248f0699a7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drive.google.com/file/d/12F9bL2hnjFY4_tkU5bofCwrPPqHhfbSf/view?usp=sharing" TargetMode="External"/><Relationship Id="rId4" Type="http://schemas.openxmlformats.org/officeDocument/2006/relationships/hyperlink" Target="https://drive.google.com/file/d/1f3p3fz82foHnOl2_ESGDnKXHtrVUMiPO/view?usp=sharing" TargetMode="External"/><Relationship Id="rId5" Type="http://schemas.openxmlformats.org/officeDocument/2006/relationships/hyperlink" Target="https://drive.google.com/file/d/1gp3O5zMmTnwhLwTKouullk4B3hwO_rZ9/view?usp=shar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docs.google.com/document/d/1TgiBCGQ60OnckK6_zIocpsyxlTxLw3Hk/edit?usp=drive_link&amp;ouid=104473710611372440553&amp;rtpof=true&amp;sd=tru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docs.google.com/document/d/1pvMh05U22VTYFJQnDyTk5MYYxzXAZuxc/edit?usp=sharing&amp;ouid=104473710611372440553&amp;rtpof=true&amp;sd=true" TargetMode="External"/><Relationship Id="rId4" Type="http://schemas.openxmlformats.org/officeDocument/2006/relationships/hyperlink" Target="https://docs.google.com/document/d/1SxQDGDnYl9bPZgVfnip_91IP3qegAhLZ/edit?usp=sharing&amp;ouid=104473710611372440553&amp;rtpof=true&amp;sd=true" TargetMode="External"/><Relationship Id="rId5" Type="http://schemas.openxmlformats.org/officeDocument/2006/relationships/hyperlink" Target="https://drive.google.com/file/d/1njRwWhjrkkIfDHEGF-3s1Z0FTHLq6Pgn/view?usp=shar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drive.google.com/file/d/1hwx7rmvmaFNDBYSvYqTKNVwQ1RaYkCNb/view?usp=sharing" TargetMode="External"/><Relationship Id="rId4" Type="http://schemas.openxmlformats.org/officeDocument/2006/relationships/hyperlink" Target="https://drive.google.com/file/d/1EaMF2joeJohP6ziDFTJVbh9mv5dg3UVk/view?usp=drive_link"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drive.google.com/file/d/1ZCU7xez0_lUDAeY8ofDg3CHyn6Baad51/view?usp=drive_link"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drive.google.com/file/d/1eZpe9IM4ijYDdYYq_Nd_lItEUAijk3Qc/view?usp=sharin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drive.google.com/file/d/1kXivapDuuA62o0RD6qAlnAz10_OHd1BW/view?usp=sharin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3"/>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Curriculum Committee Meeting</a:t>
            </a:r>
            <a:endParaRPr/>
          </a:p>
        </p:txBody>
      </p:sp>
      <p:sp>
        <p:nvSpPr>
          <p:cNvPr id="65" name="Google Shape;65;p13"/>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latin typeface="Lato"/>
                <a:ea typeface="Lato"/>
                <a:cs typeface="Lato"/>
                <a:sym typeface="Lato"/>
              </a:rPr>
              <a:t>20 September 2024</a:t>
            </a:r>
            <a:endParaRPr>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4"/>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Brief Agenda</a:t>
            </a:r>
            <a:endParaRPr/>
          </a:p>
        </p:txBody>
      </p:sp>
      <p:sp>
        <p:nvSpPr>
          <p:cNvPr id="71" name="Google Shape;71;p14"/>
          <p:cNvSpPr txBox="1"/>
          <p:nvPr>
            <p:ph idx="1" type="body"/>
          </p:nvPr>
        </p:nvSpPr>
        <p:spPr>
          <a:xfrm>
            <a:off x="311700" y="1505700"/>
            <a:ext cx="3999900" cy="3076200"/>
          </a:xfrm>
          <a:prstGeom prst="rect">
            <a:avLst/>
          </a:prstGeom>
        </p:spPr>
        <p:txBody>
          <a:bodyPr anchorCtr="0" anchor="t" bIns="91425" lIns="91425" spcFirstLastPara="1" rIns="91425" wrap="square" tIns="91425">
            <a:normAutofit lnSpcReduction="20000"/>
          </a:bodyPr>
          <a:lstStyle/>
          <a:p>
            <a:pPr indent="-317500" lvl="0" marL="457200" rtl="0" algn="l">
              <a:spcBef>
                <a:spcPts val="0"/>
              </a:spcBef>
              <a:spcAft>
                <a:spcPts val="0"/>
              </a:spcAft>
              <a:buClr>
                <a:srgbClr val="000000"/>
              </a:buClr>
              <a:buSzPts val="1400"/>
              <a:buFont typeface="Lato"/>
              <a:buAutoNum type="arabicPeriod"/>
            </a:pPr>
            <a:r>
              <a:rPr lang="en" sz="1400">
                <a:solidFill>
                  <a:srgbClr val="000000"/>
                </a:solidFill>
                <a:latin typeface="Lato"/>
                <a:ea typeface="Lato"/>
                <a:cs typeface="Lato"/>
                <a:sym typeface="Lato"/>
              </a:rPr>
              <a:t>Summer 2024 Administrative Memos- Academic Affairs (Dr. Martin McClinton)</a:t>
            </a:r>
            <a:endParaRPr sz="1400">
              <a:solidFill>
                <a:srgbClr val="000000"/>
              </a:solidFill>
              <a:latin typeface="Lato"/>
              <a:ea typeface="Lato"/>
              <a:cs typeface="Lato"/>
              <a:sym typeface="Lato"/>
            </a:endParaRPr>
          </a:p>
          <a:p>
            <a:pPr indent="-317500" lvl="1" marL="914400" rtl="0" algn="l">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Institutional General Education </a:t>
            </a:r>
            <a:endParaRPr sz="1400">
              <a:solidFill>
                <a:srgbClr val="000000"/>
              </a:solidFill>
              <a:latin typeface="Lato"/>
              <a:ea typeface="Lato"/>
              <a:cs typeface="Lato"/>
              <a:sym typeface="Lato"/>
            </a:endParaRPr>
          </a:p>
          <a:p>
            <a:pPr indent="-317500" lvl="1" marL="914400" rtl="0" algn="l">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International/Diversity Designation</a:t>
            </a:r>
            <a:endParaRPr sz="1400">
              <a:solidFill>
                <a:srgbClr val="000000"/>
              </a:solidFill>
              <a:latin typeface="Lato"/>
              <a:ea typeface="Lato"/>
              <a:cs typeface="Lato"/>
              <a:sym typeface="Lato"/>
            </a:endParaRPr>
          </a:p>
          <a:p>
            <a:pPr indent="-317500" lvl="1" marL="914400" rtl="0" algn="l">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Course Descriptions</a:t>
            </a:r>
            <a:endParaRPr sz="1400">
              <a:solidFill>
                <a:srgbClr val="000000"/>
              </a:solidFill>
              <a:latin typeface="Lato"/>
              <a:ea typeface="Lato"/>
              <a:cs typeface="Lato"/>
              <a:sym typeface="Lato"/>
            </a:endParaRPr>
          </a:p>
          <a:p>
            <a:pPr indent="-317500" lvl="0" marL="457200" rtl="0" algn="l">
              <a:spcBef>
                <a:spcPts val="0"/>
              </a:spcBef>
              <a:spcAft>
                <a:spcPts val="0"/>
              </a:spcAft>
              <a:buClr>
                <a:srgbClr val="000000"/>
              </a:buClr>
              <a:buSzPts val="1400"/>
              <a:buFont typeface="Lato"/>
              <a:buAutoNum type="arabicPeriod"/>
            </a:pPr>
            <a:r>
              <a:rPr lang="en" sz="1400">
                <a:solidFill>
                  <a:srgbClr val="000000"/>
                </a:solidFill>
                <a:latin typeface="Lato"/>
                <a:ea typeface="Lato"/>
                <a:cs typeface="Lato"/>
                <a:sym typeface="Lato"/>
              </a:rPr>
              <a:t>Summer 2024 Administrative Memo- SHP</a:t>
            </a:r>
            <a:endParaRPr sz="1400">
              <a:solidFill>
                <a:srgbClr val="000000"/>
              </a:solidFill>
              <a:latin typeface="Lato"/>
              <a:ea typeface="Lato"/>
              <a:cs typeface="Lato"/>
              <a:sym typeface="Lato"/>
            </a:endParaRPr>
          </a:p>
          <a:p>
            <a:pPr indent="-317500" lvl="1" marL="914400" rtl="0" algn="l">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Physical Therapist Assistant Admissions (Dr. Cindy Vaccarino)</a:t>
            </a:r>
            <a:endParaRPr sz="1400">
              <a:solidFill>
                <a:srgbClr val="000000"/>
              </a:solidFill>
              <a:latin typeface="Lato"/>
              <a:ea typeface="Lato"/>
              <a:cs typeface="Lato"/>
              <a:sym typeface="Lato"/>
            </a:endParaRPr>
          </a:p>
          <a:p>
            <a:pPr indent="-317500" lvl="0" marL="457200" rtl="0" algn="l">
              <a:spcBef>
                <a:spcPts val="0"/>
              </a:spcBef>
              <a:spcAft>
                <a:spcPts val="0"/>
              </a:spcAft>
              <a:buClr>
                <a:srgbClr val="000000"/>
              </a:buClr>
              <a:buSzPts val="1400"/>
              <a:buFont typeface="Lato"/>
              <a:buAutoNum type="arabicPeriod"/>
            </a:pPr>
            <a:r>
              <a:rPr lang="en" sz="1400">
                <a:solidFill>
                  <a:srgbClr val="000000"/>
                </a:solidFill>
                <a:latin typeface="Lato"/>
                <a:ea typeface="Lato"/>
                <a:cs typeface="Lato"/>
                <a:sym typeface="Lato"/>
              </a:rPr>
              <a:t>Summer 2024 Administrative Memos- SoPAS (Dr. Libby Schott)</a:t>
            </a:r>
            <a:endParaRPr sz="1400">
              <a:solidFill>
                <a:srgbClr val="000000"/>
              </a:solidFill>
              <a:latin typeface="Lato"/>
              <a:ea typeface="Lato"/>
              <a:cs typeface="Lato"/>
              <a:sym typeface="Lato"/>
            </a:endParaRPr>
          </a:p>
          <a:p>
            <a:pPr indent="-317500" lvl="1" marL="914400" rtl="0" algn="l">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CLEP</a:t>
            </a:r>
            <a:endParaRPr sz="1400">
              <a:solidFill>
                <a:srgbClr val="000000"/>
              </a:solidFill>
              <a:latin typeface="Lato"/>
              <a:ea typeface="Lato"/>
              <a:cs typeface="Lato"/>
              <a:sym typeface="Lato"/>
            </a:endParaRPr>
          </a:p>
          <a:p>
            <a:pPr indent="-317500" lvl="1" marL="914400" rtl="0" algn="l">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A.S. Description </a:t>
            </a:r>
            <a:endParaRPr sz="1400">
              <a:solidFill>
                <a:srgbClr val="000000"/>
              </a:solidFill>
              <a:latin typeface="Lato"/>
              <a:ea typeface="Lato"/>
              <a:cs typeface="Lato"/>
              <a:sym typeface="Lato"/>
            </a:endParaRPr>
          </a:p>
          <a:p>
            <a:pPr indent="-317500" lvl="1" marL="914400" rtl="0" algn="l">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BAC and Developmental Math </a:t>
            </a:r>
            <a:endParaRPr sz="1400">
              <a:solidFill>
                <a:srgbClr val="000000"/>
              </a:solidFill>
              <a:latin typeface="Lato"/>
              <a:ea typeface="Lato"/>
              <a:cs typeface="Lato"/>
              <a:sym typeface="Lato"/>
            </a:endParaRPr>
          </a:p>
        </p:txBody>
      </p:sp>
      <p:sp>
        <p:nvSpPr>
          <p:cNvPr id="72" name="Google Shape;72;p14"/>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None/>
            </a:pPr>
            <a:r>
              <a:rPr lang="en" sz="1400">
                <a:solidFill>
                  <a:srgbClr val="000000"/>
                </a:solidFill>
                <a:latin typeface="Lato"/>
                <a:ea typeface="Lato"/>
                <a:cs typeface="Lato"/>
                <a:sym typeface="Lato"/>
              </a:rPr>
              <a:t>4. 	Summer 2024 Administrative Memos- </a:t>
            </a:r>
            <a:endParaRPr sz="1400">
              <a:solidFill>
                <a:srgbClr val="000000"/>
              </a:solidFill>
              <a:latin typeface="Lato"/>
              <a:ea typeface="Lato"/>
              <a:cs typeface="Lato"/>
              <a:sym typeface="Lato"/>
            </a:endParaRPr>
          </a:p>
          <a:p>
            <a:pPr indent="457200" lvl="0" marL="0" rtl="0" algn="l">
              <a:lnSpc>
                <a:spcPct val="115000"/>
              </a:lnSpc>
              <a:spcBef>
                <a:spcPts val="0"/>
              </a:spcBef>
              <a:spcAft>
                <a:spcPts val="0"/>
              </a:spcAft>
              <a:buNone/>
            </a:pPr>
            <a:r>
              <a:rPr lang="en" sz="1400">
                <a:solidFill>
                  <a:srgbClr val="000000"/>
                </a:solidFill>
                <a:latin typeface="Lato"/>
                <a:ea typeface="Lato"/>
                <a:cs typeface="Lato"/>
                <a:sym typeface="Lato"/>
              </a:rPr>
              <a:t>SoBT (Dr. Mary Myers)</a:t>
            </a:r>
            <a:endParaRPr sz="1400">
              <a:solidFill>
                <a:srgbClr val="000000"/>
              </a:solidFill>
              <a:latin typeface="Lato"/>
              <a:ea typeface="Lato"/>
              <a:cs typeface="Lato"/>
              <a:sym typeface="Lato"/>
            </a:endParaRPr>
          </a:p>
          <a:p>
            <a:pPr indent="-317500" lvl="0" marL="914400" rtl="0" algn="l">
              <a:lnSpc>
                <a:spcPct val="115000"/>
              </a:lnSpc>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ISM</a:t>
            </a:r>
            <a:endParaRPr sz="1400">
              <a:solidFill>
                <a:srgbClr val="000000"/>
              </a:solidFill>
              <a:latin typeface="Lato"/>
              <a:ea typeface="Lato"/>
              <a:cs typeface="Lato"/>
              <a:sym typeface="Lato"/>
            </a:endParaRPr>
          </a:p>
          <a:p>
            <a:pPr indent="-317500" lvl="0" marL="914400" rtl="0" algn="l">
              <a:lnSpc>
                <a:spcPct val="115000"/>
              </a:lnSpc>
              <a:spcBef>
                <a:spcPts val="0"/>
              </a:spcBef>
              <a:spcAft>
                <a:spcPts val="0"/>
              </a:spcAft>
              <a:buClr>
                <a:srgbClr val="000000"/>
              </a:buClr>
              <a:buSzPts val="1400"/>
              <a:buFont typeface="Lato"/>
              <a:buAutoNum type="alphaLcPeriod"/>
            </a:pPr>
            <a:r>
              <a:rPr lang="en" sz="1400">
                <a:solidFill>
                  <a:srgbClr val="000000"/>
                </a:solidFill>
                <a:latin typeface="Lato"/>
                <a:ea typeface="Lato"/>
                <a:cs typeface="Lato"/>
                <a:sym typeface="Lato"/>
              </a:rPr>
              <a:t>PSAD Courses</a:t>
            </a:r>
            <a:endParaRPr sz="1400">
              <a:solidFill>
                <a:srgbClr val="000000"/>
              </a:solidFill>
              <a:latin typeface="Lato"/>
              <a:ea typeface="Lato"/>
              <a:cs typeface="Lato"/>
              <a:sym typeface="Lato"/>
            </a:endParaRPr>
          </a:p>
          <a:p>
            <a:pPr indent="0" lvl="0" marL="0" rtl="0" algn="l">
              <a:lnSpc>
                <a:spcPct val="115000"/>
              </a:lnSpc>
              <a:spcBef>
                <a:spcPts val="0"/>
              </a:spcBef>
              <a:spcAft>
                <a:spcPts val="0"/>
              </a:spcAft>
              <a:buNone/>
            </a:pPr>
            <a:r>
              <a:rPr lang="en" sz="1400">
                <a:solidFill>
                  <a:srgbClr val="000000"/>
                </a:solidFill>
                <a:latin typeface="Lato"/>
                <a:ea typeface="Lato"/>
                <a:cs typeface="Lato"/>
                <a:sym typeface="Lato"/>
              </a:rPr>
              <a:t>5.	CTS 1131 Course Proposal-Information </a:t>
            </a:r>
            <a:endParaRPr sz="1400">
              <a:solidFill>
                <a:srgbClr val="000000"/>
              </a:solidFill>
              <a:latin typeface="Lato"/>
              <a:ea typeface="Lato"/>
              <a:cs typeface="Lato"/>
              <a:sym typeface="Lato"/>
            </a:endParaRPr>
          </a:p>
          <a:p>
            <a:pPr indent="457200" lvl="0" marL="0" rtl="0" algn="l">
              <a:lnSpc>
                <a:spcPct val="115000"/>
              </a:lnSpc>
              <a:spcBef>
                <a:spcPts val="0"/>
              </a:spcBef>
              <a:spcAft>
                <a:spcPts val="0"/>
              </a:spcAft>
              <a:buNone/>
            </a:pPr>
            <a:r>
              <a:rPr lang="en" sz="1400">
                <a:solidFill>
                  <a:srgbClr val="000000"/>
                </a:solidFill>
                <a:latin typeface="Lato"/>
                <a:ea typeface="Lato"/>
                <a:cs typeface="Lato"/>
                <a:sym typeface="Lato"/>
              </a:rPr>
              <a:t>Item (Dr. Mary Myers/Dr. Rushell Hopkins)</a:t>
            </a:r>
            <a:endParaRPr sz="1400">
              <a:solidFill>
                <a:srgbClr val="000000"/>
              </a:solidFill>
              <a:latin typeface="Lato"/>
              <a:ea typeface="Lato"/>
              <a:cs typeface="Lato"/>
              <a:sym typeface="Lato"/>
            </a:endParaRPr>
          </a:p>
          <a:p>
            <a:pPr indent="0" lvl="0" marL="0" rtl="0" algn="l">
              <a:lnSpc>
                <a:spcPct val="115000"/>
              </a:lnSpc>
              <a:spcBef>
                <a:spcPts val="0"/>
              </a:spcBef>
              <a:spcAft>
                <a:spcPts val="0"/>
              </a:spcAft>
              <a:buNone/>
            </a:pPr>
            <a:r>
              <a:rPr lang="en" sz="1400">
                <a:solidFill>
                  <a:srgbClr val="000000"/>
                </a:solidFill>
                <a:latin typeface="Lato"/>
                <a:ea typeface="Lato"/>
                <a:cs typeface="Lato"/>
                <a:sym typeface="Lato"/>
              </a:rPr>
              <a:t>6. 	Criminal Justice and Public Safety Admin </a:t>
            </a:r>
            <a:endParaRPr sz="1400">
              <a:solidFill>
                <a:srgbClr val="000000"/>
              </a:solidFill>
              <a:latin typeface="Lato"/>
              <a:ea typeface="Lato"/>
              <a:cs typeface="Lato"/>
              <a:sym typeface="Lato"/>
            </a:endParaRPr>
          </a:p>
          <a:p>
            <a:pPr indent="0" lvl="0" marL="457200" rtl="0" algn="l">
              <a:lnSpc>
                <a:spcPct val="115000"/>
              </a:lnSpc>
              <a:spcBef>
                <a:spcPts val="0"/>
              </a:spcBef>
              <a:spcAft>
                <a:spcPts val="0"/>
              </a:spcAft>
              <a:buNone/>
            </a:pPr>
            <a:r>
              <a:rPr lang="en" sz="1400">
                <a:solidFill>
                  <a:srgbClr val="000000"/>
                </a:solidFill>
                <a:latin typeface="Lato"/>
                <a:ea typeface="Lato"/>
                <a:cs typeface="Lato"/>
                <a:sym typeface="Lato"/>
              </a:rPr>
              <a:t>Course Proposals- Information Items (Dr. Brian O’Reilly)</a:t>
            </a:r>
            <a:endParaRPr sz="1400">
              <a:solidFill>
                <a:srgbClr val="000000"/>
              </a:solidFill>
              <a:latin typeface="Lato"/>
              <a:ea typeface="Lato"/>
              <a:cs typeface="Lato"/>
              <a:sym typeface="Lato"/>
            </a:endParaRPr>
          </a:p>
          <a:p>
            <a:pPr indent="0" lvl="0" marL="0" rtl="0" algn="l">
              <a:lnSpc>
                <a:spcPct val="115000"/>
              </a:lnSpc>
              <a:spcBef>
                <a:spcPts val="0"/>
              </a:spcBef>
              <a:spcAft>
                <a:spcPts val="0"/>
              </a:spcAft>
              <a:buNone/>
            </a:pPr>
            <a:r>
              <a:rPr lang="en" sz="1400">
                <a:solidFill>
                  <a:srgbClr val="000000"/>
                </a:solidFill>
                <a:latin typeface="Lato"/>
                <a:ea typeface="Lato"/>
                <a:cs typeface="Lato"/>
                <a:sym typeface="Lato"/>
              </a:rPr>
              <a:t>7. 	</a:t>
            </a:r>
            <a:r>
              <a:rPr lang="en" sz="1400">
                <a:solidFill>
                  <a:srgbClr val="000000"/>
                </a:solidFill>
                <a:latin typeface="Lato"/>
                <a:ea typeface="Lato"/>
                <a:cs typeface="Lato"/>
                <a:sym typeface="Lato"/>
              </a:rPr>
              <a:t>HUS Course Proposals-Information Items </a:t>
            </a:r>
            <a:endParaRPr sz="1400">
              <a:solidFill>
                <a:srgbClr val="000000"/>
              </a:solidFill>
              <a:latin typeface="Lato"/>
              <a:ea typeface="Lato"/>
              <a:cs typeface="Lato"/>
              <a:sym typeface="Lato"/>
            </a:endParaRPr>
          </a:p>
          <a:p>
            <a:pPr indent="457200" lvl="0" marL="0" rtl="0" algn="l">
              <a:spcBef>
                <a:spcPts val="0"/>
              </a:spcBef>
              <a:spcAft>
                <a:spcPts val="0"/>
              </a:spcAft>
              <a:buNone/>
            </a:pPr>
            <a:r>
              <a:rPr lang="en" sz="1400">
                <a:solidFill>
                  <a:srgbClr val="000000"/>
                </a:solidFill>
                <a:latin typeface="Lato"/>
                <a:ea typeface="Lato"/>
                <a:cs typeface="Lato"/>
                <a:sym typeface="Lato"/>
              </a:rPr>
              <a:t>(Dir. Cristy Estes)</a:t>
            </a:r>
            <a:endParaRPr sz="1400">
              <a:solidFill>
                <a:srgbClr val="000000"/>
              </a:solidFill>
              <a:latin typeface="Lato"/>
              <a:ea typeface="Lato"/>
              <a:cs typeface="Lato"/>
              <a:sym typeface="Lato"/>
            </a:endParaRPr>
          </a:p>
          <a:p>
            <a:pPr indent="0" lvl="0" marL="0" rtl="0" algn="l">
              <a:spcBef>
                <a:spcPts val="0"/>
              </a:spcBef>
              <a:spcAft>
                <a:spcPts val="0"/>
              </a:spcAft>
              <a:buNone/>
            </a:pPr>
            <a:r>
              <a:rPr lang="en" sz="1400">
                <a:solidFill>
                  <a:srgbClr val="000000"/>
                </a:solidFill>
                <a:latin typeface="Lato"/>
                <a:ea typeface="Lato"/>
                <a:cs typeface="Lato"/>
                <a:sym typeface="Lato"/>
              </a:rPr>
              <a:t>8. 	Review COPs related to CC Committee (Dr. </a:t>
            </a:r>
            <a:endParaRPr sz="1400">
              <a:solidFill>
                <a:srgbClr val="000000"/>
              </a:solidFill>
              <a:latin typeface="Lato"/>
              <a:ea typeface="Lato"/>
              <a:cs typeface="Lato"/>
              <a:sym typeface="Lato"/>
            </a:endParaRPr>
          </a:p>
          <a:p>
            <a:pPr indent="457200" lvl="0" marL="0" rtl="0" algn="l">
              <a:spcBef>
                <a:spcPts val="0"/>
              </a:spcBef>
              <a:spcAft>
                <a:spcPts val="0"/>
              </a:spcAft>
              <a:buNone/>
            </a:pPr>
            <a:r>
              <a:rPr lang="en" sz="1400">
                <a:solidFill>
                  <a:srgbClr val="000000"/>
                </a:solidFill>
                <a:latin typeface="Lato"/>
                <a:ea typeface="Lato"/>
                <a:cs typeface="Lato"/>
                <a:sym typeface="Lato"/>
              </a:rPr>
              <a:t>Harris/Prof. Pilarski)</a:t>
            </a:r>
            <a:endParaRPr sz="1400">
              <a:solidFill>
                <a:srgbClr val="000000"/>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Administrative Memos: Academic Affairs</a:t>
            </a:r>
            <a:endParaRPr/>
          </a:p>
        </p:txBody>
      </p:sp>
      <p:sp>
        <p:nvSpPr>
          <p:cNvPr id="78" name="Google Shape;78;p15"/>
          <p:cNvSpPr txBox="1"/>
          <p:nvPr>
            <p:ph idx="1" type="body"/>
          </p:nvPr>
        </p:nvSpPr>
        <p:spPr>
          <a:xfrm>
            <a:off x="459325" y="1535950"/>
            <a:ext cx="8225400" cy="3076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3"/>
              </a:rPr>
              <a:t>Institutional General Education</a:t>
            </a:r>
            <a:r>
              <a:rPr lang="en" sz="1700">
                <a:solidFill>
                  <a:srgbClr val="000000"/>
                </a:solidFill>
                <a:latin typeface="Lato"/>
                <a:ea typeface="Lato"/>
                <a:cs typeface="Lato"/>
                <a:sym typeface="Lato"/>
              </a:rPr>
              <a:t>: FSW’s State Course Numbering System institution contact was directed to update the State Course Numbering System records for the courses listed to remove them from FSW’s institutional general education for Fall 2025 onwards.</a:t>
            </a:r>
            <a:endParaRPr sz="1700">
              <a:solidFill>
                <a:srgbClr val="000000"/>
              </a:solidFill>
              <a:latin typeface="Lato"/>
              <a:ea typeface="Lato"/>
              <a:cs typeface="Lato"/>
              <a:sym typeface="Lato"/>
            </a:endParaRPr>
          </a:p>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4"/>
              </a:rPr>
              <a:t>International/Diversity Designation</a:t>
            </a:r>
            <a:r>
              <a:rPr lang="en" sz="1700">
                <a:solidFill>
                  <a:srgbClr val="000000"/>
                </a:solidFill>
                <a:latin typeface="Lato"/>
                <a:ea typeface="Lato"/>
                <a:cs typeface="Lato"/>
                <a:sym typeface="Lato"/>
              </a:rPr>
              <a:t>: This memo removes the “I/D” designation from FSW courses in SCNS and the FSW catalog per FLDOE directive.</a:t>
            </a:r>
            <a:endParaRPr sz="1700">
              <a:solidFill>
                <a:srgbClr val="000000"/>
              </a:solidFill>
              <a:latin typeface="Lato"/>
              <a:ea typeface="Lato"/>
              <a:cs typeface="Lato"/>
              <a:sym typeface="Lato"/>
            </a:endParaRPr>
          </a:p>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5"/>
              </a:rPr>
              <a:t>Course Descriptions</a:t>
            </a:r>
            <a:r>
              <a:rPr lang="en" sz="1700">
                <a:solidFill>
                  <a:srgbClr val="000000"/>
                </a:solidFill>
                <a:latin typeface="Lato"/>
                <a:ea typeface="Lato"/>
                <a:cs typeface="Lato"/>
                <a:sym typeface="Lato"/>
              </a:rPr>
              <a:t>: This memo updates the course descriptions for AMH 2091 and ANT 1410 to include the phrase “with an emphasis on historical accuracy” to satisfy state requirements.  </a:t>
            </a:r>
            <a:endParaRPr sz="1700">
              <a:solidFill>
                <a:srgbClr val="000000"/>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11725" y="50092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Administrative Memos: School of Health Professions</a:t>
            </a:r>
            <a:endParaRPr/>
          </a:p>
        </p:txBody>
      </p:sp>
      <p:sp>
        <p:nvSpPr>
          <p:cNvPr id="84" name="Google Shape;84;p16"/>
          <p:cNvSpPr txBox="1"/>
          <p:nvPr>
            <p:ph idx="1" type="body"/>
          </p:nvPr>
        </p:nvSpPr>
        <p:spPr>
          <a:xfrm>
            <a:off x="459325" y="1535950"/>
            <a:ext cx="8225400" cy="3076200"/>
          </a:xfrm>
          <a:prstGeom prst="rect">
            <a:avLst/>
          </a:prstGeom>
        </p:spPr>
        <p:txBody>
          <a:bodyPr anchorCtr="0" anchor="t" bIns="91425" lIns="91425" spcFirstLastPara="1" rIns="91425" wrap="square" tIns="91425">
            <a:normAutofit lnSpcReduction="10000"/>
          </a:bodyPr>
          <a:lstStyle/>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3"/>
              </a:rPr>
              <a:t>Physical Therapist Assistant</a:t>
            </a:r>
            <a:r>
              <a:rPr lang="en" sz="1700">
                <a:solidFill>
                  <a:srgbClr val="000000"/>
                </a:solidFill>
                <a:latin typeface="Lato"/>
                <a:ea typeface="Lato"/>
                <a:cs typeface="Lato"/>
                <a:sym typeface="Lato"/>
              </a:rPr>
              <a:t>: The 2024-2025 catalog page for the Physical Therapist Assistant, AS program states that all courses must be completed with a “C’ or better, when the intention was for that to apply only to the student’s prior science courses. This memo updates the 2024-25 catalog to the correct policy, which is that the student must have a 2.75 cumulative GPA, a 2.75 GPA in their science courses, and a “C” or better in all science courses in order to be admitted to the Physical Therapist Assistant, AS program. Eliminate the bullet point “All courses must be completed with a ‘C’ or higher” and replace with “All science courses must be completed with a ‘C’ or higher.”</a:t>
            </a:r>
            <a:endParaRPr sz="1700">
              <a:solidFill>
                <a:srgbClr val="000000"/>
              </a:solidFill>
              <a:latin typeface="Lato"/>
              <a:ea typeface="Lato"/>
              <a:cs typeface="Lato"/>
              <a:sym typeface="Lato"/>
            </a:endParaRPr>
          </a:p>
          <a:p>
            <a:pPr indent="0" lvl="0" marL="0" rtl="0" algn="l">
              <a:spcBef>
                <a:spcPts val="1200"/>
              </a:spcBef>
              <a:spcAft>
                <a:spcPts val="1200"/>
              </a:spcAft>
              <a:buNone/>
            </a:pPr>
            <a:r>
              <a:t/>
            </a:r>
            <a:endParaRPr sz="1700">
              <a:solidFill>
                <a:srgbClr val="000000"/>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31937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Administrative Memos: School of Pure &amp; Applied Sciences</a:t>
            </a:r>
            <a:endParaRPr/>
          </a:p>
        </p:txBody>
      </p:sp>
      <p:sp>
        <p:nvSpPr>
          <p:cNvPr id="90" name="Google Shape;90;p17"/>
          <p:cNvSpPr txBox="1"/>
          <p:nvPr>
            <p:ph idx="1" type="body"/>
          </p:nvPr>
        </p:nvSpPr>
        <p:spPr>
          <a:xfrm>
            <a:off x="459325" y="1535950"/>
            <a:ext cx="8225400" cy="3076200"/>
          </a:xfrm>
          <a:prstGeom prst="rect">
            <a:avLst/>
          </a:prstGeom>
        </p:spPr>
        <p:txBody>
          <a:bodyPr anchorCtr="0" anchor="t" bIns="91425" lIns="91425" spcFirstLastPara="1" rIns="91425" wrap="square" tIns="91425">
            <a:normAutofit lnSpcReduction="20000"/>
          </a:bodyPr>
          <a:lstStyle/>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3"/>
              </a:rPr>
              <a:t>CLEP/Math Exams</a:t>
            </a:r>
            <a:r>
              <a:rPr lang="en" sz="1700">
                <a:solidFill>
                  <a:srgbClr val="000000"/>
                </a:solidFill>
                <a:latin typeface="Lato"/>
                <a:ea typeface="Lato"/>
                <a:cs typeface="Lato"/>
                <a:sym typeface="Lato"/>
              </a:rPr>
              <a:t>: Where external examinations/program such as CLEP, IB, etc. result in awarding credits for MGF1106 by State Rule, the credits should count as toward the Core General Education Math requirement in any FSW degree program. </a:t>
            </a:r>
            <a:endParaRPr sz="1700">
              <a:solidFill>
                <a:srgbClr val="000000"/>
              </a:solidFill>
              <a:latin typeface="Lato"/>
              <a:ea typeface="Lato"/>
              <a:cs typeface="Lato"/>
              <a:sym typeface="Lato"/>
            </a:endParaRPr>
          </a:p>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4"/>
              </a:rPr>
              <a:t>AS Catalog Page</a:t>
            </a:r>
            <a:r>
              <a:rPr lang="en" sz="1700">
                <a:solidFill>
                  <a:srgbClr val="000000"/>
                </a:solidFill>
                <a:latin typeface="Lato"/>
                <a:ea typeface="Lato"/>
                <a:cs typeface="Lato"/>
                <a:sym typeface="Lato"/>
              </a:rPr>
              <a:t>: This memo updates the AS Description with the correct line:  “Electives may include SLS 1515, general education Humanities, or general education Social Science to satisfy College Graduation Requirements.”  </a:t>
            </a:r>
            <a:endParaRPr sz="1700">
              <a:solidFill>
                <a:srgbClr val="000000"/>
              </a:solidFill>
              <a:latin typeface="Lato"/>
              <a:ea typeface="Lato"/>
              <a:cs typeface="Lato"/>
              <a:sym typeface="Lato"/>
            </a:endParaRPr>
          </a:p>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5"/>
              </a:rPr>
              <a:t>BAC and Developmental Math</a:t>
            </a:r>
            <a:r>
              <a:rPr lang="en" sz="1700">
                <a:solidFill>
                  <a:srgbClr val="000000"/>
                </a:solidFill>
                <a:latin typeface="Lato"/>
                <a:ea typeface="Lato"/>
                <a:cs typeface="Lato"/>
                <a:sym typeface="Lato"/>
              </a:rPr>
              <a:t>: This memo removes the restriction on baccalaureate students on all MAT classes so that students who are requesting developmental math classes are allowed to register for these courses.</a:t>
            </a:r>
            <a:endParaRPr sz="1700">
              <a:solidFill>
                <a:srgbClr val="000000"/>
              </a:solidFill>
              <a:latin typeface="Lato"/>
              <a:ea typeface="Lato"/>
              <a:cs typeface="Lato"/>
              <a:sym typeface="Lato"/>
            </a:endParaRPr>
          </a:p>
          <a:p>
            <a:pPr indent="0" lvl="0" marL="0" rtl="0" algn="l">
              <a:spcBef>
                <a:spcPts val="1200"/>
              </a:spcBef>
              <a:spcAft>
                <a:spcPts val="1200"/>
              </a:spcAft>
              <a:buNone/>
            </a:pPr>
            <a:r>
              <a:t/>
            </a:r>
            <a:endParaRPr sz="1700">
              <a:solidFill>
                <a:srgbClr val="000000"/>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31937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Administrative Memos: School of Business &amp; Technology</a:t>
            </a:r>
            <a:endParaRPr/>
          </a:p>
        </p:txBody>
      </p:sp>
      <p:sp>
        <p:nvSpPr>
          <p:cNvPr id="96" name="Google Shape;96;p18"/>
          <p:cNvSpPr txBox="1"/>
          <p:nvPr>
            <p:ph idx="1" type="body"/>
          </p:nvPr>
        </p:nvSpPr>
        <p:spPr>
          <a:xfrm>
            <a:off x="459325" y="1535950"/>
            <a:ext cx="8225400" cy="3076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3"/>
              </a:rPr>
              <a:t>PSAD Courses</a:t>
            </a:r>
            <a:r>
              <a:rPr lang="en" sz="1700">
                <a:solidFill>
                  <a:srgbClr val="000000"/>
                </a:solidFill>
                <a:latin typeface="Lato"/>
                <a:ea typeface="Lato"/>
                <a:cs typeface="Lato"/>
                <a:sym typeface="Lato"/>
              </a:rPr>
              <a:t>: This memo adds the DSC (Domestic Security) prefix to the list of courses that can count as electives in the Public Safety Administration degree. </a:t>
            </a:r>
            <a:endParaRPr sz="1700">
              <a:solidFill>
                <a:srgbClr val="000000"/>
              </a:solidFill>
              <a:latin typeface="Lato"/>
              <a:ea typeface="Lato"/>
              <a:cs typeface="Lato"/>
              <a:sym typeface="Lato"/>
            </a:endParaRPr>
          </a:p>
          <a:p>
            <a:pPr indent="-336550" lvl="0" marL="457200" rtl="0" algn="l">
              <a:spcBef>
                <a:spcPts val="0"/>
              </a:spcBef>
              <a:spcAft>
                <a:spcPts val="0"/>
              </a:spcAft>
              <a:buClr>
                <a:srgbClr val="000000"/>
              </a:buClr>
              <a:buSzPts val="1700"/>
              <a:buFont typeface="Lato"/>
              <a:buAutoNum type="arabicPeriod"/>
            </a:pPr>
            <a:r>
              <a:rPr lang="en" sz="1700" u="sng">
                <a:solidFill>
                  <a:schemeClr val="hlink"/>
                </a:solidFill>
                <a:latin typeface="Lato"/>
                <a:ea typeface="Lato"/>
                <a:cs typeface="Lato"/>
                <a:sym typeface="Lato"/>
                <a:hlinkClick r:id="rId4"/>
              </a:rPr>
              <a:t>ISM 3004</a:t>
            </a:r>
            <a:r>
              <a:rPr lang="en" sz="1700">
                <a:solidFill>
                  <a:srgbClr val="000000"/>
                </a:solidFill>
                <a:latin typeface="Lato"/>
                <a:ea typeface="Lato"/>
                <a:cs typeface="Lato"/>
                <a:sym typeface="Lato"/>
              </a:rPr>
              <a:t>: This memo updates the Transfer Evaluation Document to make ISM 3004 (FSW) equivalent to ISM 3011 (other area colleges) when pulling courses for transfer. </a:t>
            </a:r>
            <a:endParaRPr sz="1700">
              <a:solidFill>
                <a:srgbClr val="000000"/>
              </a:solidFill>
              <a:latin typeface="Lato"/>
              <a:ea typeface="Lato"/>
              <a:cs typeface="Lato"/>
              <a:sym typeface="Lato"/>
            </a:endParaRPr>
          </a:p>
          <a:p>
            <a:pPr indent="0" lvl="0" marL="0" rtl="0" algn="l">
              <a:lnSpc>
                <a:spcPct val="100000"/>
              </a:lnSpc>
              <a:spcBef>
                <a:spcPts val="1200"/>
              </a:spcBef>
              <a:spcAft>
                <a:spcPts val="480"/>
              </a:spcAft>
              <a:buNone/>
            </a:pPr>
            <a:r>
              <a:t/>
            </a:r>
            <a:endParaRPr sz="1700">
              <a:solidFill>
                <a:srgbClr val="000000"/>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11700" y="31937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Information Item: CTS 1131 Course Proposal</a:t>
            </a:r>
            <a:endParaRPr/>
          </a:p>
        </p:txBody>
      </p:sp>
      <p:sp>
        <p:nvSpPr>
          <p:cNvPr id="102" name="Google Shape;102;p19"/>
          <p:cNvSpPr txBox="1"/>
          <p:nvPr>
            <p:ph idx="1" type="body"/>
          </p:nvPr>
        </p:nvSpPr>
        <p:spPr>
          <a:xfrm>
            <a:off x="459325" y="1535950"/>
            <a:ext cx="8225400" cy="307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700">
                <a:solidFill>
                  <a:srgbClr val="000000"/>
                </a:solidFill>
                <a:latin typeface="Lato"/>
                <a:ea typeface="Lato"/>
                <a:cs typeface="Lato"/>
                <a:sym typeface="Lato"/>
              </a:rPr>
              <a:t>Faculty who teach CTS1131 and CTS1133 recognized the need to align the course with the new CompTIA A+ certification. This proposal updates the Course Learning Outcomes. </a:t>
            </a:r>
            <a:endParaRPr sz="1700">
              <a:solidFill>
                <a:srgbClr val="000000"/>
              </a:solidFill>
              <a:latin typeface="Lato"/>
              <a:ea typeface="Lato"/>
              <a:cs typeface="Lato"/>
              <a:sym typeface="Lato"/>
            </a:endParaRPr>
          </a:p>
          <a:p>
            <a:pPr indent="0" lvl="0" marL="0" rtl="0" algn="l">
              <a:spcBef>
                <a:spcPts val="1200"/>
              </a:spcBef>
              <a:spcAft>
                <a:spcPts val="1200"/>
              </a:spcAft>
              <a:buNone/>
            </a:pPr>
            <a:r>
              <a:rPr lang="en" sz="1700" u="sng">
                <a:solidFill>
                  <a:schemeClr val="hlink"/>
                </a:solidFill>
                <a:latin typeface="Lato"/>
                <a:ea typeface="Lato"/>
                <a:cs typeface="Lato"/>
                <a:sym typeface="Lato"/>
                <a:hlinkClick r:id="rId3"/>
              </a:rPr>
              <a:t>CTS 1131 Computer Hardware Course Proposal </a:t>
            </a:r>
            <a:endParaRPr sz="1700">
              <a:solidFill>
                <a:srgbClr val="000000"/>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31937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Information Item: Criminal Justice &amp; Public Safety Administration Courses </a:t>
            </a:r>
            <a:endParaRPr/>
          </a:p>
        </p:txBody>
      </p:sp>
      <p:sp>
        <p:nvSpPr>
          <p:cNvPr id="108" name="Google Shape;108;p20"/>
          <p:cNvSpPr txBox="1"/>
          <p:nvPr>
            <p:ph idx="1" type="body"/>
          </p:nvPr>
        </p:nvSpPr>
        <p:spPr>
          <a:xfrm>
            <a:off x="459300" y="1551075"/>
            <a:ext cx="8225400" cy="3076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1700">
                <a:solidFill>
                  <a:srgbClr val="000000"/>
                </a:solidFill>
                <a:latin typeface="Lato"/>
                <a:ea typeface="Lato"/>
                <a:cs typeface="Lato"/>
                <a:sym typeface="Lato"/>
              </a:rPr>
              <a:t>The course learning outcomes for six courses were revised to maintain relevance and currency, as well as adapt to new course materials. </a:t>
            </a:r>
            <a:endParaRPr sz="1700">
              <a:solidFill>
                <a:srgbClr val="000000"/>
              </a:solidFill>
              <a:latin typeface="Lato"/>
              <a:ea typeface="Lato"/>
              <a:cs typeface="Lato"/>
              <a:sym typeface="Lato"/>
            </a:endParaRPr>
          </a:p>
          <a:p>
            <a:pPr indent="0" lvl="0" marL="0" rtl="0" algn="l">
              <a:spcBef>
                <a:spcPts val="1200"/>
              </a:spcBef>
              <a:spcAft>
                <a:spcPts val="0"/>
              </a:spcAft>
              <a:buNone/>
            </a:pPr>
            <a:r>
              <a:rPr lang="en" sz="1700" u="sng">
                <a:solidFill>
                  <a:schemeClr val="hlink"/>
                </a:solidFill>
                <a:latin typeface="Lato"/>
                <a:ea typeface="Lato"/>
                <a:cs typeface="Lato"/>
                <a:sym typeface="Lato"/>
                <a:hlinkClick r:id="rId3"/>
              </a:rPr>
              <a:t>Criminal Justice and Public Safety Administration Course Proposal </a:t>
            </a:r>
            <a:endParaRPr sz="1700">
              <a:solidFill>
                <a:srgbClr val="000000"/>
              </a:solidFill>
              <a:latin typeface="Lato"/>
              <a:ea typeface="Lato"/>
              <a:cs typeface="Lato"/>
              <a:sym typeface="Lato"/>
            </a:endParaRPr>
          </a:p>
          <a:p>
            <a:pPr indent="0" lvl="0" marL="0" rtl="0" algn="l">
              <a:spcBef>
                <a:spcPts val="1200"/>
              </a:spcBef>
              <a:spcAft>
                <a:spcPts val="0"/>
              </a:spcAft>
              <a:buNone/>
            </a:pPr>
            <a:r>
              <a:rPr lang="en" sz="1700">
                <a:solidFill>
                  <a:srgbClr val="000000"/>
                </a:solidFill>
                <a:latin typeface="Lato"/>
                <a:ea typeface="Lato"/>
                <a:cs typeface="Lato"/>
                <a:sym typeface="Lato"/>
              </a:rPr>
              <a:t>*Note: There is a copy/paste error on the proposal for PAD 4414 in the Topic Outline. The Topic Outline was not updated. </a:t>
            </a:r>
            <a:endParaRPr sz="1700">
              <a:solidFill>
                <a:srgbClr val="000000"/>
              </a:solidFill>
              <a:latin typeface="Lato"/>
              <a:ea typeface="Lato"/>
              <a:cs typeface="Lato"/>
              <a:sym typeface="Lato"/>
            </a:endParaRPr>
          </a:p>
          <a:p>
            <a:pPr indent="-298450" lvl="0" marL="457200" rtl="0" algn="l">
              <a:lnSpc>
                <a:spcPct val="100000"/>
              </a:lnSpc>
              <a:spcBef>
                <a:spcPts val="1200"/>
              </a:spcBef>
              <a:spcAft>
                <a:spcPts val="0"/>
              </a:spcAft>
              <a:buClr>
                <a:srgbClr val="000000"/>
              </a:buClr>
              <a:buSzPts val="1100"/>
              <a:buFont typeface="Lato"/>
              <a:buChar char="●"/>
            </a:pPr>
            <a:r>
              <a:rPr lang="en" sz="1100">
                <a:solidFill>
                  <a:srgbClr val="000000"/>
                </a:solidFill>
                <a:latin typeface="Lato"/>
                <a:ea typeface="Lato"/>
                <a:cs typeface="Lato"/>
                <a:sym typeface="Lato"/>
              </a:rPr>
              <a:t>Learn principles and process of human resource management</a:t>
            </a:r>
            <a:endParaRPr sz="1100">
              <a:solidFill>
                <a:srgbClr val="000000"/>
              </a:solidFill>
              <a:latin typeface="Lato"/>
              <a:ea typeface="Lato"/>
              <a:cs typeface="Lato"/>
              <a:sym typeface="Lato"/>
            </a:endParaRPr>
          </a:p>
          <a:p>
            <a:pPr indent="-298450" lvl="0" marL="457200" rtl="0" algn="l">
              <a:lnSpc>
                <a:spcPct val="100000"/>
              </a:lnSpc>
              <a:spcBef>
                <a:spcPts val="0"/>
              </a:spcBef>
              <a:spcAft>
                <a:spcPts val="0"/>
              </a:spcAft>
              <a:buClr>
                <a:srgbClr val="000000"/>
              </a:buClr>
              <a:buSzPts val="1100"/>
              <a:buFont typeface="Lato"/>
              <a:buChar char="●"/>
            </a:pPr>
            <a:r>
              <a:rPr lang="en" sz="1100">
                <a:solidFill>
                  <a:srgbClr val="000000"/>
                </a:solidFill>
                <a:latin typeface="Lato"/>
                <a:ea typeface="Lato"/>
                <a:cs typeface="Lato"/>
                <a:sym typeface="Lato"/>
              </a:rPr>
              <a:t>Understand the human resource functions within an organization</a:t>
            </a:r>
            <a:endParaRPr sz="1100">
              <a:solidFill>
                <a:srgbClr val="000000"/>
              </a:solidFill>
              <a:latin typeface="Lato"/>
              <a:ea typeface="Lato"/>
              <a:cs typeface="Lato"/>
              <a:sym typeface="Lato"/>
            </a:endParaRPr>
          </a:p>
          <a:p>
            <a:pPr indent="-298450" lvl="0" marL="457200" rtl="0" algn="l">
              <a:lnSpc>
                <a:spcPct val="100000"/>
              </a:lnSpc>
              <a:spcBef>
                <a:spcPts val="0"/>
              </a:spcBef>
              <a:spcAft>
                <a:spcPts val="0"/>
              </a:spcAft>
              <a:buClr>
                <a:srgbClr val="000000"/>
              </a:buClr>
              <a:buSzPts val="1100"/>
              <a:buFont typeface="Lato"/>
              <a:buChar char="●"/>
            </a:pPr>
            <a:r>
              <a:rPr lang="en" sz="1100">
                <a:solidFill>
                  <a:srgbClr val="000000"/>
                </a:solidFill>
                <a:latin typeface="Lato"/>
                <a:ea typeface="Lato"/>
                <a:cs typeface="Lato"/>
                <a:sym typeface="Lato"/>
              </a:rPr>
              <a:t>Understand the theories of human resource management</a:t>
            </a:r>
            <a:endParaRPr sz="1100">
              <a:solidFill>
                <a:srgbClr val="000000"/>
              </a:solidFill>
              <a:latin typeface="Lato"/>
              <a:ea typeface="Lato"/>
              <a:cs typeface="Lato"/>
              <a:sym typeface="Lato"/>
            </a:endParaRPr>
          </a:p>
          <a:p>
            <a:pPr indent="-298450" lvl="0" marL="457200" rtl="0" algn="l">
              <a:lnSpc>
                <a:spcPct val="100000"/>
              </a:lnSpc>
              <a:spcBef>
                <a:spcPts val="0"/>
              </a:spcBef>
              <a:spcAft>
                <a:spcPts val="0"/>
              </a:spcAft>
              <a:buClr>
                <a:srgbClr val="000000"/>
              </a:buClr>
              <a:buSzPts val="1100"/>
              <a:buFont typeface="Lato"/>
              <a:buChar char="●"/>
            </a:pPr>
            <a:r>
              <a:rPr lang="en" sz="1100">
                <a:solidFill>
                  <a:srgbClr val="000000"/>
                </a:solidFill>
                <a:latin typeface="Lato"/>
                <a:ea typeface="Lato"/>
                <a:cs typeface="Lato"/>
                <a:sym typeface="Lato"/>
              </a:rPr>
              <a:t>Identify ethical situations related to human resource management</a:t>
            </a:r>
            <a:endParaRPr sz="1100">
              <a:solidFill>
                <a:srgbClr val="000000"/>
              </a:solidFill>
              <a:latin typeface="Lato"/>
              <a:ea typeface="Lato"/>
              <a:cs typeface="Lato"/>
              <a:sym typeface="Lato"/>
            </a:endParaRPr>
          </a:p>
          <a:p>
            <a:pPr indent="-298450" lvl="0" marL="457200" rtl="0" algn="l">
              <a:lnSpc>
                <a:spcPct val="100000"/>
              </a:lnSpc>
              <a:spcBef>
                <a:spcPts val="0"/>
              </a:spcBef>
              <a:spcAft>
                <a:spcPts val="0"/>
              </a:spcAft>
              <a:buClr>
                <a:srgbClr val="000000"/>
              </a:buClr>
              <a:buSzPts val="1100"/>
              <a:buFont typeface="Lato"/>
              <a:buChar char="●"/>
            </a:pPr>
            <a:r>
              <a:rPr lang="en" sz="1100">
                <a:solidFill>
                  <a:srgbClr val="000000"/>
                </a:solidFill>
                <a:latin typeface="Lato"/>
                <a:ea typeface="Lato"/>
                <a:cs typeface="Lato"/>
                <a:sym typeface="Lato"/>
              </a:rPr>
              <a:t>Understand human diversity in relation to human resource management</a:t>
            </a:r>
            <a:endParaRPr sz="1100">
              <a:solidFill>
                <a:srgbClr val="000000"/>
              </a:solidFill>
              <a:latin typeface="Lato"/>
              <a:ea typeface="Lato"/>
              <a:cs typeface="Lato"/>
              <a:sym typeface="Lato"/>
            </a:endParaRPr>
          </a:p>
          <a:p>
            <a:pPr indent="-298450" lvl="0" marL="457200" rtl="0" algn="l">
              <a:lnSpc>
                <a:spcPct val="100000"/>
              </a:lnSpc>
              <a:spcBef>
                <a:spcPts val="0"/>
              </a:spcBef>
              <a:spcAft>
                <a:spcPts val="0"/>
              </a:spcAft>
              <a:buClr>
                <a:srgbClr val="000000"/>
              </a:buClr>
              <a:buSzPts val="1100"/>
              <a:buFont typeface="Lato"/>
              <a:buChar char="●"/>
            </a:pPr>
            <a:r>
              <a:rPr lang="en" sz="1100">
                <a:solidFill>
                  <a:srgbClr val="000000"/>
                </a:solidFill>
                <a:latin typeface="Lato"/>
                <a:ea typeface="Lato"/>
                <a:cs typeface="Lato"/>
                <a:sym typeface="Lato"/>
              </a:rPr>
              <a:t>Understand recruitment, selection, and retention of personnel</a:t>
            </a:r>
            <a:endParaRPr sz="1700">
              <a:solidFill>
                <a:srgbClr val="000000"/>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311700" y="31937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Information Item: Social and Human Services</a:t>
            </a:r>
            <a:endParaRPr/>
          </a:p>
        </p:txBody>
      </p:sp>
      <p:sp>
        <p:nvSpPr>
          <p:cNvPr id="114" name="Google Shape;114;p21"/>
          <p:cNvSpPr txBox="1"/>
          <p:nvPr>
            <p:ph idx="1" type="body"/>
          </p:nvPr>
        </p:nvSpPr>
        <p:spPr>
          <a:xfrm>
            <a:off x="459300" y="1551075"/>
            <a:ext cx="8225400" cy="3076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sz="1700">
                <a:solidFill>
                  <a:srgbClr val="000000"/>
                </a:solidFill>
                <a:latin typeface="Lato"/>
                <a:ea typeface="Lato"/>
                <a:cs typeface="Lato"/>
                <a:sym typeface="Lato"/>
              </a:rPr>
              <a:t>The learning outcomes in six courses in the AS, Social and Human Services degree are being updated to better align with the higher orders of Bloom’s taxonomy.</a:t>
            </a:r>
            <a:endParaRPr sz="1700">
              <a:solidFill>
                <a:srgbClr val="000000"/>
              </a:solidFill>
              <a:latin typeface="Lato"/>
              <a:ea typeface="Lato"/>
              <a:cs typeface="Lato"/>
              <a:sym typeface="Lato"/>
            </a:endParaRPr>
          </a:p>
          <a:p>
            <a:pPr indent="0" lvl="0" marL="0" rtl="0" algn="l">
              <a:spcBef>
                <a:spcPts val="1200"/>
              </a:spcBef>
              <a:spcAft>
                <a:spcPts val="0"/>
              </a:spcAft>
              <a:buNone/>
            </a:pPr>
            <a:r>
              <a:rPr lang="en" sz="1700" u="sng">
                <a:solidFill>
                  <a:schemeClr val="hlink"/>
                </a:solidFill>
                <a:latin typeface="Lato"/>
                <a:ea typeface="Lato"/>
                <a:cs typeface="Lato"/>
                <a:sym typeface="Lato"/>
                <a:hlinkClick r:id="rId3"/>
              </a:rPr>
              <a:t>Social and Human Services Course Proposal </a:t>
            </a:r>
            <a:endParaRPr sz="1700">
              <a:solidFill>
                <a:srgbClr val="000000"/>
              </a:solidFill>
              <a:latin typeface="Lato"/>
              <a:ea typeface="Lato"/>
              <a:cs typeface="Lato"/>
              <a:sym typeface="Lato"/>
            </a:endParaRPr>
          </a:p>
          <a:p>
            <a:pPr indent="0" lvl="0" marL="0" rtl="0" algn="l">
              <a:spcBef>
                <a:spcPts val="1200"/>
              </a:spcBef>
              <a:spcAft>
                <a:spcPts val="0"/>
              </a:spcAft>
              <a:buNone/>
            </a:pPr>
            <a:r>
              <a:rPr b="1" lang="en" sz="1700">
                <a:solidFill>
                  <a:srgbClr val="000000"/>
                </a:solidFill>
                <a:latin typeface="Lato"/>
                <a:ea typeface="Lato"/>
                <a:cs typeface="Lato"/>
                <a:sym typeface="Lato"/>
              </a:rPr>
              <a:t>*Note: There is a copy/paste error on the proposal for HUS 1320 in the topic outline. The topic outline was not updated. </a:t>
            </a:r>
            <a:endParaRPr b="1" sz="1700">
              <a:solidFill>
                <a:srgbClr val="000000"/>
              </a:solidFill>
              <a:latin typeface="Lato"/>
              <a:ea typeface="Lato"/>
              <a:cs typeface="Lato"/>
              <a:sym typeface="Lato"/>
            </a:endParaRPr>
          </a:p>
          <a:p>
            <a:pPr indent="-328453" lvl="0" marL="457200" rtl="0" algn="l">
              <a:spcBef>
                <a:spcPts val="1200"/>
              </a:spcBef>
              <a:spcAft>
                <a:spcPts val="0"/>
              </a:spcAft>
              <a:buClr>
                <a:srgbClr val="000000"/>
              </a:buClr>
              <a:buSzPct val="100000"/>
              <a:buFont typeface="Lato"/>
              <a:buChar char="●"/>
            </a:pPr>
            <a:r>
              <a:rPr lang="en" sz="1700">
                <a:solidFill>
                  <a:srgbClr val="000000"/>
                </a:solidFill>
                <a:latin typeface="Lato"/>
                <a:ea typeface="Lato"/>
                <a:cs typeface="Lato"/>
                <a:sym typeface="Lato"/>
              </a:rPr>
              <a:t>Overview of crisis intervention and prevention techniques</a:t>
            </a:r>
            <a:endParaRPr sz="1700">
              <a:solidFill>
                <a:srgbClr val="000000"/>
              </a:solidFill>
              <a:latin typeface="Lato"/>
              <a:ea typeface="Lato"/>
              <a:cs typeface="Lato"/>
              <a:sym typeface="Lato"/>
            </a:endParaRPr>
          </a:p>
          <a:p>
            <a:pPr indent="-328453" lvl="0" marL="457200" rtl="0" algn="l">
              <a:spcBef>
                <a:spcPts val="0"/>
              </a:spcBef>
              <a:spcAft>
                <a:spcPts val="0"/>
              </a:spcAft>
              <a:buClr>
                <a:srgbClr val="000000"/>
              </a:buClr>
              <a:buSzPct val="100000"/>
              <a:buFont typeface="Lato"/>
              <a:buChar char="●"/>
            </a:pPr>
            <a:r>
              <a:rPr lang="en" sz="1700">
                <a:solidFill>
                  <a:srgbClr val="000000"/>
                </a:solidFill>
                <a:latin typeface="Lato"/>
                <a:ea typeface="Lato"/>
                <a:cs typeface="Lato"/>
                <a:sym typeface="Lato"/>
              </a:rPr>
              <a:t>Models crisis interventions and assessments</a:t>
            </a:r>
            <a:endParaRPr sz="1700">
              <a:solidFill>
                <a:srgbClr val="000000"/>
              </a:solidFill>
              <a:latin typeface="Lato"/>
              <a:ea typeface="Lato"/>
              <a:cs typeface="Lato"/>
              <a:sym typeface="Lato"/>
            </a:endParaRPr>
          </a:p>
          <a:p>
            <a:pPr indent="-328453" lvl="0" marL="457200" rtl="0" algn="l">
              <a:spcBef>
                <a:spcPts val="0"/>
              </a:spcBef>
              <a:spcAft>
                <a:spcPts val="0"/>
              </a:spcAft>
              <a:buClr>
                <a:srgbClr val="000000"/>
              </a:buClr>
              <a:buSzPct val="100000"/>
              <a:buFont typeface="Lato"/>
              <a:buChar char="●"/>
            </a:pPr>
            <a:r>
              <a:rPr lang="en" sz="1700">
                <a:solidFill>
                  <a:srgbClr val="000000"/>
                </a:solidFill>
                <a:latin typeface="Lato"/>
                <a:ea typeface="Lato"/>
                <a:cs typeface="Lato"/>
                <a:sym typeface="Lato"/>
              </a:rPr>
              <a:t>Crisis interventions and assessments for special populations</a:t>
            </a:r>
            <a:endParaRPr sz="1700">
              <a:solidFill>
                <a:srgbClr val="000000"/>
              </a:solidFill>
              <a:latin typeface="Lato"/>
              <a:ea typeface="Lato"/>
              <a:cs typeface="Lato"/>
              <a:sym typeface="Lato"/>
            </a:endParaRPr>
          </a:p>
          <a:p>
            <a:pPr indent="-328453" lvl="0" marL="457200" rtl="0" algn="l">
              <a:spcBef>
                <a:spcPts val="0"/>
              </a:spcBef>
              <a:spcAft>
                <a:spcPts val="0"/>
              </a:spcAft>
              <a:buClr>
                <a:srgbClr val="000000"/>
              </a:buClr>
              <a:buSzPct val="100000"/>
              <a:buFont typeface="Lato"/>
              <a:buChar char="●"/>
            </a:pPr>
            <a:r>
              <a:rPr lang="en" sz="1700">
                <a:solidFill>
                  <a:srgbClr val="000000"/>
                </a:solidFill>
                <a:latin typeface="Lato"/>
                <a:ea typeface="Lato"/>
                <a:cs typeface="Lato"/>
                <a:sym typeface="Lato"/>
              </a:rPr>
              <a:t>Ethical and professional issues related to providing crisis intervention services</a:t>
            </a:r>
            <a:endParaRPr sz="1700">
              <a:solidFill>
                <a:srgbClr val="000000"/>
              </a:solidFill>
              <a:latin typeface="Lato"/>
              <a:ea typeface="Lato"/>
              <a:cs typeface="Lato"/>
              <a:sym typeface="Lato"/>
            </a:endParaRPr>
          </a:p>
          <a:p>
            <a:pPr indent="-328453" lvl="0" marL="457200" rtl="0" algn="l">
              <a:spcBef>
                <a:spcPts val="0"/>
              </a:spcBef>
              <a:spcAft>
                <a:spcPts val="0"/>
              </a:spcAft>
              <a:buClr>
                <a:srgbClr val="000000"/>
              </a:buClr>
              <a:buSzPct val="100000"/>
              <a:buFont typeface="Lato"/>
              <a:buChar char="●"/>
            </a:pPr>
            <a:r>
              <a:rPr lang="en" sz="1700">
                <a:solidFill>
                  <a:srgbClr val="000000"/>
                </a:solidFill>
                <a:latin typeface="Lato"/>
                <a:ea typeface="Lato"/>
                <a:cs typeface="Lato"/>
                <a:sym typeface="Lato"/>
              </a:rPr>
              <a:t>Self-care of the Human Services Professional working in crisis intervention</a:t>
            </a:r>
            <a:endParaRPr sz="1700">
              <a:solidFill>
                <a:srgbClr val="000000"/>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