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sldIdLst>
    <p:sldId id="268" r:id="rId2"/>
    <p:sldId id="257" r:id="rId3"/>
    <p:sldId id="287" r:id="rId4"/>
    <p:sldId id="288" r:id="rId5"/>
    <p:sldId id="270" r:id="rId6"/>
    <p:sldId id="265" r:id="rId7"/>
    <p:sldId id="271" r:id="rId8"/>
    <p:sldId id="258" r:id="rId9"/>
    <p:sldId id="289" r:id="rId10"/>
    <p:sldId id="290" r:id="rId11"/>
    <p:sldId id="272" r:id="rId12"/>
    <p:sldId id="263" r:id="rId13"/>
    <p:sldId id="269" r:id="rId14"/>
    <p:sldId id="264" r:id="rId15"/>
    <p:sldId id="286" r:id="rId16"/>
    <p:sldId id="273" r:id="rId17"/>
    <p:sldId id="276" r:id="rId18"/>
    <p:sldId id="274" r:id="rId19"/>
    <p:sldId id="281" r:id="rId20"/>
    <p:sldId id="278" r:id="rId21"/>
    <p:sldId id="279" r:id="rId22"/>
    <p:sldId id="280" r:id="rId23"/>
    <p:sldId id="285" r:id="rId24"/>
    <p:sldId id="26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5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64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5D57-CB3E-4328-A4C9-DDBBF995973C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CCD6-163A-4FE8-86D7-BE93A9F4C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01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5D57-CB3E-4328-A4C9-DDBBF995973C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CCD6-163A-4FE8-86D7-BE93A9F4C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9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5D57-CB3E-4328-A4C9-DDBBF995973C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CCD6-163A-4FE8-86D7-BE93A9F4C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4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5D57-CB3E-4328-A4C9-DDBBF995973C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CCD6-163A-4FE8-86D7-BE93A9F4C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4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5D57-CB3E-4328-A4C9-DDBBF995973C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CCD6-163A-4FE8-86D7-BE93A9F4C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2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5D57-CB3E-4328-A4C9-DDBBF995973C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CCD6-163A-4FE8-86D7-BE93A9F4C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8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5D57-CB3E-4328-A4C9-DDBBF995973C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CCD6-163A-4FE8-86D7-BE93A9F4C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9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5D57-CB3E-4328-A4C9-DDBBF995973C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CCD6-163A-4FE8-86D7-BE93A9F4C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3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5D57-CB3E-4328-A4C9-DDBBF995973C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CCD6-163A-4FE8-86D7-BE93A9F4C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8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5D57-CB3E-4328-A4C9-DDBBF995973C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CCD6-163A-4FE8-86D7-BE93A9F4C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1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5D57-CB3E-4328-A4C9-DDBBF995973C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CCD6-163A-4FE8-86D7-BE93A9F4C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4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05D57-CB3E-4328-A4C9-DDBBF995973C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9CCD6-163A-4FE8-86D7-BE93A9F4C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W23RsUTb2Y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i5C-DQ0edR0?list=FLsn7XIJJidKTSsx53x-yz_A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ocean.si.edu/sharks" TargetMode="External"/><Relationship Id="rId2" Type="http://schemas.openxmlformats.org/officeDocument/2006/relationships/hyperlink" Target="http://www.oxfordreferenc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ws.nationalgeographic.com/news/2005/06/0615_050615_jawssharks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What is Truth-Seeking?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27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Prejudice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“Preconceived </a:t>
            </a:r>
            <a:r>
              <a:rPr lang="en-US" dirty="0"/>
              <a:t>opinion not based on reason or actual experience; bias, partiality</a:t>
            </a:r>
            <a:r>
              <a:rPr lang="en-US" dirty="0" smtClean="0"/>
              <a:t>; (</a:t>
            </a:r>
            <a:r>
              <a:rPr lang="en-US" b="1" dirty="0"/>
              <a:t>now</a:t>
            </a:r>
            <a:r>
              <a:rPr lang="en-US" dirty="0"/>
              <a:t>) </a:t>
            </a:r>
            <a:r>
              <a:rPr lang="en-US" i="1" dirty="0" smtClean="0"/>
              <a:t>spec.</a:t>
            </a:r>
            <a:r>
              <a:rPr lang="en-US" dirty="0" smtClean="0"/>
              <a:t> unreasoned </a:t>
            </a:r>
            <a:r>
              <a:rPr lang="en-US" dirty="0"/>
              <a:t>dislike, hostility, or antagonism towards, or discrimination against, a race, sex, or other class of people</a:t>
            </a:r>
            <a:r>
              <a:rPr lang="en-US" dirty="0" smtClean="0"/>
              <a:t>.”    (“Prejudice,” </a:t>
            </a:r>
            <a:r>
              <a:rPr lang="en-US" dirty="0"/>
              <a:t>2010).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9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447800"/>
          </a:xfrm>
        </p:spPr>
        <p:txBody>
          <a:bodyPr/>
          <a:lstStyle/>
          <a:p>
            <a:r>
              <a:rPr lang="en-US" dirty="0" smtClean="0"/>
              <a:t>What is an Agenda?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1"/>
            <a:ext cx="7772400" cy="1295399"/>
          </a:xfrm>
        </p:spPr>
        <p:txBody>
          <a:bodyPr/>
          <a:lstStyle/>
          <a:p>
            <a:r>
              <a:rPr lang="en-US" dirty="0" smtClean="0"/>
              <a:t>An Agenda 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44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“the </a:t>
            </a:r>
            <a:r>
              <a:rPr lang="en-US" b="1" dirty="0" smtClean="0">
                <a:solidFill>
                  <a:schemeClr val="tx1"/>
                </a:solidFill>
              </a:rPr>
              <a:t>underlying </a:t>
            </a:r>
            <a:r>
              <a:rPr lang="en-US" dirty="0" smtClean="0">
                <a:solidFill>
                  <a:schemeClr val="tx1"/>
                </a:solidFill>
              </a:rPr>
              <a:t>intentions or </a:t>
            </a:r>
            <a:r>
              <a:rPr lang="en-US" b="1" dirty="0" smtClean="0">
                <a:solidFill>
                  <a:schemeClr val="tx1"/>
                </a:solidFill>
              </a:rPr>
              <a:t>motives</a:t>
            </a:r>
            <a:r>
              <a:rPr lang="en-US" dirty="0" smtClean="0">
                <a:solidFill>
                  <a:schemeClr val="tx1"/>
                </a:solidFill>
              </a:rPr>
              <a:t> of a particular person or group” (“Agenda,” 2010).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7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What Role does Truth-Seeking </a:t>
            </a:r>
            <a:br>
              <a:rPr lang="en-US" dirty="0" smtClean="0"/>
            </a:br>
            <a:r>
              <a:rPr lang="en-US" dirty="0"/>
              <a:t>P</a:t>
            </a:r>
            <a:r>
              <a:rPr lang="en-US" dirty="0" smtClean="0"/>
              <a:t>lay in </a:t>
            </a:r>
            <a:r>
              <a:rPr lang="en-US" dirty="0" smtClean="0"/>
              <a:t>Research?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0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1600199"/>
          </a:xfrm>
        </p:spPr>
        <p:txBody>
          <a:bodyPr/>
          <a:lstStyle/>
          <a:p>
            <a:r>
              <a:rPr lang="en-US" dirty="0" smtClean="0"/>
              <a:t>Truth-Seeking Involves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2971800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3000" b="1" dirty="0" smtClean="0">
                <a:solidFill>
                  <a:schemeClr val="tx1"/>
                </a:solidFill>
              </a:rPr>
              <a:t>Research: </a:t>
            </a:r>
            <a:r>
              <a:rPr lang="en-US" sz="3000" dirty="0" smtClean="0">
                <a:solidFill>
                  <a:schemeClr val="tx1"/>
                </a:solidFill>
              </a:rPr>
              <a:t>Locating, selecting, and using information </a:t>
            </a:r>
            <a:r>
              <a:rPr lang="en-US" sz="3000" i="1" dirty="0">
                <a:solidFill>
                  <a:schemeClr val="tx1"/>
                </a:solidFill>
              </a:rPr>
              <a:t>that may not support your opinions or beliefs. </a:t>
            </a:r>
            <a:endParaRPr lang="en-US" sz="30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000" b="1" dirty="0" smtClean="0">
                <a:solidFill>
                  <a:schemeClr val="tx1"/>
                </a:solidFill>
              </a:rPr>
              <a:t>Research:</a:t>
            </a:r>
            <a:r>
              <a:rPr lang="en-US" sz="3000" dirty="0" smtClean="0">
                <a:solidFill>
                  <a:schemeClr val="tx1"/>
                </a:solidFill>
              </a:rPr>
              <a:t> Considering multiple perspectives, biases, agendas, perspective, context, depth, scope, and </a:t>
            </a:r>
            <a:r>
              <a:rPr lang="en-US" sz="3000" i="1" dirty="0" smtClean="0">
                <a:solidFill>
                  <a:schemeClr val="tx1"/>
                </a:solidFill>
              </a:rPr>
              <a:t>critical thinking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000" b="1" dirty="0" smtClean="0">
                <a:solidFill>
                  <a:schemeClr val="tx1"/>
                </a:solidFill>
              </a:rPr>
              <a:t>Truth-Seeking</a:t>
            </a:r>
            <a:r>
              <a:rPr lang="en-US" sz="3000" dirty="0" smtClean="0">
                <a:solidFill>
                  <a:schemeClr val="tx1"/>
                </a:solidFill>
              </a:rPr>
              <a:t> requires you to ask hard questions of your resources, and to strive to objectively select and use them.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2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 I Critically Evaluate </a:t>
            </a:r>
            <a:r>
              <a:rPr lang="en-US" dirty="0" smtClean="0"/>
              <a:t>Information/Truth-Seek?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Consider </a:t>
            </a:r>
            <a:r>
              <a:rPr lang="en-US" sz="2600" dirty="0"/>
              <a:t>the content </a:t>
            </a:r>
          </a:p>
          <a:p>
            <a:r>
              <a:rPr lang="en-US" sz="2600" dirty="0" smtClean="0"/>
              <a:t>Consider the author </a:t>
            </a:r>
          </a:p>
          <a:p>
            <a:r>
              <a:rPr lang="en-US" sz="2600" dirty="0" smtClean="0"/>
              <a:t>Consider the sponsor: publisher, sponsoring organization</a:t>
            </a:r>
          </a:p>
          <a:p>
            <a:r>
              <a:rPr lang="en-US" sz="2600" dirty="0" smtClean="0"/>
              <a:t>.com</a:t>
            </a:r>
            <a:r>
              <a:rPr lang="en-US" sz="2600" dirty="0"/>
              <a:t>/</a:t>
            </a:r>
            <a:r>
              <a:rPr lang="en-US" sz="2600" dirty="0" err="1"/>
              <a:t>.net</a:t>
            </a:r>
            <a:r>
              <a:rPr lang="en-US" sz="2600" dirty="0"/>
              <a:t> vs. .</a:t>
            </a:r>
            <a:r>
              <a:rPr lang="en-US" sz="2600" dirty="0" err="1"/>
              <a:t>gov</a:t>
            </a:r>
            <a:r>
              <a:rPr lang="en-US" sz="2600" dirty="0"/>
              <a:t>/.</a:t>
            </a:r>
            <a:r>
              <a:rPr lang="en-US" sz="2600" dirty="0" err="1" smtClean="0"/>
              <a:t>edu</a:t>
            </a:r>
            <a:endParaRPr lang="en-US" sz="2600" dirty="0"/>
          </a:p>
          <a:p>
            <a:r>
              <a:rPr lang="en-US" sz="2600" dirty="0" smtClean="0"/>
              <a:t>Magazines </a:t>
            </a:r>
            <a:r>
              <a:rPr lang="en-US" sz="2600" dirty="0"/>
              <a:t>&amp; newspapers vs. </a:t>
            </a:r>
            <a:r>
              <a:rPr lang="en-US" sz="2600" dirty="0" smtClean="0"/>
              <a:t>scholarly journals</a:t>
            </a:r>
            <a:endParaRPr lang="en-US" sz="2600" dirty="0"/>
          </a:p>
          <a:p>
            <a:r>
              <a:rPr lang="en-US" sz="2600" dirty="0" smtClean="0"/>
              <a:t>Books </a:t>
            </a:r>
            <a:r>
              <a:rPr lang="en-US" sz="2600" dirty="0"/>
              <a:t>published by a university press or major publisher vs. a vanity </a:t>
            </a:r>
            <a:r>
              <a:rPr lang="en-US" sz="2600" dirty="0" smtClean="0"/>
              <a:t>press</a:t>
            </a:r>
          </a:p>
          <a:p>
            <a:r>
              <a:rPr lang="en-US" sz="2600" b="1" dirty="0" smtClean="0">
                <a:solidFill>
                  <a:srgbClr val="FF0000"/>
                </a:solidFill>
              </a:rPr>
              <a:t>Question </a:t>
            </a:r>
            <a:r>
              <a:rPr lang="en-US" sz="2600" b="1" dirty="0">
                <a:solidFill>
                  <a:srgbClr val="FF0000"/>
                </a:solidFill>
              </a:rPr>
              <a:t>Authority!</a:t>
            </a:r>
          </a:p>
        </p:txBody>
      </p:sp>
    </p:spTree>
    <p:extLst>
      <p:ext uri="{BB962C8B-B14F-4D97-AF65-F5344CB8AC3E}">
        <p14:creationId xmlns:p14="http://schemas.microsoft.com/office/powerpoint/2010/main" val="311884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is Critically Evaluating Information &amp; Truth-Seeking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n-US" dirty="0" smtClean="0"/>
              <a:t>As students you are scholars</a:t>
            </a:r>
          </a:p>
          <a:p>
            <a:r>
              <a:rPr lang="en-US" dirty="0" smtClean="0"/>
              <a:t>Take </a:t>
            </a:r>
            <a:r>
              <a:rPr lang="en-US" dirty="0"/>
              <a:t>p</a:t>
            </a:r>
            <a:r>
              <a:rPr lang="en-US" dirty="0" smtClean="0"/>
              <a:t>ride in your work</a:t>
            </a:r>
          </a:p>
          <a:p>
            <a:r>
              <a:rPr lang="en-US" dirty="0"/>
              <a:t>Avoid </a:t>
            </a:r>
            <a:r>
              <a:rPr lang="en-US" dirty="0" smtClean="0"/>
              <a:t>academic errors</a:t>
            </a:r>
          </a:p>
          <a:p>
            <a:r>
              <a:rPr lang="en-US" dirty="0" smtClean="0"/>
              <a:t>Avoid life errors</a:t>
            </a:r>
          </a:p>
          <a:p>
            <a:r>
              <a:rPr lang="en-US" dirty="0" smtClean="0"/>
              <a:t>Information empowers</a:t>
            </a:r>
          </a:p>
          <a:p>
            <a:r>
              <a:rPr lang="en-US" dirty="0" smtClean="0"/>
              <a:t>Knowledge empowers</a:t>
            </a:r>
          </a:p>
        </p:txBody>
      </p:sp>
    </p:spTree>
    <p:extLst>
      <p:ext uri="{BB962C8B-B14F-4D97-AF65-F5344CB8AC3E}">
        <p14:creationId xmlns:p14="http://schemas.microsoft.com/office/powerpoint/2010/main" val="399193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981200"/>
            <a:ext cx="5638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Truth-Seeking Exercise</a:t>
            </a:r>
          </a:p>
        </p:txBody>
      </p:sp>
    </p:spTree>
    <p:extLst>
      <p:ext uri="{BB962C8B-B14F-4D97-AF65-F5344CB8AC3E}">
        <p14:creationId xmlns:p14="http://schemas.microsoft.com/office/powerpoint/2010/main" val="75290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followingthenerd.com/site/wp-content/uploads/Jaws-Pos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975-OFFICIAL JAWS Theme John William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10600" y="617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0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459504"/>
            <a:ext cx="5638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hlinkClick r:id="rId2"/>
              </a:rPr>
              <a:t>Beach Scene from </a:t>
            </a:r>
            <a:r>
              <a:rPr lang="en-US" sz="4400" i="1" dirty="0" smtClean="0">
                <a:hlinkClick r:id="rId2"/>
              </a:rPr>
              <a:t>Jaws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162628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Truth-Seeking 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2895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1. searching </a:t>
            </a:r>
            <a:r>
              <a:rPr lang="en-US" dirty="0">
                <a:solidFill>
                  <a:schemeClr val="tx1"/>
                </a:solidFill>
              </a:rPr>
              <a:t>for the best possible understanding of </a:t>
            </a:r>
            <a:r>
              <a:rPr lang="en-US" dirty="0" smtClean="0">
                <a:solidFill>
                  <a:schemeClr val="tx1"/>
                </a:solidFill>
              </a:rPr>
              <a:t>any </a:t>
            </a:r>
            <a:r>
              <a:rPr lang="en-US" dirty="0">
                <a:solidFill>
                  <a:schemeClr val="tx1"/>
                </a:solidFill>
              </a:rPr>
              <a:t>given situation </a:t>
            </a:r>
            <a:r>
              <a:rPr lang="en-US" dirty="0" smtClean="0">
                <a:solidFill>
                  <a:schemeClr val="tx1"/>
                </a:solidFill>
              </a:rPr>
              <a:t>2. despite </a:t>
            </a:r>
            <a:r>
              <a:rPr lang="en-US" dirty="0">
                <a:solidFill>
                  <a:schemeClr val="tx1"/>
                </a:solidFill>
              </a:rPr>
              <a:t>what </a:t>
            </a:r>
            <a:r>
              <a:rPr lang="en-US" dirty="0" smtClean="0">
                <a:solidFill>
                  <a:schemeClr val="tx1"/>
                </a:solidFill>
              </a:rPr>
              <a:t>you </a:t>
            </a:r>
            <a:r>
              <a:rPr lang="en-US" dirty="0">
                <a:solidFill>
                  <a:schemeClr val="tx1"/>
                </a:solidFill>
              </a:rPr>
              <a:t>may </a:t>
            </a:r>
            <a:r>
              <a:rPr lang="en-US" dirty="0" smtClean="0">
                <a:solidFill>
                  <a:schemeClr val="tx1"/>
                </a:solidFill>
              </a:rPr>
              <a:t>uncover, and 3. being willing </a:t>
            </a:r>
            <a:r>
              <a:rPr lang="en-US" dirty="0">
                <a:solidFill>
                  <a:schemeClr val="tx1"/>
                </a:solidFill>
              </a:rPr>
              <a:t>to challenge and perhaps even change </a:t>
            </a:r>
            <a:r>
              <a:rPr lang="en-US" dirty="0" smtClean="0">
                <a:solidFill>
                  <a:schemeClr val="tx1"/>
                </a:solidFill>
              </a:rPr>
              <a:t>your opinions based on what you discover.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1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221558"/>
            <a:ext cx="5791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What misconceptions do you think </a:t>
            </a:r>
            <a:r>
              <a:rPr lang="en-US" sz="4400" i="1" dirty="0"/>
              <a:t>Jaws</a:t>
            </a:r>
            <a:r>
              <a:rPr lang="en-US" sz="4400" dirty="0"/>
              <a:t> </a:t>
            </a:r>
            <a:r>
              <a:rPr lang="en-US" sz="4400" dirty="0" smtClean="0"/>
              <a:t>generated </a:t>
            </a:r>
            <a:r>
              <a:rPr lang="en-US" sz="4400" dirty="0"/>
              <a:t>about sharks?</a:t>
            </a:r>
          </a:p>
        </p:txBody>
      </p:sp>
    </p:spTree>
    <p:extLst>
      <p:ext uri="{BB962C8B-B14F-4D97-AF65-F5344CB8AC3E}">
        <p14:creationId xmlns:p14="http://schemas.microsoft.com/office/powerpoint/2010/main" val="322524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057400"/>
            <a:ext cx="5867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In what ways do you </a:t>
            </a:r>
            <a:r>
              <a:rPr lang="en-US" sz="4400" dirty="0"/>
              <a:t>think </a:t>
            </a:r>
            <a:r>
              <a:rPr lang="en-US" sz="4400" i="1" dirty="0"/>
              <a:t>Jaws</a:t>
            </a:r>
            <a:r>
              <a:rPr lang="en-US" sz="4400" dirty="0"/>
              <a:t> </a:t>
            </a:r>
            <a:r>
              <a:rPr lang="en-US" sz="4400" dirty="0" smtClean="0"/>
              <a:t>damaged the </a:t>
            </a:r>
            <a:r>
              <a:rPr lang="en-US" sz="4400" dirty="0"/>
              <a:t>shark population? </a:t>
            </a:r>
          </a:p>
        </p:txBody>
      </p:sp>
    </p:spTree>
    <p:extLst>
      <p:ext uri="{BB962C8B-B14F-4D97-AF65-F5344CB8AC3E}">
        <p14:creationId xmlns:p14="http://schemas.microsoft.com/office/powerpoint/2010/main" val="383161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981200"/>
            <a:ext cx="64484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In what ways do you </a:t>
            </a:r>
            <a:r>
              <a:rPr lang="en-US" sz="4400" dirty="0"/>
              <a:t>think </a:t>
            </a:r>
            <a:r>
              <a:rPr lang="en-US" sz="4400" i="1" dirty="0"/>
              <a:t>Jaws</a:t>
            </a:r>
            <a:r>
              <a:rPr lang="en-US" sz="4400" dirty="0"/>
              <a:t> benefited the shark population?</a:t>
            </a:r>
          </a:p>
        </p:txBody>
      </p:sp>
    </p:spTree>
    <p:extLst>
      <p:ext uri="{BB962C8B-B14F-4D97-AF65-F5344CB8AC3E}">
        <p14:creationId xmlns:p14="http://schemas.microsoft.com/office/powerpoint/2010/main" val="382972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3105835"/>
            <a:ext cx="5638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hlinkClick r:id="rId2"/>
              </a:rPr>
              <a:t>Shark Week Debunked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2152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82608" cy="4068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r>
              <a:rPr lang="en-US" sz="1700" dirty="0"/>
              <a:t>Agenda. Bias. Fact. Objectivity. True. Truth (2010). In A. </a:t>
            </a:r>
            <a:r>
              <a:rPr lang="en-US" sz="1700" dirty="0" smtClean="0"/>
              <a:t>Stevenson (Ed</a:t>
            </a:r>
            <a:r>
              <a:rPr lang="en-US" sz="1700" dirty="0"/>
              <a:t>.), </a:t>
            </a:r>
            <a:r>
              <a:rPr lang="en-US" sz="1700" i="1" dirty="0" smtClean="0"/>
              <a:t>Oxford dictionary	of </a:t>
            </a:r>
            <a:r>
              <a:rPr lang="en-US" sz="1700" i="1" dirty="0"/>
              <a:t>English </a:t>
            </a:r>
            <a:r>
              <a:rPr lang="en-US" sz="1700" dirty="0"/>
              <a:t>(3</a:t>
            </a:r>
            <a:r>
              <a:rPr lang="en-US" sz="1700" baseline="30000" dirty="0"/>
              <a:t>rd</a:t>
            </a:r>
            <a:r>
              <a:rPr lang="en-US" sz="1700" dirty="0"/>
              <a:t> ed.). Retrieved </a:t>
            </a:r>
            <a:r>
              <a:rPr lang="en-US" sz="1700" dirty="0" smtClean="0"/>
              <a:t>from </a:t>
            </a:r>
            <a:r>
              <a:rPr lang="en-US" sz="1700" dirty="0" smtClean="0">
                <a:hlinkClick r:id="rId2"/>
              </a:rPr>
              <a:t>http</a:t>
            </a:r>
            <a:r>
              <a:rPr lang="en-US" sz="1700" dirty="0">
                <a:hlinkClick r:id="rId2"/>
              </a:rPr>
              <a:t>://www.oxfordreference.com</a:t>
            </a:r>
            <a:endParaRPr lang="en-US" sz="1700" dirty="0"/>
          </a:p>
          <a:p>
            <a:pPr marL="0" indent="0">
              <a:buNone/>
            </a:pPr>
            <a:endParaRPr lang="en-US" sz="1700" u="sng" dirty="0" smtClean="0">
              <a:hlinkClick r:id="rId3"/>
            </a:endParaRPr>
          </a:p>
          <a:p>
            <a:pPr marL="0" indent="0">
              <a:buNone/>
            </a:pPr>
            <a:r>
              <a:rPr lang="en-US" sz="1700" dirty="0" smtClean="0"/>
              <a:t>The Ocean Portal </a:t>
            </a:r>
            <a:r>
              <a:rPr lang="en-US" sz="1700" dirty="0"/>
              <a:t>Team, </a:t>
            </a:r>
            <a:r>
              <a:rPr lang="en-US" sz="1700" dirty="0" smtClean="0"/>
              <a:t>The </a:t>
            </a:r>
            <a:r>
              <a:rPr lang="en-US" sz="1700" dirty="0"/>
              <a:t>Smithsonian National Museum of Natural History </a:t>
            </a:r>
            <a:r>
              <a:rPr lang="en-US" sz="1700" dirty="0" smtClean="0"/>
              <a:t>(2015). </a:t>
            </a:r>
            <a:r>
              <a:rPr lang="en-US" sz="1700" i="1" dirty="0" smtClean="0"/>
              <a:t>Sharks.	</a:t>
            </a:r>
            <a:r>
              <a:rPr lang="en-US" sz="1700" dirty="0" smtClean="0"/>
              <a:t>Retrieved </a:t>
            </a:r>
            <a:r>
              <a:rPr lang="en-US" sz="1700" dirty="0"/>
              <a:t>from </a:t>
            </a:r>
            <a:r>
              <a:rPr lang="en-US" sz="1700" u="sng" dirty="0" smtClean="0">
                <a:hlinkClick r:id="rId3"/>
              </a:rPr>
              <a:t>http</a:t>
            </a:r>
            <a:r>
              <a:rPr lang="en-US" sz="1700" u="sng" dirty="0">
                <a:hlinkClick r:id="rId3"/>
              </a:rPr>
              <a:t>://ocean.si.edu/sharks</a:t>
            </a:r>
            <a:r>
              <a:rPr lang="en-US" sz="1700" dirty="0"/>
              <a:t> </a:t>
            </a:r>
            <a:endParaRPr lang="en-US" sz="1700" dirty="0" smtClean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 err="1" smtClean="0"/>
              <a:t>Lovgren</a:t>
            </a:r>
            <a:r>
              <a:rPr lang="en-US" sz="1700" dirty="0" smtClean="0"/>
              <a:t>, S. (2005, June 15). "Jaws</a:t>
            </a:r>
            <a:r>
              <a:rPr lang="en-US" sz="1700" dirty="0"/>
              <a:t>" at 30: Film </a:t>
            </a:r>
            <a:r>
              <a:rPr lang="en-US" sz="1700" dirty="0" smtClean="0"/>
              <a:t>stoked </a:t>
            </a:r>
            <a:r>
              <a:rPr lang="en-US" sz="1700" dirty="0"/>
              <a:t>f</a:t>
            </a:r>
            <a:r>
              <a:rPr lang="en-US" sz="1700" dirty="0" smtClean="0"/>
              <a:t>ear</a:t>
            </a:r>
            <a:r>
              <a:rPr lang="en-US" sz="1700" dirty="0"/>
              <a:t>, </a:t>
            </a:r>
            <a:r>
              <a:rPr lang="en-US" sz="1700" dirty="0" smtClean="0"/>
              <a:t>study </a:t>
            </a:r>
            <a:r>
              <a:rPr lang="en-US" sz="1700" dirty="0"/>
              <a:t>of </a:t>
            </a:r>
            <a:r>
              <a:rPr lang="en-US" sz="1700" dirty="0" smtClean="0"/>
              <a:t>great </a:t>
            </a:r>
            <a:r>
              <a:rPr lang="en-US" sz="1700" dirty="0"/>
              <a:t>w</a:t>
            </a:r>
            <a:r>
              <a:rPr lang="en-US" sz="1700" dirty="0" smtClean="0"/>
              <a:t>hite sharks.	</a:t>
            </a:r>
            <a:r>
              <a:rPr lang="en-US" sz="1700" i="1" dirty="0" smtClean="0"/>
              <a:t>National Geographic News</a:t>
            </a:r>
            <a:r>
              <a:rPr lang="en-US" sz="1700" dirty="0" smtClean="0"/>
              <a:t>.</a:t>
            </a:r>
            <a:r>
              <a:rPr lang="en-US" sz="1700" b="1" dirty="0" smtClean="0"/>
              <a:t> </a:t>
            </a:r>
            <a:r>
              <a:rPr lang="en-US" sz="1700" dirty="0" smtClean="0"/>
              <a:t>Retrieved from 	</a:t>
            </a:r>
            <a:r>
              <a:rPr lang="en-US" sz="1700" dirty="0" smtClean="0">
                <a:hlinkClick r:id="rId4"/>
              </a:rPr>
              <a:t>http</a:t>
            </a:r>
            <a:r>
              <a:rPr lang="en-US" sz="1700" dirty="0">
                <a:hlinkClick r:id="rId4"/>
              </a:rPr>
              <a:t>://</a:t>
            </a:r>
            <a:r>
              <a:rPr lang="en-US" sz="1700" dirty="0" smtClean="0">
                <a:hlinkClick r:id="rId4"/>
              </a:rPr>
              <a:t>news.nationalgeographic.com/news/2005/06/0615_050615_jawssharks.html</a:t>
            </a:r>
            <a:r>
              <a:rPr lang="en-US" sz="1700" dirty="0" smtClean="0"/>
              <a:t> </a:t>
            </a:r>
            <a:endParaRPr lang="en-US" sz="1700" dirty="0"/>
          </a:p>
          <a:p>
            <a:pPr marL="0" indent="0">
              <a:buNone/>
            </a:pPr>
            <a:r>
              <a:rPr lang="en-US" sz="1700" dirty="0"/>
              <a:t> 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73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2590800"/>
          </a:xfrm>
        </p:spPr>
        <p:txBody>
          <a:bodyPr/>
          <a:lstStyle/>
          <a:p>
            <a:r>
              <a:rPr lang="en-US" dirty="0"/>
              <a:t>What is Truth?</a:t>
            </a:r>
          </a:p>
        </p:txBody>
      </p:sp>
    </p:spTree>
    <p:extLst>
      <p:ext uri="{BB962C8B-B14F-4D97-AF65-F5344CB8AC3E}">
        <p14:creationId xmlns:p14="http://schemas.microsoft.com/office/powerpoint/2010/main" val="357165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r>
              <a:rPr lang="en-US" dirty="0" smtClean="0"/>
              <a:t>Truth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“The </a:t>
            </a:r>
            <a:r>
              <a:rPr lang="en-US" dirty="0"/>
              <a:t>quality of being </a:t>
            </a:r>
            <a:r>
              <a:rPr lang="en-US" dirty="0" smtClean="0"/>
              <a:t>true” (“Truth,” </a:t>
            </a:r>
            <a:r>
              <a:rPr lang="en-US" dirty="0"/>
              <a:t>2010). 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True</a:t>
            </a:r>
            <a:r>
              <a:rPr lang="en-US" dirty="0"/>
              <a:t>:</a:t>
            </a:r>
            <a:r>
              <a:rPr lang="en-US" dirty="0" smtClean="0"/>
              <a:t> “Of </a:t>
            </a:r>
            <a:r>
              <a:rPr lang="en-US" dirty="0"/>
              <a:t>a statement or belief: Consistent with fact; agreeing with the reality; representing the thing as it is</a:t>
            </a:r>
            <a:r>
              <a:rPr lang="en-US" dirty="0" smtClean="0"/>
              <a:t>. (“True,” </a:t>
            </a:r>
            <a:r>
              <a:rPr lang="en-US" dirty="0"/>
              <a:t>2010). 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Fact: “</a:t>
            </a:r>
            <a:r>
              <a:rPr lang="en-US" dirty="0"/>
              <a:t>That which is known (or firmly believed) to be real or true; what has actually happened or is the case; </a:t>
            </a:r>
            <a:r>
              <a:rPr lang="en-US" b="1" dirty="0"/>
              <a:t>truth attested by direct observation or authentic testimony</a:t>
            </a:r>
            <a:r>
              <a:rPr lang="en-US" dirty="0"/>
              <a:t>; reality</a:t>
            </a:r>
            <a:r>
              <a:rPr lang="en-US" dirty="0" smtClean="0"/>
              <a:t>.</a:t>
            </a:r>
            <a:r>
              <a:rPr lang="en-US" dirty="0"/>
              <a:t> (“Fact,” 2010).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What is Objectivity?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93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772400" cy="1523999"/>
          </a:xfrm>
        </p:spPr>
        <p:txBody>
          <a:bodyPr/>
          <a:lstStyle/>
          <a:p>
            <a:r>
              <a:rPr lang="en-US" dirty="0" smtClean="0"/>
              <a:t>Objectivity 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2133600"/>
          </a:xfrm>
        </p:spPr>
        <p:txBody>
          <a:bodyPr>
            <a:normAutofit fontScale="92500"/>
          </a:bodyPr>
          <a:lstStyle/>
          <a:p>
            <a:r>
              <a:rPr lang="en-US" dirty="0"/>
              <a:t> </a:t>
            </a: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>
                <a:solidFill>
                  <a:schemeClr val="tx1"/>
                </a:solidFill>
              </a:rPr>
              <a:t>the ability to consider or represent facts, information, etc., </a:t>
            </a:r>
            <a:r>
              <a:rPr lang="en-US" b="1" dirty="0">
                <a:solidFill>
                  <a:schemeClr val="tx1"/>
                </a:solidFill>
              </a:rPr>
              <a:t>without being influenced by personal feelings </a:t>
            </a: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dirty="0" smtClean="0">
                <a:solidFill>
                  <a:schemeClr val="tx1"/>
                </a:solidFill>
              </a:rPr>
              <a:t>opinions.” (“Objectivity,” 2010). </a:t>
            </a:r>
            <a:r>
              <a:rPr lang="en-US" dirty="0"/>
              <a:t> 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56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What is Bias?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2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Bias 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733675"/>
            <a:ext cx="6400800" cy="2143125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n </a:t>
            </a:r>
            <a:r>
              <a:rPr lang="en-US" dirty="0">
                <a:solidFill>
                  <a:schemeClr val="tx1"/>
                </a:solidFill>
              </a:rPr>
              <a:t>inclination, leaning, tendency, bent; a preponderating disposition or propensity; </a:t>
            </a:r>
            <a:r>
              <a:rPr lang="en-US" b="1" dirty="0">
                <a:solidFill>
                  <a:schemeClr val="tx1"/>
                </a:solidFill>
              </a:rPr>
              <a:t>predisposition </a:t>
            </a:r>
            <a:r>
              <a:rPr lang="en-US" b="1" i="1" dirty="0">
                <a:solidFill>
                  <a:schemeClr val="tx1"/>
                </a:solidFill>
              </a:rPr>
              <a:t>towards</a:t>
            </a:r>
            <a:r>
              <a:rPr lang="en-US" dirty="0">
                <a:solidFill>
                  <a:schemeClr val="tx1"/>
                </a:solidFill>
              </a:rPr>
              <a:t>; predilection; </a:t>
            </a:r>
            <a:r>
              <a:rPr lang="en-US" b="1" dirty="0">
                <a:solidFill>
                  <a:schemeClr val="tx1"/>
                </a:solidFill>
              </a:rPr>
              <a:t>prejudice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(“Bias,” 2010).</a:t>
            </a:r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2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What is Prejudice?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42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</TotalTime>
  <Words>432</Words>
  <Application>Microsoft Office PowerPoint</Application>
  <PresentationFormat>On-screen Show (4:3)</PresentationFormat>
  <Paragraphs>61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What is Truth-Seeking?</vt:lpstr>
      <vt:lpstr>Truth-Seeking is</vt:lpstr>
      <vt:lpstr>What is Truth?</vt:lpstr>
      <vt:lpstr>Truth is</vt:lpstr>
      <vt:lpstr>What is Objectivity?</vt:lpstr>
      <vt:lpstr>Objectivity is</vt:lpstr>
      <vt:lpstr>What is Bias?</vt:lpstr>
      <vt:lpstr>Bias is</vt:lpstr>
      <vt:lpstr>What is Prejudice?</vt:lpstr>
      <vt:lpstr>Prejudice is</vt:lpstr>
      <vt:lpstr>What is an Agenda?</vt:lpstr>
      <vt:lpstr>An Agenda is</vt:lpstr>
      <vt:lpstr>What Role does Truth-Seeking  Play in Research?</vt:lpstr>
      <vt:lpstr>Truth-Seeking Involves</vt:lpstr>
      <vt:lpstr>How do I Critically Evaluate Information/Truth-Seek? </vt:lpstr>
      <vt:lpstr>Why is Critically Evaluating Information &amp; Truth-Seeking Important?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Question:</dc:title>
  <dc:creator>desktop</dc:creator>
  <cp:lastModifiedBy>Jane V. Charles</cp:lastModifiedBy>
  <cp:revision>164</cp:revision>
  <cp:lastPrinted>2014-04-16T18:49:44Z</cp:lastPrinted>
  <dcterms:created xsi:type="dcterms:W3CDTF">2014-04-16T18:08:20Z</dcterms:created>
  <dcterms:modified xsi:type="dcterms:W3CDTF">2016-08-17T16:11:33Z</dcterms:modified>
</cp:coreProperties>
</file>