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1" r:id="rId2"/>
    <p:sldId id="337" r:id="rId3"/>
    <p:sldId id="338" r:id="rId4"/>
    <p:sldId id="361" r:id="rId5"/>
    <p:sldId id="363" r:id="rId6"/>
    <p:sldId id="362" r:id="rId7"/>
    <p:sldId id="339" r:id="rId8"/>
    <p:sldId id="356" r:id="rId9"/>
    <p:sldId id="357" r:id="rId10"/>
    <p:sldId id="364" r:id="rId11"/>
    <p:sldId id="358" r:id="rId12"/>
    <p:sldId id="351" r:id="rId13"/>
    <p:sldId id="359" r:id="rId14"/>
    <p:sldId id="340" r:id="rId15"/>
    <p:sldId id="352" r:id="rId16"/>
    <p:sldId id="335" r:id="rId17"/>
    <p:sldId id="360" r:id="rId18"/>
    <p:sldId id="341" r:id="rId19"/>
    <p:sldId id="324" r:id="rId20"/>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7EB"/>
          </a:solidFill>
        </a:fill>
      </a:tcStyle>
    </a:wholeTbl>
    <a:band1H>
      <a:tcStyle>
        <a:tcBdr/>
        <a:fill>
          <a:solidFill>
            <a:srgbClr val="CFCCD4"/>
          </a:solidFill>
        </a:fill>
      </a:tcStyle>
    </a:band1H>
    <a:band2H>
      <a:tcStyle>
        <a:tcBdr/>
      </a:tcStyle>
    </a:band2H>
    <a:band1V>
      <a:tcStyle>
        <a:tcBdr/>
        <a:fill>
          <a:solidFill>
            <a:srgbClr val="CFCCD4"/>
          </a:solidFill>
        </a:fill>
      </a:tcStyle>
    </a:band1V>
    <a:band2V>
      <a:tcStyle>
        <a:tcBdr/>
      </a:tcStyle>
    </a:band2V>
    <a:lastCol>
      <a:tcTxStyle b="on">
        <a:font>
          <a:latin typeface="+mn-lt"/>
          <a:ea typeface="+mn-ea"/>
          <a:cs typeface="+mn-cs"/>
        </a:font>
        <a:srgbClr val="FFFFFF"/>
      </a:tcTxStyle>
      <a:tcStyle>
        <a:tcBdr/>
        <a:fill>
          <a:solidFill>
            <a:srgbClr val="470A68"/>
          </a:solidFill>
        </a:fill>
      </a:tcStyle>
    </a:lastCol>
    <a:firstCol>
      <a:tcTxStyle b="on">
        <a:font>
          <a:latin typeface="+mn-lt"/>
          <a:ea typeface="+mn-ea"/>
          <a:cs typeface="+mn-cs"/>
        </a:font>
        <a:srgbClr val="FFFFFF"/>
      </a:tcTxStyle>
      <a:tcStyle>
        <a:tcBdr/>
        <a:fill>
          <a:solidFill>
            <a:srgbClr val="470A68"/>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70A68"/>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70A68"/>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1302"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884614" y="0"/>
            <a:ext cx="2971800" cy="466434"/>
          </a:xfrm>
          <a:prstGeom prst="rect">
            <a:avLst/>
          </a:prstGeom>
        </p:spPr>
        <p:txBody>
          <a:bodyPr vert="horz" lIns="91438" tIns="45719" rIns="91438" bIns="45719" rtlCol="0"/>
          <a:lstStyle>
            <a:lvl1pPr algn="r">
              <a:defRPr sz="1200"/>
            </a:lvl1pPr>
          </a:lstStyle>
          <a:p>
            <a:fld id="{DDD2F340-B148-4D5C-A088-7304582969DD}" type="datetimeFigureOut">
              <a:rPr lang="en-US" smtClean="0"/>
              <a:t>8/19/2020</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884614" y="8829967"/>
            <a:ext cx="2971800" cy="466433"/>
          </a:xfrm>
          <a:prstGeom prst="rect">
            <a:avLst/>
          </a:prstGeom>
        </p:spPr>
        <p:txBody>
          <a:bodyPr vert="horz" lIns="91438" tIns="45719" rIns="91438" bIns="45719" rtlCol="0" anchor="b"/>
          <a:lstStyle>
            <a:lvl1pPr algn="r">
              <a:defRPr sz="1200"/>
            </a:lvl1pPr>
          </a:lstStyle>
          <a:p>
            <a:fld id="{9648A1FA-D9AE-4699-AAF9-875C48AC2B05}" type="slidenum">
              <a:rPr lang="en-US" smtClean="0"/>
              <a:t>‹#›</a:t>
            </a:fld>
            <a:endParaRPr lang="en-US"/>
          </a:p>
        </p:txBody>
      </p:sp>
    </p:spTree>
    <p:extLst>
      <p:ext uri="{BB962C8B-B14F-4D97-AF65-F5344CB8AC3E}">
        <p14:creationId xmlns:p14="http://schemas.microsoft.com/office/powerpoint/2010/main" val="2854072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38" tIns="45719" rIns="91438" bIns="45719"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4" y="0"/>
            <a:ext cx="2971800" cy="464820"/>
          </a:xfrm>
          <a:prstGeom prst="rect">
            <a:avLst/>
          </a:prstGeom>
        </p:spPr>
        <p:txBody>
          <a:bodyPr vert="horz" wrap="square" lIns="91438" tIns="45719" rIns="91438" bIns="45719" numCol="1" anchor="t" anchorCtr="0" compatLnSpc="1">
            <a:prstTxWarp prst="textNoShape">
              <a:avLst/>
            </a:prstTxWarp>
          </a:bodyPr>
          <a:lstStyle>
            <a:lvl1pPr algn="r">
              <a:defRPr sz="1200" smtClean="0"/>
            </a:lvl1pPr>
          </a:lstStyle>
          <a:p>
            <a:pPr>
              <a:defRPr/>
            </a:pPr>
            <a:fld id="{BD3019B2-8CC7-4775-A70E-D049AB4256E2}" type="datetimeFigureOut">
              <a:rPr lang="en-US" altLang="en-US"/>
              <a:pPr>
                <a:defRPr/>
              </a:pPr>
              <a:t>8/19/2020</a:t>
            </a:fld>
            <a:endParaRPr lang="en-US" alt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38" tIns="45719" rIns="91438" bIns="45719" rtlCol="0" anchor="ct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38" tIns="45719" rIns="91438" bIns="4571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38" tIns="45719" rIns="91438" bIns="45719"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4" y="8829968"/>
            <a:ext cx="2971800" cy="464820"/>
          </a:xfrm>
          <a:prstGeom prst="rect">
            <a:avLst/>
          </a:prstGeom>
        </p:spPr>
        <p:txBody>
          <a:bodyPr vert="horz" wrap="square" lIns="91438" tIns="45719" rIns="91438" bIns="45719" numCol="1" anchor="b" anchorCtr="0" compatLnSpc="1">
            <a:prstTxWarp prst="textNoShape">
              <a:avLst/>
            </a:prstTxWarp>
          </a:bodyPr>
          <a:lstStyle>
            <a:lvl1pPr algn="r">
              <a:defRPr sz="1200" smtClean="0"/>
            </a:lvl1pPr>
          </a:lstStyle>
          <a:p>
            <a:pPr>
              <a:defRPr/>
            </a:pPr>
            <a:fld id="{AA163116-D63F-473E-89D2-73EF8F650F4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2</a:t>
            </a:fld>
            <a:endParaRPr lang="en-US" altLang="en-US"/>
          </a:p>
        </p:txBody>
      </p:sp>
    </p:spTree>
    <p:extLst>
      <p:ext uri="{BB962C8B-B14F-4D97-AF65-F5344CB8AC3E}">
        <p14:creationId xmlns:p14="http://schemas.microsoft.com/office/powerpoint/2010/main" val="26779834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13</a:t>
            </a:fld>
            <a:endParaRPr lang="en-US" altLang="en-US" dirty="0"/>
          </a:p>
        </p:txBody>
      </p:sp>
    </p:spTree>
    <p:extLst>
      <p:ext uri="{BB962C8B-B14F-4D97-AF65-F5344CB8AC3E}">
        <p14:creationId xmlns:p14="http://schemas.microsoft.com/office/powerpoint/2010/main" val="3125691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14</a:t>
            </a:fld>
            <a:endParaRPr lang="en-US" altLang="en-US"/>
          </a:p>
        </p:txBody>
      </p:sp>
    </p:spTree>
    <p:extLst>
      <p:ext uri="{BB962C8B-B14F-4D97-AF65-F5344CB8AC3E}">
        <p14:creationId xmlns:p14="http://schemas.microsoft.com/office/powerpoint/2010/main" val="1966597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15</a:t>
            </a:fld>
            <a:endParaRPr lang="en-US" altLang="en-US"/>
          </a:p>
        </p:txBody>
      </p:sp>
    </p:spTree>
    <p:extLst>
      <p:ext uri="{BB962C8B-B14F-4D97-AF65-F5344CB8AC3E}">
        <p14:creationId xmlns:p14="http://schemas.microsoft.com/office/powerpoint/2010/main" val="1896006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091401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495580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35" indent="-285744">
              <a:defRPr>
                <a:solidFill>
                  <a:schemeClr val="tx1"/>
                </a:solidFill>
                <a:latin typeface="Calibri" panose="020F0502020204030204" pitchFamily="34" charset="0"/>
                <a:ea typeface="MS PGothic" panose="020B0600070205080204" pitchFamily="34" charset="-128"/>
              </a:defRPr>
            </a:lvl2pPr>
            <a:lvl3pPr marL="1142977" indent="-228596">
              <a:defRPr>
                <a:solidFill>
                  <a:schemeClr val="tx1"/>
                </a:solidFill>
                <a:latin typeface="Calibri" panose="020F0502020204030204" pitchFamily="34" charset="0"/>
                <a:ea typeface="MS PGothic" panose="020B0600070205080204" pitchFamily="34" charset="-128"/>
              </a:defRPr>
            </a:lvl3pPr>
            <a:lvl4pPr marL="1600168" indent="-228596">
              <a:defRPr>
                <a:solidFill>
                  <a:schemeClr val="tx1"/>
                </a:solidFill>
                <a:latin typeface="Calibri" panose="020F0502020204030204" pitchFamily="34" charset="0"/>
                <a:ea typeface="MS PGothic" panose="020B0600070205080204" pitchFamily="34" charset="-128"/>
              </a:defRPr>
            </a:lvl4pPr>
            <a:lvl5pPr marL="2057359" indent="-228596">
              <a:defRPr>
                <a:solidFill>
                  <a:schemeClr val="tx1"/>
                </a:solidFill>
                <a:latin typeface="Calibri" panose="020F0502020204030204" pitchFamily="34" charset="0"/>
                <a:ea typeface="MS PGothic" panose="020B0600070205080204" pitchFamily="34" charset="-128"/>
              </a:defRPr>
            </a:lvl5pPr>
            <a:lvl6pPr marL="2514550"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741"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93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122" indent="-228596"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18</a:t>
            </a:fld>
            <a:endParaRPr lang="en-US" altLang="en-US"/>
          </a:p>
        </p:txBody>
      </p:sp>
    </p:spTree>
    <p:extLst>
      <p:ext uri="{BB962C8B-B14F-4D97-AF65-F5344CB8AC3E}">
        <p14:creationId xmlns:p14="http://schemas.microsoft.com/office/powerpoint/2010/main" val="1461970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3</a:t>
            </a:fld>
            <a:endParaRPr lang="en-US" altLang="en-US" dirty="0"/>
          </a:p>
        </p:txBody>
      </p:sp>
    </p:spTree>
    <p:extLst>
      <p:ext uri="{BB962C8B-B14F-4D97-AF65-F5344CB8AC3E}">
        <p14:creationId xmlns:p14="http://schemas.microsoft.com/office/powerpoint/2010/main" val="4250720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407570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175839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7F7F8A-D63E-420D-9E31-C362AA556928}"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587064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7</a:t>
            </a:fld>
            <a:endParaRPr lang="en-US" altLang="en-US" dirty="0"/>
          </a:p>
        </p:txBody>
      </p:sp>
    </p:spTree>
    <p:extLst>
      <p:ext uri="{BB962C8B-B14F-4D97-AF65-F5344CB8AC3E}">
        <p14:creationId xmlns:p14="http://schemas.microsoft.com/office/powerpoint/2010/main" val="4260592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8</a:t>
            </a:fld>
            <a:endParaRPr lang="en-US" altLang="en-US" dirty="0"/>
          </a:p>
        </p:txBody>
      </p:sp>
    </p:spTree>
    <p:extLst>
      <p:ext uri="{BB962C8B-B14F-4D97-AF65-F5344CB8AC3E}">
        <p14:creationId xmlns:p14="http://schemas.microsoft.com/office/powerpoint/2010/main" val="4213731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11</a:t>
            </a:fld>
            <a:endParaRPr lang="en-US" altLang="en-US" dirty="0"/>
          </a:p>
        </p:txBody>
      </p:sp>
    </p:spTree>
    <p:extLst>
      <p:ext uri="{BB962C8B-B14F-4D97-AF65-F5344CB8AC3E}">
        <p14:creationId xmlns:p14="http://schemas.microsoft.com/office/powerpoint/2010/main" val="1229503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E7F7F8A-D63E-420D-9E31-C362AA556928}" type="slidenum">
              <a:rPr lang="en-US" altLang="en-US"/>
              <a:pPr/>
              <a:t>12</a:t>
            </a:fld>
            <a:endParaRPr lang="en-US" altLang="en-US" dirty="0"/>
          </a:p>
        </p:txBody>
      </p:sp>
    </p:spTree>
    <p:extLst>
      <p:ext uri="{BB962C8B-B14F-4D97-AF65-F5344CB8AC3E}">
        <p14:creationId xmlns:p14="http://schemas.microsoft.com/office/powerpoint/2010/main" val="140761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1122361"/>
            <a:ext cx="7772400" cy="2387598"/>
          </a:xfrm>
        </p:spPr>
        <p:txBody>
          <a:bodyPr anchor="b" anchorCtr="1"/>
          <a:lstStyle>
            <a:lvl1pPr algn="ctr">
              <a:defRPr sz="6000"/>
            </a:lvl1pPr>
          </a:lstStyle>
          <a:p>
            <a:pPr lvl="0"/>
            <a:r>
              <a:rPr lang="en-US"/>
              <a:t>Click to edit Master title style</a:t>
            </a:r>
          </a:p>
        </p:txBody>
      </p:sp>
      <p:sp>
        <p:nvSpPr>
          <p:cNvPr id="3" name="Subtitle 2"/>
          <p:cNvSpPr txBox="1">
            <a:spLocks noGrp="1"/>
          </p:cNvSpPr>
          <p:nvPr>
            <p:ph type="subTitle" idx="1"/>
          </p:nvPr>
        </p:nvSpPr>
        <p:spPr>
          <a:xfrm>
            <a:off x="1143000" y="3602041"/>
            <a:ext cx="6858000" cy="1655758"/>
          </a:xfrm>
        </p:spPr>
        <p:txBody>
          <a:bodyPr anchorCtr="1"/>
          <a:lstStyle>
            <a:lvl1pPr marL="0" indent="0" algn="ctr">
              <a:buNone/>
              <a:defRPr sz="2400"/>
            </a:lvl1pPr>
          </a:lstStyle>
          <a:p>
            <a:pPr lvl="0"/>
            <a:r>
              <a:rPr lang="en-US"/>
              <a:t>Click to edit Master subtitle style</a:t>
            </a:r>
          </a:p>
        </p:txBody>
      </p:sp>
      <p:sp>
        <p:nvSpPr>
          <p:cNvPr id="4" name="Date Placeholder 3"/>
          <p:cNvSpPr txBox="1">
            <a:spLocks noGrp="1"/>
          </p:cNvSpPr>
          <p:nvPr>
            <p:ph type="dt" sz="half" idx="10"/>
          </p:nvPr>
        </p:nvSpPr>
        <p:spPr>
          <a:ln/>
        </p:spPr>
        <p:txBody>
          <a:bodyPr/>
          <a:lstStyle>
            <a:lvl1pPr>
              <a:defRPr/>
            </a:lvl1pPr>
          </a:lstStyle>
          <a:p>
            <a:pPr>
              <a:defRPr/>
            </a:pPr>
            <a:fld id="{B1432A21-C195-4691-886C-C5F46F5EAB52}" type="datetime1">
              <a:rPr lang="en-US" altLang="en-US"/>
              <a:pPr>
                <a:defRPr/>
              </a:pPr>
              <a:t>8/19/2020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52F91213-E734-408A-AE66-084354B20B83}" type="slidenum">
              <a:rPr lang="en-US" altLang="en-US"/>
              <a:pPr>
                <a:defRPr/>
              </a:pPr>
              <a:t>‹#›</a:t>
            </a:fld>
            <a:endParaRPr lang="en-US" altLang="en-US"/>
          </a:p>
        </p:txBody>
      </p:sp>
    </p:spTree>
    <p:extLst>
      <p:ext uri="{BB962C8B-B14F-4D97-AF65-F5344CB8AC3E}">
        <p14:creationId xmlns:p14="http://schemas.microsoft.com/office/powerpoint/2010/main" val="307112860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8473861B-F1C8-4F58-8353-2F56BDD925F3}" type="datetime1">
              <a:rPr lang="en-US" altLang="en-US"/>
              <a:pPr>
                <a:defRPr/>
              </a:pPr>
              <a:t>8/19/2020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F324F6D-5555-45D0-AF96-2B25CA76334A}" type="slidenum">
              <a:rPr lang="en-US" altLang="en-US"/>
              <a:pPr>
                <a:defRPr/>
              </a:pPr>
              <a:t>‹#›</a:t>
            </a:fld>
            <a:endParaRPr lang="en-US" altLang="en-US"/>
          </a:p>
        </p:txBody>
      </p:sp>
    </p:spTree>
    <p:extLst>
      <p:ext uri="{BB962C8B-B14F-4D97-AF65-F5344CB8AC3E}">
        <p14:creationId xmlns:p14="http://schemas.microsoft.com/office/powerpoint/2010/main" val="243256352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543675" y="365129"/>
            <a:ext cx="1971674" cy="5811834"/>
          </a:xfrm>
        </p:spPr>
        <p:txBody>
          <a:bodyPr vert="eaVert"/>
          <a:lstStyle>
            <a:lvl1pPr>
              <a:defRPr/>
            </a:lvl1pPr>
          </a:lstStyle>
          <a:p>
            <a:pPr lvl="0"/>
            <a:r>
              <a:rPr lang="en-US"/>
              <a:t>Click to edit Master title style</a:t>
            </a:r>
          </a:p>
        </p:txBody>
      </p:sp>
      <p:sp>
        <p:nvSpPr>
          <p:cNvPr id="3" name="Vertical Text Placeholder 2"/>
          <p:cNvSpPr txBox="1">
            <a:spLocks noGrp="1"/>
          </p:cNvSpPr>
          <p:nvPr>
            <p:ph type="body" orient="vert" idx="1"/>
          </p:nvPr>
        </p:nvSpPr>
        <p:spPr>
          <a:xfrm>
            <a:off x="628650" y="365129"/>
            <a:ext cx="5800725"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9F8ACFA2-6C9D-48AA-9A64-87622F4B351C}" type="datetime1">
              <a:rPr lang="en-US" altLang="en-US"/>
              <a:pPr>
                <a:defRPr/>
              </a:pPr>
              <a:t>8/19/2020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CB36B53-2E0B-4266-BA99-7DFF8D747CB6}" type="slidenum">
              <a:rPr lang="en-US" altLang="en-US"/>
              <a:pPr>
                <a:defRPr/>
              </a:pPr>
              <a:t>‹#›</a:t>
            </a:fld>
            <a:endParaRPr lang="en-US" altLang="en-US"/>
          </a:p>
        </p:txBody>
      </p:sp>
    </p:spTree>
    <p:extLst>
      <p:ext uri="{BB962C8B-B14F-4D97-AF65-F5344CB8AC3E}">
        <p14:creationId xmlns:p14="http://schemas.microsoft.com/office/powerpoint/2010/main" val="318014045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txBox="1">
            <a:spLocks noGrp="1"/>
          </p:cNvSpPr>
          <p:nvPr>
            <p:ph type="dt" sz="half" idx="10"/>
          </p:nvPr>
        </p:nvSpPr>
        <p:spPr>
          <a:ln/>
        </p:spPr>
        <p:txBody>
          <a:bodyPr/>
          <a:lstStyle>
            <a:lvl1pPr>
              <a:defRPr/>
            </a:lvl1pPr>
          </a:lstStyle>
          <a:p>
            <a:pPr>
              <a:defRPr/>
            </a:pPr>
            <a:fld id="{67E10AE8-F5C9-490D-B555-43D647870AFB}" type="datetime1">
              <a:rPr lang="en-US" altLang="en-US"/>
              <a:pPr>
                <a:defRPr/>
              </a:pPr>
              <a:t>8/19/2020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83EE25C-22BD-4798-9C76-3CA7F779ECEE}" type="slidenum">
              <a:rPr lang="en-US" altLang="en-US"/>
              <a:pPr>
                <a:defRPr/>
              </a:pPr>
              <a:t>‹#›</a:t>
            </a:fld>
            <a:endParaRPr lang="en-US" altLang="en-US"/>
          </a:p>
        </p:txBody>
      </p:sp>
    </p:spTree>
    <p:extLst>
      <p:ext uri="{BB962C8B-B14F-4D97-AF65-F5344CB8AC3E}">
        <p14:creationId xmlns:p14="http://schemas.microsoft.com/office/powerpoint/2010/main" val="1498472931"/>
      </p:ext>
    </p:extLst>
  </p:cSld>
  <p:clrMapOvr>
    <a:masterClrMapping/>
  </p:clrMapOvr>
  <p:transition spd="slow"/>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623885" y="1709735"/>
            <a:ext cx="7886700" cy="2852735"/>
          </a:xfrm>
        </p:spPr>
        <p:txBody>
          <a:bodyPr anchor="b"/>
          <a:lstStyle>
            <a:lvl1pPr>
              <a:defRPr sz="6000"/>
            </a:lvl1pPr>
          </a:lstStyle>
          <a:p>
            <a:pPr lvl="0"/>
            <a:r>
              <a:rPr lang="en-US"/>
              <a:t>Click to edit Master title style</a:t>
            </a:r>
          </a:p>
        </p:txBody>
      </p:sp>
      <p:sp>
        <p:nvSpPr>
          <p:cNvPr id="3" name="Text Placeholder 2"/>
          <p:cNvSpPr txBox="1">
            <a:spLocks noGrp="1"/>
          </p:cNvSpPr>
          <p:nvPr>
            <p:ph type="body" idx="1"/>
          </p:nvPr>
        </p:nvSpPr>
        <p:spPr>
          <a:xfrm>
            <a:off x="623885" y="4589465"/>
            <a:ext cx="7886700" cy="1500182"/>
          </a:xfrm>
        </p:spPr>
        <p:txBody>
          <a:bodyPr/>
          <a:lstStyle>
            <a:lvl1pPr marL="0" indent="0">
              <a:buNone/>
              <a:defRPr sz="2400"/>
            </a:lvl1pPr>
          </a:lstStyle>
          <a:p>
            <a:pPr lvl="0"/>
            <a:r>
              <a:rPr lang="en-US"/>
              <a:t>Edit Master text styles</a:t>
            </a:r>
          </a:p>
        </p:txBody>
      </p:sp>
      <p:sp>
        <p:nvSpPr>
          <p:cNvPr id="4" name="Date Placeholder 3"/>
          <p:cNvSpPr txBox="1">
            <a:spLocks noGrp="1"/>
          </p:cNvSpPr>
          <p:nvPr>
            <p:ph type="dt" sz="half" idx="10"/>
          </p:nvPr>
        </p:nvSpPr>
        <p:spPr>
          <a:ln/>
        </p:spPr>
        <p:txBody>
          <a:bodyPr/>
          <a:lstStyle>
            <a:lvl1pPr>
              <a:defRPr/>
            </a:lvl1pPr>
          </a:lstStyle>
          <a:p>
            <a:pPr>
              <a:defRPr/>
            </a:pPr>
            <a:fld id="{62A8DC55-BF75-4804-90EB-1C2DE87AB407}" type="datetime1">
              <a:rPr lang="en-US" altLang="en-US"/>
              <a:pPr>
                <a:defRPr/>
              </a:pPr>
              <a:t>8/19/2020</a:t>
            </a:fld>
            <a:endParaRPr lang="en-US" altLang="en-US"/>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8D69A75F-072F-45A4-A44E-026AC89F2C6E}" type="slidenum">
              <a:rPr lang="en-US" altLang="en-US"/>
              <a:pPr>
                <a:defRPr/>
              </a:pPr>
              <a:t>‹#›</a:t>
            </a:fld>
            <a:endParaRPr lang="en-US" altLang="en-US"/>
          </a:p>
        </p:txBody>
      </p:sp>
    </p:spTree>
    <p:extLst>
      <p:ext uri="{BB962C8B-B14F-4D97-AF65-F5344CB8AC3E}">
        <p14:creationId xmlns:p14="http://schemas.microsoft.com/office/powerpoint/2010/main" val="22252870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Content Placeholder 2"/>
          <p:cNvSpPr txBox="1">
            <a:spLocks noGrp="1"/>
          </p:cNvSpPr>
          <p:nvPr>
            <p:ph idx="1"/>
          </p:nvPr>
        </p:nvSpPr>
        <p:spPr>
          <a:xfrm>
            <a:off x="628650"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txBox="1">
            <a:spLocks noGrp="1"/>
          </p:cNvSpPr>
          <p:nvPr>
            <p:ph idx="2"/>
          </p:nvPr>
        </p:nvSpPr>
        <p:spPr>
          <a:xfrm>
            <a:off x="4629149" y="1825627"/>
            <a:ext cx="3886200"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txBox="1">
            <a:spLocks noGrp="1"/>
          </p:cNvSpPr>
          <p:nvPr>
            <p:ph type="dt" sz="half" idx="10"/>
          </p:nvPr>
        </p:nvSpPr>
        <p:spPr>
          <a:ln/>
        </p:spPr>
        <p:txBody>
          <a:bodyPr/>
          <a:lstStyle>
            <a:lvl1pPr>
              <a:defRPr/>
            </a:lvl1pPr>
          </a:lstStyle>
          <a:p>
            <a:pPr>
              <a:defRPr/>
            </a:pPr>
            <a:fld id="{48D59709-BA1A-4C90-BF1F-718E834B872A}" type="datetime1">
              <a:rPr lang="en-US" altLang="en-US"/>
              <a:pPr>
                <a:defRPr/>
              </a:pPr>
              <a:t>8/19/2020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414F97D4-47AB-4764-977F-131FF9927255}" type="slidenum">
              <a:rPr lang="en-US" altLang="en-US"/>
              <a:pPr>
                <a:defRPr/>
              </a:pPr>
              <a:t>‹#›</a:t>
            </a:fld>
            <a:endParaRPr lang="en-US" altLang="en-US"/>
          </a:p>
        </p:txBody>
      </p:sp>
    </p:spTree>
    <p:extLst>
      <p:ext uri="{BB962C8B-B14F-4D97-AF65-F5344CB8AC3E}">
        <p14:creationId xmlns:p14="http://schemas.microsoft.com/office/powerpoint/2010/main" val="181315820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365129"/>
            <a:ext cx="7886700" cy="1325559"/>
          </a:xfrm>
        </p:spPr>
        <p:txBody>
          <a:bodyPr/>
          <a:lstStyle>
            <a:lvl1pPr>
              <a:defRPr/>
            </a:lvl1pPr>
          </a:lstStyle>
          <a:p>
            <a:pPr lvl="0"/>
            <a:r>
              <a:rPr lang="en-US"/>
              <a:t>Click to edit Master title style</a:t>
            </a:r>
          </a:p>
        </p:txBody>
      </p:sp>
      <p:sp>
        <p:nvSpPr>
          <p:cNvPr id="3" name="Text Placeholder 2"/>
          <p:cNvSpPr txBox="1">
            <a:spLocks noGrp="1"/>
          </p:cNvSpPr>
          <p:nvPr>
            <p:ph type="body" idx="1"/>
          </p:nvPr>
        </p:nvSpPr>
        <p:spPr>
          <a:xfrm>
            <a:off x="629838" y="1681160"/>
            <a:ext cx="3868341" cy="823910"/>
          </a:xfrm>
        </p:spPr>
        <p:txBody>
          <a:bodyPr anchor="b"/>
          <a:lstStyle>
            <a:lvl1pPr marL="0" indent="0">
              <a:buNone/>
              <a:defRPr sz="2400" b="1"/>
            </a:lvl1pPr>
          </a:lstStyle>
          <a:p>
            <a:pPr lvl="0"/>
            <a:r>
              <a:rPr lang="en-US"/>
              <a:t>Edit Master text styles</a:t>
            </a:r>
          </a:p>
        </p:txBody>
      </p:sp>
      <p:sp>
        <p:nvSpPr>
          <p:cNvPr id="4" name="Content Placeholder 3"/>
          <p:cNvSpPr txBox="1">
            <a:spLocks noGrp="1"/>
          </p:cNvSpPr>
          <p:nvPr>
            <p:ph idx="2"/>
          </p:nvPr>
        </p:nvSpPr>
        <p:spPr>
          <a:xfrm>
            <a:off x="629838" y="2505071"/>
            <a:ext cx="3868341"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txBox="1">
            <a:spLocks noGrp="1"/>
          </p:cNvSpPr>
          <p:nvPr>
            <p:ph type="body" idx="3"/>
          </p:nvPr>
        </p:nvSpPr>
        <p:spPr>
          <a:xfrm>
            <a:off x="4629149" y="1681160"/>
            <a:ext cx="3887388" cy="823910"/>
          </a:xfrm>
        </p:spPr>
        <p:txBody>
          <a:bodyPr anchor="b"/>
          <a:lstStyle>
            <a:lvl1pPr marL="0" indent="0">
              <a:buNone/>
              <a:defRPr sz="2400" b="1"/>
            </a:lvl1pPr>
          </a:lstStyle>
          <a:p>
            <a:pPr lvl="0"/>
            <a:r>
              <a:rPr lang="en-US"/>
              <a:t>Edit Master text styles</a:t>
            </a:r>
          </a:p>
        </p:txBody>
      </p:sp>
      <p:sp>
        <p:nvSpPr>
          <p:cNvPr id="6" name="Content Placeholder 5"/>
          <p:cNvSpPr txBox="1">
            <a:spLocks noGrp="1"/>
          </p:cNvSpPr>
          <p:nvPr>
            <p:ph idx="4"/>
          </p:nvPr>
        </p:nvSpPr>
        <p:spPr>
          <a:xfrm>
            <a:off x="4629149" y="2505071"/>
            <a:ext cx="3887388"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txBox="1">
            <a:spLocks noGrp="1"/>
          </p:cNvSpPr>
          <p:nvPr>
            <p:ph type="dt" sz="half" idx="10"/>
          </p:nvPr>
        </p:nvSpPr>
        <p:spPr>
          <a:ln/>
        </p:spPr>
        <p:txBody>
          <a:bodyPr/>
          <a:lstStyle>
            <a:lvl1pPr>
              <a:defRPr/>
            </a:lvl1pPr>
          </a:lstStyle>
          <a:p>
            <a:pPr>
              <a:defRPr/>
            </a:pPr>
            <a:fld id="{843E6844-CBB5-4E86-BF0E-0198E3EA56B8}" type="datetime1">
              <a:rPr lang="en-US" altLang="en-US"/>
              <a:pPr>
                <a:defRPr/>
              </a:pPr>
              <a:t>8/19/2020</a:t>
            </a:fld>
            <a:endParaRPr lang="en-US" altLang="en-US"/>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A8A79BE1-4DEA-48D9-B37A-AEBB28094DBD}" type="slidenum">
              <a:rPr lang="en-US" altLang="en-US"/>
              <a:pPr>
                <a:defRPr/>
              </a:pPr>
              <a:t>‹#›</a:t>
            </a:fld>
            <a:endParaRPr lang="en-US" altLang="en-US"/>
          </a:p>
        </p:txBody>
      </p:sp>
    </p:spTree>
    <p:extLst>
      <p:ext uri="{BB962C8B-B14F-4D97-AF65-F5344CB8AC3E}">
        <p14:creationId xmlns:p14="http://schemas.microsoft.com/office/powerpoint/2010/main" val="211401792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p>
        </p:txBody>
      </p:sp>
      <p:sp>
        <p:nvSpPr>
          <p:cNvPr id="3" name="Date Placeholder 3"/>
          <p:cNvSpPr txBox="1">
            <a:spLocks noGrp="1"/>
          </p:cNvSpPr>
          <p:nvPr>
            <p:ph type="dt" sz="half" idx="10"/>
          </p:nvPr>
        </p:nvSpPr>
        <p:spPr>
          <a:ln/>
        </p:spPr>
        <p:txBody>
          <a:bodyPr/>
          <a:lstStyle>
            <a:lvl1pPr>
              <a:defRPr/>
            </a:lvl1pPr>
          </a:lstStyle>
          <a:p>
            <a:pPr>
              <a:defRPr/>
            </a:pPr>
            <a:fld id="{07AEA69E-B11B-4164-80A0-F368FD0A8224}" type="datetime1">
              <a:rPr lang="en-US" altLang="en-US"/>
              <a:pPr>
                <a:defRPr/>
              </a:pPr>
              <a:t>8/19/2020</a:t>
            </a:fld>
            <a:endParaRPr lang="en-US" altLang="en-US"/>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FA600C1B-59D0-49BB-AED6-5CB7BA947BAF}" type="slidenum">
              <a:rPr lang="en-US" altLang="en-US"/>
              <a:pPr>
                <a:defRPr/>
              </a:pPr>
              <a:t>‹#›</a:t>
            </a:fld>
            <a:endParaRPr lang="en-US" altLang="en-US"/>
          </a:p>
        </p:txBody>
      </p:sp>
    </p:spTree>
    <p:extLst>
      <p:ext uri="{BB962C8B-B14F-4D97-AF65-F5344CB8AC3E}">
        <p14:creationId xmlns:p14="http://schemas.microsoft.com/office/powerpoint/2010/main" val="3849045765"/>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fld id="{4FB373EE-8DE8-44F1-84B1-79475C0FE483}" type="datetime1">
              <a:rPr lang="en-US" altLang="en-US"/>
              <a:pPr>
                <a:defRPr/>
              </a:pPr>
              <a:t>8/19/2020</a:t>
            </a:fld>
            <a:endParaRPr lang="en-US" altLang="en-US"/>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444A3BCA-82B3-4635-8441-7FD83CF17722}" type="slidenum">
              <a:rPr lang="en-US" altLang="en-US"/>
              <a:pPr>
                <a:defRPr/>
              </a:pPr>
              <a:t>‹#›</a:t>
            </a:fld>
            <a:endParaRPr lang="en-US" altLang="en-US"/>
          </a:p>
        </p:txBody>
      </p:sp>
    </p:spTree>
    <p:extLst>
      <p:ext uri="{BB962C8B-B14F-4D97-AF65-F5344CB8AC3E}">
        <p14:creationId xmlns:p14="http://schemas.microsoft.com/office/powerpoint/2010/main" val="91172558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Content Placeholder 2"/>
          <p:cNvSpPr txBox="1">
            <a:spLocks noGrp="1"/>
          </p:cNvSpPr>
          <p:nvPr>
            <p:ph idx="1"/>
          </p:nvPr>
        </p:nvSpPr>
        <p:spPr>
          <a:xfrm>
            <a:off x="3887388" y="987423"/>
            <a:ext cx="4629149"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34D8A968-82C4-4703-BCFF-BD7EC9DF0988}" type="datetime1">
              <a:rPr lang="en-US" altLang="en-US"/>
              <a:pPr>
                <a:defRPr/>
              </a:pPr>
              <a:t>8/19/2020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9F2D18B7-35DB-4A01-87A6-B9E5587AA0AA}" type="slidenum">
              <a:rPr lang="en-US" altLang="en-US"/>
              <a:pPr>
                <a:defRPr/>
              </a:pPr>
              <a:t>‹#›</a:t>
            </a:fld>
            <a:endParaRPr lang="en-US" altLang="en-US"/>
          </a:p>
        </p:txBody>
      </p:sp>
    </p:spTree>
    <p:extLst>
      <p:ext uri="{BB962C8B-B14F-4D97-AF65-F5344CB8AC3E}">
        <p14:creationId xmlns:p14="http://schemas.microsoft.com/office/powerpoint/2010/main" val="1735951400"/>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629838" y="457200"/>
            <a:ext cx="2949177" cy="1600200"/>
          </a:xfrm>
        </p:spPr>
        <p:txBody>
          <a:bodyPr anchor="b"/>
          <a:lstStyle>
            <a:lvl1pPr>
              <a:defRPr sz="3200"/>
            </a:lvl1pPr>
          </a:lstStyle>
          <a:p>
            <a:pPr lvl="0"/>
            <a:r>
              <a:rPr lang="en-US"/>
              <a:t>Click to edit Master title style</a:t>
            </a:r>
          </a:p>
        </p:txBody>
      </p:sp>
      <p:sp>
        <p:nvSpPr>
          <p:cNvPr id="3" name="Picture Placeholder 2"/>
          <p:cNvSpPr txBox="1">
            <a:spLocks noGrp="1"/>
          </p:cNvSpPr>
          <p:nvPr>
            <p:ph type="pic" idx="1"/>
          </p:nvPr>
        </p:nvSpPr>
        <p:spPr>
          <a:xfrm>
            <a:off x="3887388" y="987423"/>
            <a:ext cx="4629149" cy="4873623"/>
          </a:xfrm>
        </p:spPr>
        <p:txBody>
          <a:bodyPr>
            <a:normAutofit/>
          </a:bodyPr>
          <a:lstStyle>
            <a:lvl1pPr marL="0" indent="0">
              <a:buNone/>
              <a:defRPr sz="3200"/>
            </a:lvl1pPr>
          </a:lstStyle>
          <a:p>
            <a:pPr lvl="0"/>
            <a:r>
              <a:rPr lang="en-US" noProof="0"/>
              <a:t>Click icon to add picture</a:t>
            </a:r>
          </a:p>
        </p:txBody>
      </p:sp>
      <p:sp>
        <p:nvSpPr>
          <p:cNvPr id="4" name="Text Placeholder 3"/>
          <p:cNvSpPr txBox="1">
            <a:spLocks noGrp="1"/>
          </p:cNvSpPr>
          <p:nvPr>
            <p:ph type="body" idx="2"/>
          </p:nvPr>
        </p:nvSpPr>
        <p:spPr>
          <a:xfrm>
            <a:off x="629838" y="2057400"/>
            <a:ext cx="2949177" cy="3811584"/>
          </a:xfrm>
        </p:spPr>
        <p:txBody>
          <a:bodyPr/>
          <a:lstStyle>
            <a:lvl1pPr marL="0" indent="0">
              <a:buNone/>
              <a:defRPr sz="1600"/>
            </a:lvl1pPr>
          </a:lstStyle>
          <a:p>
            <a:pPr lvl="0"/>
            <a:r>
              <a:rPr lang="en-US"/>
              <a:t>Edit Master text styles</a:t>
            </a:r>
          </a:p>
        </p:txBody>
      </p:sp>
      <p:sp>
        <p:nvSpPr>
          <p:cNvPr id="5" name="Date Placeholder 3"/>
          <p:cNvSpPr txBox="1">
            <a:spLocks noGrp="1"/>
          </p:cNvSpPr>
          <p:nvPr>
            <p:ph type="dt" sz="half" idx="10"/>
          </p:nvPr>
        </p:nvSpPr>
        <p:spPr>
          <a:ln/>
        </p:spPr>
        <p:txBody>
          <a:bodyPr/>
          <a:lstStyle>
            <a:lvl1pPr>
              <a:defRPr/>
            </a:lvl1pPr>
          </a:lstStyle>
          <a:p>
            <a:pPr>
              <a:defRPr/>
            </a:pPr>
            <a:fld id="{AD3BE1E9-0C15-40F9-9D47-FDFB35EEACCE}" type="datetime1">
              <a:rPr lang="en-US" altLang="en-US"/>
              <a:pPr>
                <a:defRPr/>
              </a:pPr>
              <a:t>8/19/2020</a:t>
            </a:fld>
            <a:endParaRPr lang="en-US" altLang="en-US"/>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52037BED-D2A3-4E6C-8387-1C1AA62152FF}" type="slidenum">
              <a:rPr lang="en-US" altLang="en-US"/>
              <a:pPr>
                <a:defRPr/>
              </a:pPr>
              <a:t>‹#›</a:t>
            </a:fld>
            <a:endParaRPr lang="en-US" altLang="en-US"/>
          </a:p>
        </p:txBody>
      </p:sp>
    </p:spTree>
    <p:extLst>
      <p:ext uri="{BB962C8B-B14F-4D97-AF65-F5344CB8AC3E}">
        <p14:creationId xmlns:p14="http://schemas.microsoft.com/office/powerpoint/2010/main" val="51747184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txBox="1">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txBox="1">
            <a:spLocks noGrp="1"/>
          </p:cNvSpPr>
          <p:nvPr>
            <p:ph type="dt" sz="half" idx="2"/>
          </p:nvPr>
        </p:nvSpPr>
        <p:spPr>
          <a:xfrm>
            <a:off x="6286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eaLnBrk="1" hangingPunct="1">
              <a:defRPr sz="1200" smtClean="0">
                <a:solidFill>
                  <a:srgbClr val="898989"/>
                </a:solidFill>
              </a:defRPr>
            </a:lvl1pPr>
          </a:lstStyle>
          <a:p>
            <a:pPr>
              <a:defRPr/>
            </a:pPr>
            <a:fld id="{3F87CF61-7AC3-4971-8253-E03D8966B3FB}" type="datetime1">
              <a:rPr lang="en-US" altLang="en-US"/>
              <a:pPr>
                <a:defRPr/>
              </a:pPr>
              <a:t>8/19/2020</a:t>
            </a:fld>
            <a:endParaRPr lang="en-US" altLang="en-US"/>
          </a:p>
        </p:txBody>
      </p:sp>
      <p:sp>
        <p:nvSpPr>
          <p:cNvPr id="5" name="Footer Placeholder 4"/>
          <p:cNvSpPr txBox="1">
            <a:spLocks noGrp="1"/>
          </p:cNvSpPr>
          <p:nvPr>
            <p:ph type="ftr" sz="quarter" idx="3"/>
          </p:nvPr>
        </p:nvSpPr>
        <p:spPr>
          <a:xfrm>
            <a:off x="3028950" y="6356350"/>
            <a:ext cx="30861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US" sz="1200" b="0" i="0" u="none" strike="noStrike" kern="1200" cap="none" spc="0" baseline="0">
                <a:solidFill>
                  <a:srgbClr val="898989"/>
                </a:solidFill>
                <a:uFillTx/>
                <a:latin typeface="Calibri"/>
                <a:ea typeface="+mn-ea"/>
                <a:cs typeface="+mn-cs"/>
              </a:defRPr>
            </a:lvl1pPr>
          </a:lstStyle>
          <a:p>
            <a:pPr>
              <a:defRPr/>
            </a:pPr>
            <a:endParaRPr/>
          </a:p>
        </p:txBody>
      </p:sp>
      <p:sp>
        <p:nvSpPr>
          <p:cNvPr id="6" name="Slide Number Placeholder 5"/>
          <p:cNvSpPr txBox="1">
            <a:spLocks noGrp="1"/>
          </p:cNvSpPr>
          <p:nvPr>
            <p:ph type="sldNum" sz="quarter" idx="4"/>
          </p:nvPr>
        </p:nvSpPr>
        <p:spPr>
          <a:xfrm>
            <a:off x="6457950" y="6356350"/>
            <a:ext cx="2057400" cy="365125"/>
          </a:xfrm>
          <a:prstGeom prst="rect">
            <a:avLst/>
          </a:prstGeom>
          <a:noFill/>
          <a:ln>
            <a:noFill/>
          </a:ln>
        </p:spPr>
        <p:txBody>
          <a:bodyPr vert="horz" wrap="square" lIns="91440" tIns="45720" rIns="91440" bIns="45720" numCol="1" anchor="ctr" anchorCtr="0" compatLnSpc="1">
            <a:prstTxWarp prst="textNoShape">
              <a:avLst/>
            </a:prstTxWarp>
            <a:noAutofit/>
          </a:bodyPr>
          <a:lstStyle>
            <a:lvl1pPr algn="r" eaLnBrk="1" hangingPunct="1">
              <a:defRPr sz="1200" smtClean="0">
                <a:solidFill>
                  <a:srgbClr val="898989"/>
                </a:solidFill>
              </a:defRPr>
            </a:lvl1pPr>
          </a:lstStyle>
          <a:p>
            <a:pPr>
              <a:defRPr/>
            </a:pPr>
            <a:fld id="{66BE3A28-70BA-4442-9436-9826B6E4346B}"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l" rtl="0" eaLnBrk="1" fontAlgn="base" hangingPunct="1">
        <a:lnSpc>
          <a:spcPct val="90000"/>
        </a:lnSpc>
        <a:spcBef>
          <a:spcPct val="0"/>
        </a:spcBef>
        <a:spcAft>
          <a:spcPct val="0"/>
        </a:spcAft>
        <a:defRPr lang="en-US" sz="4400" kern="1200">
          <a:solidFill>
            <a:srgbClr val="000000"/>
          </a:solidFill>
          <a:latin typeface="Calibri Light"/>
          <a:ea typeface="MS PGothic" panose="020B0600070205080204" pitchFamily="34" charset="-128"/>
          <a:cs typeface="ＭＳ Ｐゴシック" charset="0"/>
        </a:defRPr>
      </a:lvl1pPr>
      <a:lvl2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2pPr>
      <a:lvl3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3pPr>
      <a:lvl4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4pPr>
      <a:lvl5pPr algn="l" rtl="0" eaLnBrk="1" fontAlgn="base" hangingPunct="1">
        <a:lnSpc>
          <a:spcPct val="90000"/>
        </a:lnSpc>
        <a:spcBef>
          <a:spcPct val="0"/>
        </a:spcBef>
        <a:spcAft>
          <a:spcPct val="0"/>
        </a:spcAft>
        <a:defRPr sz="4400">
          <a:solidFill>
            <a:srgbClr val="000000"/>
          </a:solidFill>
          <a:latin typeface="Calibri Light"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rgbClr val="000000"/>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SzPct val="100000"/>
        <a:buFont typeface="Arial" panose="020B0604020202020204" pitchFamily="34" charset="0"/>
        <a:buChar char="•"/>
        <a:defRPr lang="en-US" sz="2800" kern="1200">
          <a:solidFill>
            <a:srgbClr val="000000"/>
          </a:solidFill>
          <a:latin typeface="Calibri"/>
          <a:ea typeface="MS PGothic" panose="020B0600070205080204" pitchFamily="34" charset="-128"/>
          <a:cs typeface="ＭＳ Ｐゴシック" charset="0"/>
        </a:defRPr>
      </a:lvl1pPr>
      <a:lvl2pPr marL="685800" lvl="1" indent="-228600" algn="l" rtl="0" eaLnBrk="1" fontAlgn="base" hangingPunct="1">
        <a:lnSpc>
          <a:spcPct val="90000"/>
        </a:lnSpc>
        <a:spcBef>
          <a:spcPts val="500"/>
        </a:spcBef>
        <a:spcAft>
          <a:spcPct val="0"/>
        </a:spcAft>
        <a:buSzPct val="100000"/>
        <a:buFont typeface="Arial" panose="020B0604020202020204" pitchFamily="34" charset="0"/>
        <a:buChar char="•"/>
        <a:defRPr lang="en-US" sz="2400" kern="1200">
          <a:solidFill>
            <a:srgbClr val="000000"/>
          </a:solidFill>
          <a:latin typeface="Calibri"/>
          <a:ea typeface="MS PGothic" panose="020B0600070205080204" pitchFamily="34" charset="-128"/>
        </a:defRPr>
      </a:lvl2pPr>
      <a:lvl3pPr marL="1143000" lvl="2" indent="-228600" algn="l" rtl="0" eaLnBrk="1" fontAlgn="base" hangingPunct="1">
        <a:lnSpc>
          <a:spcPct val="90000"/>
        </a:lnSpc>
        <a:spcBef>
          <a:spcPts val="500"/>
        </a:spcBef>
        <a:spcAft>
          <a:spcPct val="0"/>
        </a:spcAft>
        <a:buSzPct val="100000"/>
        <a:buFont typeface="Arial" panose="020B0604020202020204" pitchFamily="34" charset="0"/>
        <a:buChar char="•"/>
        <a:defRPr lang="en-US" sz="2000" kern="1200">
          <a:solidFill>
            <a:srgbClr val="000000"/>
          </a:solidFill>
          <a:latin typeface="Calibri"/>
          <a:ea typeface="MS PGothic" panose="020B0600070205080204" pitchFamily="34" charset="-128"/>
        </a:defRPr>
      </a:lvl3pPr>
      <a:lvl4pPr marL="1600200" lvl="3"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4pPr>
      <a:lvl5pPr marL="2057400" lvl="4" indent="-228600" algn="l" rtl="0" eaLnBrk="1" fontAlgn="base" hangingPunct="1">
        <a:lnSpc>
          <a:spcPct val="90000"/>
        </a:lnSpc>
        <a:spcBef>
          <a:spcPts val="500"/>
        </a:spcBef>
        <a:spcAft>
          <a:spcPct val="0"/>
        </a:spcAft>
        <a:buSzPct val="100000"/>
        <a:buFont typeface="Arial" panose="020B0604020202020204" pitchFamily="34" charset="0"/>
        <a:buChar char="•"/>
        <a:defRPr lang="en-US" kern="1200">
          <a:solidFill>
            <a:srgbClr val="000000"/>
          </a:solidFill>
          <a:latin typeface="Calibri"/>
          <a:ea typeface="MS PGothic" panose="020B0600070205080204" pitchFamily="34" charset="-128"/>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7.png"/><Relationship Id="rId7"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17.png"/><Relationship Id="rId7"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txBox="1">
            <a:spLocks noGrp="1"/>
          </p:cNvSpPr>
          <p:nvPr>
            <p:ph type="title"/>
          </p:nvPr>
        </p:nvSpPr>
        <p:spPr/>
        <p:txBody>
          <a:bodyPr/>
          <a:lstStyle/>
          <a:p>
            <a:pPr hangingPunct="1"/>
            <a:endParaRPr altLang="en-US">
              <a:latin typeface="Calibri Light" panose="020F0302020204030204" pitchFamily="34" charset="0"/>
            </a:endParaRPr>
          </a:p>
        </p:txBody>
      </p:sp>
      <p:sp>
        <p:nvSpPr>
          <p:cNvPr id="3075" name="Content Placeholder 2"/>
          <p:cNvSpPr txBox="1">
            <a:spLocks noGrp="1"/>
          </p:cNvSpPr>
          <p:nvPr>
            <p:ph idx="1"/>
          </p:nvPr>
        </p:nvSpPr>
        <p:spPr>
          <a:xfrm>
            <a:off x="628650" y="2797174"/>
            <a:ext cx="7853363" cy="3816985"/>
          </a:xfrm>
        </p:spPr>
        <p:txBody>
          <a:bodyPr/>
          <a:lstStyle/>
          <a:p>
            <a:pPr marL="0" indent="0" algn="ctr" hangingPunct="1">
              <a:buFont typeface="Arial" panose="020B0604020202020204" pitchFamily="34" charset="0"/>
              <a:buNone/>
            </a:pPr>
            <a:r>
              <a:rPr altLang="en-US" sz="3600" dirty="0">
                <a:latin typeface="Calibri" panose="020F0502020204030204" pitchFamily="34" charset="0"/>
              </a:rPr>
              <a:t>SCHOOL OF BUSINESS AND TECHNOLOGY</a:t>
            </a:r>
          </a:p>
          <a:p>
            <a:pPr marL="0" indent="0" algn="ctr" hangingPunct="1">
              <a:buFont typeface="Arial" panose="020B0604020202020204" pitchFamily="34" charset="0"/>
              <a:buNone/>
            </a:pPr>
            <a:endParaRPr altLang="en-US" sz="3600" dirty="0">
              <a:latin typeface="Calibri" panose="020F0502020204030204" pitchFamily="34" charset="0"/>
            </a:endParaRPr>
          </a:p>
          <a:p>
            <a:pPr marL="0" indent="0" algn="ctr" hangingPunct="1">
              <a:buFont typeface="Arial" panose="020B0604020202020204" pitchFamily="34" charset="0"/>
              <a:buNone/>
            </a:pPr>
            <a:r>
              <a:rPr altLang="en-US" sz="3600" dirty="0">
                <a:solidFill>
                  <a:srgbClr val="7030A0"/>
                </a:solidFill>
                <a:latin typeface="Calibri" panose="020F0502020204030204" pitchFamily="34" charset="0"/>
              </a:rPr>
              <a:t>WELCOME BACK</a:t>
            </a:r>
          </a:p>
          <a:p>
            <a:pPr marL="0" indent="0" algn="ctr" hangingPunct="1">
              <a:buFont typeface="Arial" panose="020B0604020202020204" pitchFamily="34" charset="0"/>
              <a:buNone/>
            </a:pPr>
            <a:r>
              <a:rPr lang="en-US" altLang="en-US" sz="3600" dirty="0">
                <a:solidFill>
                  <a:srgbClr val="00B0F0"/>
                </a:solidFill>
                <a:latin typeface="Calibri" panose="020F0502020204030204" pitchFamily="34" charset="0"/>
              </a:rPr>
              <a:t>Wednesday, August 19, 2020</a:t>
            </a:r>
          </a:p>
          <a:p>
            <a:pPr marL="0" indent="0" algn="ctr" hangingPunct="1">
              <a:buFont typeface="Arial" panose="020B0604020202020204" pitchFamily="34" charset="0"/>
              <a:buNone/>
            </a:pPr>
            <a:endParaRPr lang="en-US" altLang="en-US" sz="3600" dirty="0">
              <a:solidFill>
                <a:srgbClr val="00B0F0"/>
              </a:solidFill>
              <a:latin typeface="Calibri" panose="020F0502020204030204" pitchFamily="34" charset="0"/>
            </a:endParaRPr>
          </a:p>
          <a:p>
            <a:pPr marL="0" indent="0" algn="ctr" hangingPunct="1">
              <a:buFont typeface="Arial" panose="020B0604020202020204" pitchFamily="34" charset="0"/>
              <a:buNone/>
            </a:pPr>
            <a:r>
              <a:rPr lang="en-US" altLang="en-US" sz="4000" i="1" dirty="0">
                <a:solidFill>
                  <a:srgbClr val="7030A0"/>
                </a:solidFill>
                <a:highlight>
                  <a:srgbClr val="FFFF00"/>
                </a:highlight>
                <a:latin typeface="Calibri" panose="020F0502020204030204" pitchFamily="34" charset="0"/>
              </a:rPr>
              <a:t>Building from Disruption</a:t>
            </a:r>
            <a:endParaRPr altLang="en-US" sz="4000" i="1" dirty="0">
              <a:solidFill>
                <a:srgbClr val="7030A0"/>
              </a:solidFill>
              <a:highlight>
                <a:srgbClr val="FFFF00"/>
              </a:highlight>
              <a:latin typeface="Calibri" panose="020F0502020204030204" pitchFamily="34" charset="0"/>
            </a:endParaRPr>
          </a:p>
        </p:txBody>
      </p:sp>
      <p:pic>
        <p:nvPicPr>
          <p:cNvPr id="3076" name="Picture 5"/>
          <p:cNvPicPr>
            <a:picLocks noChangeAspect="1"/>
          </p:cNvPicPr>
          <p:nvPr/>
        </p:nvPicPr>
        <p:blipFill>
          <a:blip r:embed="rId2">
            <a:extLst>
              <a:ext uri="{28A0092B-C50C-407E-A947-70E740481C1C}">
                <a14:useLocalDpi xmlns:a14="http://schemas.microsoft.com/office/drawing/2010/main" val="0"/>
              </a:ext>
            </a:extLst>
          </a:blip>
          <a:srcRect b="62524"/>
          <a:stretch>
            <a:fillRect/>
          </a:stretch>
        </p:blipFill>
        <p:spPr bwMode="auto">
          <a:xfrm>
            <a:off x="0" y="0"/>
            <a:ext cx="9144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2" end="2"/>
                                            </p:txEl>
                                          </p:spTgt>
                                        </p:tgtEl>
                                        <p:attrNameLst>
                                          <p:attrName>style.visibility</p:attrName>
                                        </p:attrNameLst>
                                      </p:cBhvr>
                                      <p:to>
                                        <p:strVal val="visible"/>
                                      </p:to>
                                    </p:set>
                                    <p:anim calcmode="lin" valueType="num">
                                      <p:cBhvr additive="base">
                                        <p:cTn id="7"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anim calcmode="lin" valueType="num">
                                      <p:cBhvr additive="base">
                                        <p:cTn id="1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anim calcmode="lin" valueType="num">
                                      <p:cBhvr additive="base">
                                        <p:cTn id="15"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E08A-0624-4EA3-A7ED-D59EED1C0D76}"/>
              </a:ext>
            </a:extLst>
          </p:cNvPr>
          <p:cNvSpPr>
            <a:spLocks noGrp="1"/>
          </p:cNvSpPr>
          <p:nvPr>
            <p:ph type="title"/>
          </p:nvPr>
        </p:nvSpPr>
        <p:spPr>
          <a:xfrm>
            <a:off x="628650" y="365126"/>
            <a:ext cx="7886700" cy="728776"/>
          </a:xfrm>
        </p:spPr>
        <p:txBody>
          <a:bodyPr/>
          <a:lstStyle/>
          <a:p>
            <a:r>
              <a:rPr lang="en-US" dirty="0"/>
              <a:t>GLO-BUS winning team MAN4723</a:t>
            </a:r>
          </a:p>
        </p:txBody>
      </p:sp>
      <p:graphicFrame>
        <p:nvGraphicFramePr>
          <p:cNvPr id="4" name="Content Placeholder 3">
            <a:extLst>
              <a:ext uri="{FF2B5EF4-FFF2-40B4-BE49-F238E27FC236}">
                <a16:creationId xmlns:a16="http://schemas.microsoft.com/office/drawing/2014/main" id="{C312E4BF-42DD-45BB-84B1-CFFDB8DD967C}"/>
              </a:ext>
            </a:extLst>
          </p:cNvPr>
          <p:cNvGraphicFramePr>
            <a:graphicFrameLocks noGrp="1"/>
          </p:cNvGraphicFramePr>
          <p:nvPr>
            <p:ph idx="1"/>
            <p:extLst>
              <p:ext uri="{D42A27DB-BD31-4B8C-83A1-F6EECF244321}">
                <p14:modId xmlns:p14="http://schemas.microsoft.com/office/powerpoint/2010/main" val="1225844170"/>
              </p:ext>
            </p:extLst>
          </p:nvPr>
        </p:nvGraphicFramePr>
        <p:xfrm>
          <a:off x="331304" y="1093902"/>
          <a:ext cx="8184046" cy="6126683"/>
        </p:xfrm>
        <a:graphic>
          <a:graphicData uri="http://schemas.openxmlformats.org/drawingml/2006/table">
            <a:tbl>
              <a:tblPr firstRow="1" bandRow="1">
                <a:tableStyleId>{5C22544A-7EE6-4342-B048-85BDC9FD1C3A}</a:tableStyleId>
              </a:tblPr>
              <a:tblGrid>
                <a:gridCol w="4092023">
                  <a:extLst>
                    <a:ext uri="{9D8B030D-6E8A-4147-A177-3AD203B41FA5}">
                      <a16:colId xmlns:a16="http://schemas.microsoft.com/office/drawing/2014/main" val="1394903527"/>
                    </a:ext>
                  </a:extLst>
                </a:gridCol>
                <a:gridCol w="4092023">
                  <a:extLst>
                    <a:ext uri="{9D8B030D-6E8A-4147-A177-3AD203B41FA5}">
                      <a16:colId xmlns:a16="http://schemas.microsoft.com/office/drawing/2014/main" val="1910585847"/>
                    </a:ext>
                  </a:extLst>
                </a:gridCol>
              </a:tblGrid>
              <a:tr h="3530631">
                <a:tc>
                  <a:txBody>
                    <a:bodyPr/>
                    <a:lstStyle/>
                    <a:p>
                      <a:r>
                        <a:rPr lang="en-US" dirty="0"/>
                        <a:t>Abigayle Massey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Karina Rivero</a:t>
                      </a:r>
                    </a:p>
                  </a:txBody>
                  <a:tcPr/>
                </a:tc>
                <a:extLst>
                  <a:ext uri="{0D108BD9-81ED-4DB2-BD59-A6C34878D82A}">
                    <a16:rowId xmlns:a16="http://schemas.microsoft.com/office/drawing/2014/main" val="2692390924"/>
                  </a:ext>
                </a:extLst>
              </a:tr>
              <a:tr h="2596052">
                <a:tc>
                  <a:txBody>
                    <a:bodyPr/>
                    <a:lstStyle/>
                    <a:p>
                      <a:r>
                        <a:rPr lang="en-US" dirty="0"/>
                        <a:t>Laura Faust</a:t>
                      </a:r>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Ryan Diaz</a:t>
                      </a:r>
                    </a:p>
                  </a:txBody>
                  <a:tcPr/>
                </a:tc>
                <a:extLst>
                  <a:ext uri="{0D108BD9-81ED-4DB2-BD59-A6C34878D82A}">
                    <a16:rowId xmlns:a16="http://schemas.microsoft.com/office/drawing/2014/main" val="1234613038"/>
                  </a:ext>
                </a:extLst>
              </a:tr>
            </a:tbl>
          </a:graphicData>
        </a:graphic>
      </p:graphicFrame>
      <p:pic>
        <p:nvPicPr>
          <p:cNvPr id="5" name="Picture 4">
            <a:extLst>
              <a:ext uri="{FF2B5EF4-FFF2-40B4-BE49-F238E27FC236}">
                <a16:creationId xmlns:a16="http://schemas.microsoft.com/office/drawing/2014/main" id="{C7682919-1378-48F5-917B-F4B5999777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8421" y="1581771"/>
            <a:ext cx="2327573" cy="2402824"/>
          </a:xfrm>
          <a:prstGeom prst="rect">
            <a:avLst/>
          </a:prstGeom>
        </p:spPr>
      </p:pic>
      <p:pic>
        <p:nvPicPr>
          <p:cNvPr id="8" name="Picture 7">
            <a:extLst>
              <a:ext uri="{FF2B5EF4-FFF2-40B4-BE49-F238E27FC236}">
                <a16:creationId xmlns:a16="http://schemas.microsoft.com/office/drawing/2014/main" id="{6B157BF6-769E-47BA-89D6-749D00D961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8568" y="1192696"/>
            <a:ext cx="1941423" cy="3233530"/>
          </a:xfrm>
          <a:prstGeom prst="rect">
            <a:avLst/>
          </a:prstGeom>
        </p:spPr>
      </p:pic>
      <p:pic>
        <p:nvPicPr>
          <p:cNvPr id="11" name="Picture 10">
            <a:extLst>
              <a:ext uri="{FF2B5EF4-FFF2-40B4-BE49-F238E27FC236}">
                <a16:creationId xmlns:a16="http://schemas.microsoft.com/office/drawing/2014/main" id="{90804D2E-D638-485A-8100-60454FB833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157" y="4708635"/>
            <a:ext cx="1696279" cy="2447539"/>
          </a:xfrm>
          <a:prstGeom prst="rect">
            <a:avLst/>
          </a:prstGeom>
        </p:spPr>
      </p:pic>
      <p:pic>
        <p:nvPicPr>
          <p:cNvPr id="15" name="Picture 14">
            <a:extLst>
              <a:ext uri="{FF2B5EF4-FFF2-40B4-BE49-F238E27FC236}">
                <a16:creationId xmlns:a16="http://schemas.microsoft.com/office/drawing/2014/main" id="{89F94CC5-9843-462D-BB83-A56BEEE7C8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2849" y="4735157"/>
            <a:ext cx="1941423" cy="2421017"/>
          </a:xfrm>
          <a:prstGeom prst="rect">
            <a:avLst/>
          </a:prstGeom>
        </p:spPr>
      </p:pic>
    </p:spTree>
    <p:extLst>
      <p:ext uri="{BB962C8B-B14F-4D97-AF65-F5344CB8AC3E}">
        <p14:creationId xmlns:p14="http://schemas.microsoft.com/office/powerpoint/2010/main" val="308385728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8597636" cy="903583"/>
          </a:xfrm>
          <a:solidFill>
            <a:srgbClr val="470A68"/>
          </a:solidFill>
        </p:spPr>
        <p:txBody>
          <a:bodyPr/>
          <a:lstStyle/>
          <a:p>
            <a:pPr>
              <a:lnSpc>
                <a:spcPct val="80000"/>
              </a:lnSpc>
            </a:pPr>
            <a:r>
              <a:rPr lang="en-US" altLang="en-US" sz="4000" b="1" dirty="0">
                <a:solidFill>
                  <a:schemeClr val="bg1"/>
                </a:solidFill>
                <a:latin typeface="Century Gothic" panose="020B0502020202020204" pitchFamily="34" charset="0"/>
              </a:rPr>
              <a:t>Student Success Initiatives, cont.</a:t>
            </a:r>
          </a:p>
        </p:txBody>
      </p:sp>
      <p:sp>
        <p:nvSpPr>
          <p:cNvPr id="4099" name="Content Placeholder 2"/>
          <p:cNvSpPr txBox="1">
            <a:spLocks noChangeArrowheads="1"/>
          </p:cNvSpPr>
          <p:nvPr/>
        </p:nvSpPr>
        <p:spPr bwMode="auto">
          <a:xfrm>
            <a:off x="1" y="1126435"/>
            <a:ext cx="8719929" cy="573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0">
              <a:buNone/>
            </a:pPr>
            <a:r>
              <a:rPr lang="en-US" sz="3200" b="1" dirty="0">
                <a:solidFill>
                  <a:srgbClr val="00B0F0"/>
                </a:solidFill>
              </a:rPr>
              <a:t>Really nice feedback from a non-traditional former military student who completed the BAS in Supervision and Management, graduating in May- Tyrone Humbles</a:t>
            </a:r>
          </a:p>
          <a:p>
            <a:pPr marL="1371600" lvl="3" indent="0">
              <a:buNone/>
            </a:pPr>
            <a:endParaRPr lang="en-US" sz="2800" b="1" dirty="0">
              <a:solidFill>
                <a:srgbClr val="7030A0"/>
              </a:solidFill>
            </a:endParaRPr>
          </a:p>
          <a:p>
            <a:pPr marL="1371600" lvl="3" indent="0">
              <a:buNone/>
            </a:pPr>
            <a:endParaRPr lang="en-US" dirty="0">
              <a:solidFill>
                <a:srgbClr val="7030A0"/>
              </a:solidFill>
            </a:endParaRPr>
          </a:p>
          <a:p>
            <a:pPr marL="1371600" lvl="3" indent="0">
              <a:buNone/>
            </a:pPr>
            <a:r>
              <a:rPr lang="en-US" sz="2800" dirty="0">
                <a:solidFill>
                  <a:srgbClr val="FF0000"/>
                </a:solidFill>
              </a:rPr>
              <a:t>WHAT WE DO </a:t>
            </a:r>
          </a:p>
          <a:p>
            <a:pPr marL="1371600" lvl="3" indent="0">
              <a:buNone/>
            </a:pPr>
            <a:endParaRPr lang="en-US" sz="2800" dirty="0">
              <a:solidFill>
                <a:srgbClr val="FF0000"/>
              </a:solidFill>
            </a:endParaRPr>
          </a:p>
          <a:p>
            <a:pPr marL="1371600" lvl="3" indent="0">
              <a:buNone/>
            </a:pPr>
            <a:r>
              <a:rPr lang="en-US" sz="2800" dirty="0">
                <a:solidFill>
                  <a:srgbClr val="FF0000"/>
                </a:solidFill>
              </a:rPr>
              <a:t>MATTERS!!!!</a:t>
            </a:r>
          </a:p>
        </p:txBody>
      </p:sp>
      <p:pic>
        <p:nvPicPr>
          <p:cNvPr id="2" name="Picture 1">
            <a:extLst>
              <a:ext uri="{FF2B5EF4-FFF2-40B4-BE49-F238E27FC236}">
                <a16:creationId xmlns:a16="http://schemas.microsoft.com/office/drawing/2014/main" id="{9339DFD6-2A3D-4773-A149-E45F6B28F4F1}"/>
              </a:ext>
            </a:extLst>
          </p:cNvPr>
          <p:cNvPicPr>
            <a:picLocks noChangeAspect="1"/>
          </p:cNvPicPr>
          <p:nvPr/>
        </p:nvPicPr>
        <p:blipFill>
          <a:blip r:embed="rId3"/>
          <a:stretch>
            <a:fillRect/>
          </a:stretch>
        </p:blipFill>
        <p:spPr>
          <a:xfrm>
            <a:off x="3617843" y="3126635"/>
            <a:ext cx="3869635" cy="3637722"/>
          </a:xfrm>
          <a:prstGeom prst="rect">
            <a:avLst/>
          </a:prstGeom>
        </p:spPr>
      </p:pic>
    </p:spTree>
    <p:extLst>
      <p:ext uri="{BB962C8B-B14F-4D97-AF65-F5344CB8AC3E}">
        <p14:creationId xmlns:p14="http://schemas.microsoft.com/office/powerpoint/2010/main" val="2284148607"/>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4000" b="1" dirty="0">
                <a:solidFill>
                  <a:srgbClr val="FFFFFF"/>
                </a:solidFill>
                <a:latin typeface="Adobe Devanagari" panose="02040503050201020203" pitchFamily="18" charset="0"/>
              </a:rPr>
              <a:t>Financial successes:</a:t>
            </a:r>
            <a:endParaRPr altLang="en-US" sz="40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18177" y="1291981"/>
            <a:ext cx="5175891" cy="55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0">
              <a:buNone/>
            </a:pPr>
            <a:r>
              <a:rPr lang="en-US" sz="2800" b="1" dirty="0"/>
              <a:t>The FAIA was so pleased with last year’s results, they agreed to fund another SOBT scholarship for our students. These funds have been used 100% for student scholarship and have encouraged students to take a second course after successfully completing their first course of the three RMI courses.</a:t>
            </a:r>
          </a:p>
          <a:p>
            <a:pPr lvl="3"/>
            <a:endParaRPr lang="en-US" dirty="0">
              <a:solidFill>
                <a:schemeClr val="tx1"/>
              </a:solidFill>
            </a:endParaRPr>
          </a:p>
        </p:txBody>
      </p:sp>
      <p:sp>
        <p:nvSpPr>
          <p:cNvPr id="4100" name="Rectangle 4"/>
          <p:cNvSpPr>
            <a:spLocks noChangeArrowheads="1"/>
          </p:cNvSpPr>
          <p:nvPr/>
        </p:nvSpPr>
        <p:spPr bwMode="auto">
          <a:xfrm>
            <a:off x="4872038" y="1178720"/>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350" dirty="0">
                <a:solidFill>
                  <a:srgbClr val="FFFFFF"/>
                </a:solidFill>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8" y="2145506"/>
            <a:ext cx="2314575" cy="2984805"/>
          </a:xfrm>
          <a:prstGeom prst="rect">
            <a:avLst/>
          </a:prstGeom>
        </p:spPr>
      </p:pic>
      <p:pic>
        <p:nvPicPr>
          <p:cNvPr id="2" name="Picture 1"/>
          <p:cNvPicPr>
            <a:picLocks noChangeAspect="1"/>
          </p:cNvPicPr>
          <p:nvPr/>
        </p:nvPicPr>
        <p:blipFill>
          <a:blip r:embed="rId5"/>
          <a:stretch>
            <a:fillRect/>
          </a:stretch>
        </p:blipFill>
        <p:spPr>
          <a:xfrm>
            <a:off x="4872038" y="1080655"/>
            <a:ext cx="3440689" cy="471331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382" y="1080655"/>
            <a:ext cx="3889732" cy="49163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1949" y="839988"/>
            <a:ext cx="4174425" cy="5395912"/>
          </a:xfrm>
          <a:prstGeom prst="rect">
            <a:avLst/>
          </a:prstGeom>
        </p:spPr>
      </p:pic>
    </p:spTree>
    <p:extLst>
      <p:ext uri="{BB962C8B-B14F-4D97-AF65-F5344CB8AC3E}">
        <p14:creationId xmlns:p14="http://schemas.microsoft.com/office/powerpoint/2010/main" val="254947995"/>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4000" b="1" dirty="0">
                <a:solidFill>
                  <a:srgbClr val="FFFFFF"/>
                </a:solidFill>
                <a:latin typeface="Adobe Devanagari" panose="02040503050201020203" pitchFamily="18" charset="0"/>
              </a:rPr>
              <a:t>Financial successes,</a:t>
            </a:r>
            <a:br>
              <a:rPr lang="en-US" altLang="en-US" sz="4000" b="1" dirty="0">
                <a:solidFill>
                  <a:srgbClr val="FFFFFF"/>
                </a:solidFill>
                <a:latin typeface="Adobe Devanagari" panose="02040503050201020203" pitchFamily="18" charset="0"/>
              </a:rPr>
            </a:br>
            <a:r>
              <a:rPr lang="en-US" altLang="en-US" sz="4000" b="1" dirty="0">
                <a:solidFill>
                  <a:srgbClr val="FFFFFF"/>
                </a:solidFill>
                <a:latin typeface="Adobe Devanagari" panose="02040503050201020203" pitchFamily="18" charset="0"/>
              </a:rPr>
              <a:t>continued:</a:t>
            </a:r>
            <a:endParaRPr altLang="en-US" sz="40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18177" y="1291981"/>
            <a:ext cx="5175891" cy="55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lvl="3"/>
            <a:endParaRPr lang="en-US" dirty="0">
              <a:solidFill>
                <a:schemeClr val="tx1"/>
              </a:solidFill>
            </a:endParaRPr>
          </a:p>
          <a:p>
            <a:pPr marL="1371600" lvl="3" indent="0">
              <a:buNone/>
            </a:pPr>
            <a:r>
              <a:rPr lang="en-US" sz="2400" b="1" dirty="0">
                <a:solidFill>
                  <a:schemeClr val="tx1"/>
                </a:solidFill>
              </a:rPr>
              <a:t>The Schulze Foundation funded an award that must be used towards certificates and spent by December 2020. The SOBT was allocated $50k of the $150k, and after spring and summer, was the ONLY school who had actually used any of the funding. We are hoping to increase our share for fall as the money needs to be spent by December.</a:t>
            </a:r>
          </a:p>
        </p:txBody>
      </p:sp>
      <p:sp>
        <p:nvSpPr>
          <p:cNvPr id="4100" name="Rectangle 4"/>
          <p:cNvSpPr>
            <a:spLocks noChangeArrowheads="1"/>
          </p:cNvSpPr>
          <p:nvPr/>
        </p:nvSpPr>
        <p:spPr bwMode="auto">
          <a:xfrm>
            <a:off x="4872038" y="1178720"/>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350" dirty="0">
                <a:solidFill>
                  <a:srgbClr val="FFFFFF"/>
                </a:solidFill>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8" y="2145506"/>
            <a:ext cx="2314575" cy="2984805"/>
          </a:xfrm>
          <a:prstGeom prst="rect">
            <a:avLst/>
          </a:prstGeom>
        </p:spPr>
      </p:pic>
      <p:pic>
        <p:nvPicPr>
          <p:cNvPr id="2" name="Picture 1"/>
          <p:cNvPicPr>
            <a:picLocks noChangeAspect="1"/>
          </p:cNvPicPr>
          <p:nvPr/>
        </p:nvPicPr>
        <p:blipFill>
          <a:blip r:embed="rId5"/>
          <a:stretch>
            <a:fillRect/>
          </a:stretch>
        </p:blipFill>
        <p:spPr>
          <a:xfrm>
            <a:off x="4872038" y="1080655"/>
            <a:ext cx="3440689" cy="471331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2382" y="1080655"/>
            <a:ext cx="3889732" cy="491638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1949" y="839988"/>
            <a:ext cx="4174425" cy="5395912"/>
          </a:xfrm>
          <a:prstGeom prst="rect">
            <a:avLst/>
          </a:prstGeom>
        </p:spPr>
      </p:pic>
    </p:spTree>
    <p:extLst>
      <p:ext uri="{BB962C8B-B14F-4D97-AF65-F5344CB8AC3E}">
        <p14:creationId xmlns:p14="http://schemas.microsoft.com/office/powerpoint/2010/main" val="102894242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12000"/>
            <a:ext cx="7886700" cy="1566863"/>
          </a:xfrm>
          <a:solidFill>
            <a:srgbClr val="470A68"/>
          </a:solidFill>
        </p:spPr>
        <p:txBody>
          <a:bodyPr/>
          <a:lstStyle/>
          <a:p>
            <a:pPr eaLnBrk="1" hangingPunct="1"/>
            <a:r>
              <a:rPr lang="en-US" altLang="en-US" sz="3500" b="1" dirty="0">
                <a:solidFill>
                  <a:srgbClr val="FFFFFF"/>
                </a:solidFill>
                <a:latin typeface="Adobe Devanagari" panose="02040503050201020203" pitchFamily="18" charset="0"/>
              </a:rPr>
              <a:t>Covid and Other </a:t>
            </a:r>
            <a:r>
              <a:rPr altLang="en-US" sz="3500" b="1" dirty="0">
                <a:solidFill>
                  <a:srgbClr val="FFFFFF"/>
                </a:solidFill>
                <a:latin typeface="Adobe Devanagari" panose="02040503050201020203" pitchFamily="18" charset="0"/>
              </a:rPr>
              <a:t>Updates</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4411756" cy="456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Masks have been left near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the faculty mailboxes –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please carry a few extra to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class. If a student refuses to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put on, you can ask them to</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leave class. This is not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optional!</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Hand sanitizer and wipes are in classrooms – encourage students to wipe down their work spaces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Let’s all Stay Safe!</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245" y="756459"/>
            <a:ext cx="4289065" cy="5595062"/>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4" y="428624"/>
            <a:ext cx="4411756" cy="6029325"/>
          </a:xfrm>
          <a:prstGeom prst="rect">
            <a:avLst/>
          </a:prstGeom>
        </p:spPr>
      </p:pic>
    </p:spTree>
    <p:extLst>
      <p:ext uri="{BB962C8B-B14F-4D97-AF65-F5344CB8AC3E}">
        <p14:creationId xmlns:p14="http://schemas.microsoft.com/office/powerpoint/2010/main" val="2482094026"/>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385495"/>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Updates, continued</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266700" y="2136775"/>
            <a:ext cx="5076376" cy="456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Last year we visited over 90% of classes in the first few </a:t>
            </a: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weeks to greet students and to share information. </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Due to </a:t>
            </a:r>
            <a:r>
              <a:rPr lang="en-US" altLang="en-US" sz="2400" b="1" dirty="0" err="1">
                <a:solidFill>
                  <a:schemeClr val="tx1"/>
                </a:solidFill>
                <a:latin typeface="Century Gothic" panose="020B0502020202020204" pitchFamily="34" charset="0"/>
              </a:rPr>
              <a:t>covid</a:t>
            </a:r>
            <a:r>
              <a:rPr lang="en-US" altLang="en-US" sz="2400" b="1" dirty="0">
                <a:solidFill>
                  <a:schemeClr val="tx1"/>
                </a:solidFill>
                <a:latin typeface="Century Gothic" panose="020B0502020202020204" pitchFamily="34" charset="0"/>
              </a:rPr>
              <a:t>, we will be happy to join you in any zoom meeting with your classes. I am also willing to come to your classes – I would need under 10 minutes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This helps us to engage with students, and it made a difference last year</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3076" y="428624"/>
            <a:ext cx="3800924" cy="6029325"/>
          </a:xfrm>
          <a:prstGeom prst="rect">
            <a:avLst/>
          </a:prstGeom>
        </p:spPr>
      </p:pic>
    </p:spTree>
    <p:extLst>
      <p:ext uri="{BB962C8B-B14F-4D97-AF65-F5344CB8AC3E}">
        <p14:creationId xmlns:p14="http://schemas.microsoft.com/office/powerpoint/2010/main" val="221460970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509452" y="375262"/>
            <a:ext cx="6735536" cy="1391032"/>
          </a:xfrm>
          <a:solidFill>
            <a:srgbClr val="470A68"/>
          </a:solidFill>
        </p:spPr>
        <p:txBody>
          <a:bodyPr/>
          <a:lstStyle/>
          <a:p>
            <a:r>
              <a:rPr lang="en-US" altLang="en-US" sz="3200" b="1" dirty="0">
                <a:solidFill>
                  <a:srgbClr val="FFFFFF"/>
                </a:solidFill>
                <a:latin typeface="Adobe Devanagari" panose="02040503050201020203" pitchFamily="18" charset="0"/>
              </a:rPr>
              <a:t>Updates, continued</a:t>
            </a:r>
            <a:endParaRPr altLang="en-US" sz="32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822960" y="1865650"/>
            <a:ext cx="5573656" cy="469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342900" defTabSz="685800" eaLnBrk="1" fontAlgn="auto" hangingPunct="1">
              <a:spcBef>
                <a:spcPts val="375"/>
              </a:spcBef>
              <a:spcAft>
                <a:spcPts val="0"/>
              </a:spcAft>
              <a:defRPr/>
            </a:pPr>
            <a:r>
              <a:rPr lang="en-US" sz="2400" dirty="0"/>
              <a:t>Dean Speaker Series  - first two of three were held – events were shared with all campuses and were successful. Third one was canceled due to Covid but the speaker and I are still in touch, and we’ll see if we can reschedule for later this year, hopefully</a:t>
            </a:r>
          </a:p>
          <a:p>
            <a:pPr marL="1371600" lvl="3" indent="-342900" defTabSz="685800" eaLnBrk="1" fontAlgn="auto" hangingPunct="1">
              <a:spcBef>
                <a:spcPts val="375"/>
              </a:spcBef>
              <a:spcAft>
                <a:spcPts val="0"/>
              </a:spcAft>
              <a:defRPr/>
            </a:pPr>
            <a:r>
              <a:rPr lang="en-US" sz="2400" dirty="0"/>
              <a:t>BAS ITM – still underway</a:t>
            </a:r>
          </a:p>
          <a:p>
            <a:pPr marL="1371600" lvl="3" indent="-342900" defTabSz="685800" eaLnBrk="1" fontAlgn="auto" hangingPunct="1">
              <a:spcBef>
                <a:spcPts val="375"/>
              </a:spcBef>
              <a:spcAft>
                <a:spcPts val="0"/>
              </a:spcAft>
              <a:defRPr/>
            </a:pPr>
            <a:r>
              <a:rPr lang="en-US" sz="2400" dirty="0"/>
              <a:t>Third Job Fair (April 2) was canceled due to Covid. We are exploring a virtual option for fall</a:t>
            </a:r>
          </a:p>
          <a:p>
            <a:pPr marL="1371600" lvl="3" indent="-342900" defTabSz="685800" eaLnBrk="1" fontAlgn="auto" hangingPunct="1">
              <a:spcBef>
                <a:spcPts val="375"/>
              </a:spcBef>
              <a:spcAft>
                <a:spcPts val="0"/>
              </a:spcAft>
              <a:defRPr/>
            </a:pPr>
            <a:endParaRPr lang="en-US" sz="2400" dirty="0"/>
          </a:p>
        </p:txBody>
      </p:sp>
      <p:sp>
        <p:nvSpPr>
          <p:cNvPr id="4100" name="Rectangle 4"/>
          <p:cNvSpPr>
            <a:spLocks noChangeArrowheads="1"/>
          </p:cNvSpPr>
          <p:nvPr/>
        </p:nvSpPr>
        <p:spPr bwMode="auto">
          <a:xfrm>
            <a:off x="4993383" y="491789"/>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defTabSz="685800" eaLnBrk="1" fontAlgn="auto" hangingPunct="1">
              <a:lnSpc>
                <a:spcPct val="100000"/>
              </a:lnSpc>
              <a:spcBef>
                <a:spcPct val="0"/>
              </a:spcBef>
              <a:spcAft>
                <a:spcPts val="0"/>
              </a:spcAft>
              <a:buSzTx/>
              <a:buNone/>
              <a:defRPr/>
            </a:pPr>
            <a:r>
              <a:rPr lang="en-US" altLang="en-US" sz="1350" dirty="0">
                <a:solidFill>
                  <a:srgbClr val="FFFFFF"/>
                </a:solidFill>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9" y="2145507"/>
            <a:ext cx="2030050" cy="2617890"/>
          </a:xfrm>
          <a:prstGeom prst="rect">
            <a:avLst/>
          </a:prstGeom>
        </p:spPr>
      </p:pic>
      <p:pic>
        <p:nvPicPr>
          <p:cNvPr id="2" name="Picture 1"/>
          <p:cNvPicPr>
            <a:picLocks noChangeAspect="1"/>
          </p:cNvPicPr>
          <p:nvPr/>
        </p:nvPicPr>
        <p:blipFill>
          <a:blip r:embed="rId5"/>
          <a:stretch>
            <a:fillRect/>
          </a:stretch>
        </p:blipFill>
        <p:spPr>
          <a:xfrm>
            <a:off x="4750696" y="375262"/>
            <a:ext cx="4145110" cy="5489961"/>
          </a:xfrm>
          <a:prstGeom prst="rect">
            <a:avLst/>
          </a:prstGeom>
        </p:spPr>
      </p:pic>
      <p:pic>
        <p:nvPicPr>
          <p:cNvPr id="4" name="Picture 3"/>
          <p:cNvPicPr>
            <a:picLocks noChangeAspect="1"/>
          </p:cNvPicPr>
          <p:nvPr/>
        </p:nvPicPr>
        <p:blipFill>
          <a:blip r:embed="rId6"/>
          <a:stretch>
            <a:fillRect/>
          </a:stretch>
        </p:blipFill>
        <p:spPr>
          <a:xfrm>
            <a:off x="4750696" y="174567"/>
            <a:ext cx="4393304" cy="638298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5" y="428623"/>
            <a:ext cx="4411755" cy="60293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3252" y="35625"/>
            <a:ext cx="4500748" cy="6652557"/>
          </a:xfrm>
          <a:prstGeom prst="rect">
            <a:avLst/>
          </a:prstGeom>
        </p:spPr>
      </p:pic>
    </p:spTree>
    <p:extLst>
      <p:ext uri="{BB962C8B-B14F-4D97-AF65-F5344CB8AC3E}">
        <p14:creationId xmlns:p14="http://schemas.microsoft.com/office/powerpoint/2010/main" val="4471482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509452" y="375262"/>
            <a:ext cx="6735536" cy="1391032"/>
          </a:xfrm>
          <a:solidFill>
            <a:srgbClr val="470A68"/>
          </a:solidFill>
        </p:spPr>
        <p:txBody>
          <a:bodyPr/>
          <a:lstStyle/>
          <a:p>
            <a:r>
              <a:rPr lang="en-US" altLang="en-US" sz="3200" b="1" dirty="0">
                <a:solidFill>
                  <a:srgbClr val="FFFFFF"/>
                </a:solidFill>
                <a:latin typeface="Adobe Devanagari" panose="02040503050201020203" pitchFamily="18" charset="0"/>
              </a:rPr>
              <a:t>Updates, continued</a:t>
            </a:r>
            <a:endParaRPr altLang="en-US" sz="32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822960" y="1865650"/>
            <a:ext cx="5573656" cy="4691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marR="0" lvl="3" indent="-342900" algn="l" defTabSz="685800" rtl="0" eaLnBrk="1" fontAlgn="auto" latinLnBrk="0" hangingPunct="1">
              <a:lnSpc>
                <a:spcPct val="90000"/>
              </a:lnSpc>
              <a:spcBef>
                <a:spcPts val="375"/>
              </a:spcBef>
              <a:spcAft>
                <a:spcPts val="0"/>
              </a:spcAft>
              <a:buClrTx/>
              <a:buSzPct val="100000"/>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Very busy summer for our staff – we reached out to literally every student, taking advantage of the change in “business as usual,” allowing us personal contact with students to a degree not usually available </a:t>
            </a:r>
          </a:p>
          <a:p>
            <a:pPr marL="1371600" marR="0" lvl="3" indent="-342900" algn="l" defTabSz="685800" rtl="0" eaLnBrk="1" fontAlgn="auto" latinLnBrk="0" hangingPunct="1">
              <a:lnSpc>
                <a:spcPct val="90000"/>
              </a:lnSpc>
              <a:spcBef>
                <a:spcPts val="375"/>
              </a:spcBef>
              <a:spcAft>
                <a:spcPts val="0"/>
              </a:spcAft>
              <a:buClrTx/>
              <a:buSzPct val="100000"/>
              <a:buFont typeface="Arial" panose="020B0604020202020204" pitchFamily="34" charset="0"/>
              <a:buChar char="•"/>
              <a:tabLst/>
              <a:defRPr/>
            </a:pPr>
            <a:r>
              <a:rPr lang="en-US" sz="2400" dirty="0"/>
              <a:t>Summer tutoring has continued. Judy Dantes has made herself available by phone, zoom, and even some limited meetings to help students. Jennifer will discuss future plans for the tutoring center momentarily</a:t>
            </a: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342900" algn="l" defTabSz="685800" rtl="0" eaLnBrk="1" fontAlgn="auto" latinLnBrk="0" hangingPunct="1">
              <a:lnSpc>
                <a:spcPct val="90000"/>
              </a:lnSpc>
              <a:spcBef>
                <a:spcPts val="375"/>
              </a:spcBef>
              <a:spcAft>
                <a:spcPts val="0"/>
              </a:spcAft>
              <a:buClrTx/>
              <a:buSzPct val="100000"/>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sp>
        <p:nvSpPr>
          <p:cNvPr id="4100" name="Rectangle 4"/>
          <p:cNvSpPr>
            <a:spLocks noChangeArrowheads="1"/>
          </p:cNvSpPr>
          <p:nvPr/>
        </p:nvSpPr>
        <p:spPr bwMode="auto">
          <a:xfrm>
            <a:off x="4993383" y="491789"/>
            <a:ext cx="3000375" cy="4521994"/>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0" marR="0" lvl="0" indent="0" algn="ctr" defTabSz="685800"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350" b="0"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mn-cs"/>
              </a:rPr>
              <a:t>Picture Here</a:t>
            </a:r>
          </a:p>
        </p:txBody>
      </p:sp>
      <p:pic>
        <p:nvPicPr>
          <p:cNvPr id="41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7580" y="2145508"/>
            <a:ext cx="1969294" cy="27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214939" y="2145507"/>
            <a:ext cx="2030050" cy="2617890"/>
          </a:xfrm>
          <a:prstGeom prst="rect">
            <a:avLst/>
          </a:prstGeom>
        </p:spPr>
      </p:pic>
      <p:pic>
        <p:nvPicPr>
          <p:cNvPr id="2" name="Picture 1"/>
          <p:cNvPicPr>
            <a:picLocks noChangeAspect="1"/>
          </p:cNvPicPr>
          <p:nvPr/>
        </p:nvPicPr>
        <p:blipFill>
          <a:blip r:embed="rId5"/>
          <a:stretch>
            <a:fillRect/>
          </a:stretch>
        </p:blipFill>
        <p:spPr>
          <a:xfrm>
            <a:off x="4750696" y="375262"/>
            <a:ext cx="4145110" cy="5489961"/>
          </a:xfrm>
          <a:prstGeom prst="rect">
            <a:avLst/>
          </a:prstGeom>
        </p:spPr>
      </p:pic>
      <p:pic>
        <p:nvPicPr>
          <p:cNvPr id="4" name="Picture 3"/>
          <p:cNvPicPr>
            <a:picLocks noChangeAspect="1"/>
          </p:cNvPicPr>
          <p:nvPr/>
        </p:nvPicPr>
        <p:blipFill>
          <a:blip r:embed="rId6"/>
          <a:stretch>
            <a:fillRect/>
          </a:stretch>
        </p:blipFill>
        <p:spPr>
          <a:xfrm>
            <a:off x="4750696" y="174567"/>
            <a:ext cx="4393304" cy="638298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5" y="428623"/>
            <a:ext cx="4411755" cy="6029325"/>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3252" y="35625"/>
            <a:ext cx="4500748" cy="6652557"/>
          </a:xfrm>
          <a:prstGeom prst="rect">
            <a:avLst/>
          </a:prstGeom>
        </p:spPr>
      </p:pic>
    </p:spTree>
    <p:extLst>
      <p:ext uri="{BB962C8B-B14F-4D97-AF65-F5344CB8AC3E}">
        <p14:creationId xmlns:p14="http://schemas.microsoft.com/office/powerpoint/2010/main" val="315052649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12000"/>
            <a:ext cx="7886700" cy="1566863"/>
          </a:xfrm>
          <a:solidFill>
            <a:srgbClr val="470A68"/>
          </a:solidFill>
        </p:spPr>
        <p:txBody>
          <a:bodyPr/>
          <a:lstStyle/>
          <a:p>
            <a:pPr eaLnBrk="1" hangingPunct="1"/>
            <a:r>
              <a:rPr altLang="en-US" sz="3500" b="1" dirty="0">
                <a:solidFill>
                  <a:srgbClr val="FFFFFF"/>
                </a:solidFill>
                <a:latin typeface="Adobe Devanagari" panose="02040503050201020203" pitchFamily="18" charset="0"/>
              </a:rPr>
              <a:t>Chair and Associate</a:t>
            </a:r>
            <a:br>
              <a:rPr altLang="en-US" sz="3500" b="1" dirty="0">
                <a:solidFill>
                  <a:srgbClr val="FFFFFF"/>
                </a:solidFill>
                <a:latin typeface="Adobe Devanagari" panose="02040503050201020203" pitchFamily="18" charset="0"/>
              </a:rPr>
            </a:br>
            <a:r>
              <a:rPr lang="en-US" altLang="en-US" sz="3500" b="1" dirty="0">
                <a:solidFill>
                  <a:srgbClr val="FFFFFF"/>
                </a:solidFill>
                <a:latin typeface="Adobe Devanagari" panose="02040503050201020203" pitchFamily="18" charset="0"/>
              </a:rPr>
              <a:t>Dean Reports</a:t>
            </a:r>
            <a:endParaRPr altLang="en-US" sz="3500"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356691" y="2203277"/>
            <a:ext cx="4705350" cy="4564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Associate Dean update</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dirty="0">
                <a:latin typeface="Adobe Devanagari" panose="02040503050201020203" pitchFamily="18" charset="0"/>
              </a:rPr>
              <a:t>Jennifer Baker</a:t>
            </a: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Chair updates</a:t>
            </a:r>
          </a:p>
          <a:p>
            <a:pPr marL="0" indent="0" eaLnBrk="1" hangingPunct="1">
              <a:buNone/>
            </a:pPr>
            <a:r>
              <a:rPr lang="en-US" altLang="en-US" sz="2400" dirty="0">
                <a:latin typeface="Adobe Devanagari" panose="02040503050201020203" pitchFamily="18" charset="0"/>
              </a:rPr>
              <a:t>Dr. Mary Conwell, </a:t>
            </a:r>
            <a:r>
              <a:rPr lang="en-US" altLang="en-US" sz="2000" dirty="0">
                <a:latin typeface="Adobe Devanagari" panose="02040503050201020203" pitchFamily="18" charset="0"/>
              </a:rPr>
              <a:t>Legal Studies, </a:t>
            </a:r>
          </a:p>
          <a:p>
            <a:pPr marL="0" indent="0" eaLnBrk="1" hangingPunct="1">
              <a:buNone/>
            </a:pPr>
            <a:r>
              <a:rPr lang="en-US" altLang="en-US" sz="2000" dirty="0">
                <a:latin typeface="Adobe Devanagari" panose="02040503050201020203" pitchFamily="18" charset="0"/>
              </a:rPr>
              <a:t>      Architecture, Construction, and </a:t>
            </a:r>
          </a:p>
          <a:p>
            <a:pPr marL="0" indent="0" eaLnBrk="1" hangingPunct="1">
              <a:buNone/>
            </a:pPr>
            <a:r>
              <a:rPr lang="en-US" altLang="en-US" sz="2000" dirty="0">
                <a:latin typeface="Adobe Devanagari" panose="02040503050201020203" pitchFamily="18" charset="0"/>
              </a:rPr>
              <a:t>      Engineering</a:t>
            </a:r>
          </a:p>
          <a:p>
            <a:pPr marL="0" indent="0" eaLnBrk="1" hangingPunct="1">
              <a:buNone/>
            </a:pPr>
            <a:r>
              <a:rPr lang="en-US" altLang="en-US" sz="2400" dirty="0">
                <a:latin typeface="Adobe Devanagari" panose="02040503050201020203" pitchFamily="18" charset="0"/>
              </a:rPr>
              <a:t>Dr. Mary Myers, Computer Science</a:t>
            </a:r>
            <a:endParaRPr lang="en-US" altLang="en-US" sz="2000" dirty="0">
              <a:latin typeface="Adobe Devanagari" panose="02040503050201020203" pitchFamily="18" charset="0"/>
            </a:endParaRPr>
          </a:p>
          <a:p>
            <a:pPr marL="0" indent="0" eaLnBrk="1" hangingPunct="1">
              <a:buNone/>
            </a:pPr>
            <a:r>
              <a:rPr lang="en-US" altLang="en-US" sz="2400" dirty="0">
                <a:latin typeface="Adobe Devanagari" panose="02040503050201020203" pitchFamily="18" charset="0"/>
              </a:rPr>
              <a:t>Dr. Jennifer Patterson, Business</a:t>
            </a:r>
          </a:p>
          <a:p>
            <a:pPr marL="0" indent="0" eaLnBrk="1" hangingPunct="1">
              <a:buNone/>
            </a:pPr>
            <a:r>
              <a:rPr lang="en-US" altLang="en-US" sz="2400" dirty="0">
                <a:latin typeface="Adobe Devanagari" panose="02040503050201020203" pitchFamily="18" charset="0"/>
              </a:rPr>
              <a:t>Dr. Richard Worch, Criminal Justice</a:t>
            </a:r>
          </a:p>
          <a:p>
            <a:pPr marL="0" indent="0" eaLnBrk="1" hangingPunct="1">
              <a:buNone/>
            </a:pPr>
            <a:r>
              <a:rPr lang="en-US" altLang="en-US" sz="2400" dirty="0">
                <a:latin typeface="Adobe Devanagari" panose="02040503050201020203" pitchFamily="18" charset="0"/>
              </a:rPr>
              <a:t>	and Public Safety</a:t>
            </a:r>
          </a:p>
          <a:p>
            <a:pPr marL="0" indent="0" eaLnBrk="1" hangingPunct="1">
              <a:buNone/>
            </a:pPr>
            <a:endParaRPr lang="en-US" altLang="en-US" sz="2400" dirty="0">
              <a:latin typeface="Adobe Devanagari" panose="02040503050201020203" pitchFamily="18"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3916" y="412000"/>
            <a:ext cx="4377395" cy="6246791"/>
          </a:xfrm>
          <a:prstGeom prst="rect">
            <a:avLst/>
          </a:prstGeom>
        </p:spPr>
      </p:pic>
    </p:spTree>
    <p:extLst>
      <p:ext uri="{BB962C8B-B14F-4D97-AF65-F5344CB8AC3E}">
        <p14:creationId xmlns:p14="http://schemas.microsoft.com/office/powerpoint/2010/main" val="9800019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noGrp="1"/>
          </p:cNvSpPr>
          <p:nvPr>
            <p:ph type="title"/>
          </p:nvPr>
        </p:nvSpPr>
        <p:spPr>
          <a:xfrm>
            <a:off x="628650" y="124691"/>
            <a:ext cx="7886700" cy="2141431"/>
          </a:xfrm>
          <a:solidFill>
            <a:srgbClr val="470A68"/>
          </a:solidFill>
        </p:spPr>
        <p:txBody>
          <a:bodyPr/>
          <a:lstStyle/>
          <a:p>
            <a:pPr algn="ctr" eaLnBrk="1" hangingPunct="1"/>
            <a:r>
              <a:rPr altLang="en-US" sz="4800" b="1" dirty="0">
                <a:solidFill>
                  <a:srgbClr val="FFFFFF"/>
                </a:solidFill>
                <a:latin typeface="Adobe Devanagari" panose="02040503050201020203" pitchFamily="18" charset="0"/>
              </a:rPr>
              <a:t>Q &amp; A</a:t>
            </a:r>
            <a:br>
              <a:rPr lang="en-US" altLang="en-US" sz="4800" b="1" dirty="0">
                <a:solidFill>
                  <a:srgbClr val="FFFFFF"/>
                </a:solidFill>
                <a:latin typeface="Adobe Devanagari" panose="02040503050201020203" pitchFamily="18" charset="0"/>
              </a:rPr>
            </a:br>
            <a:r>
              <a:rPr lang="en-US" altLang="en-US" sz="4800" b="1" dirty="0">
                <a:solidFill>
                  <a:srgbClr val="FFFFFF"/>
                </a:solidFill>
                <a:latin typeface="Adobe Devanagari" panose="02040503050201020203" pitchFamily="18" charset="0"/>
              </a:rPr>
              <a:t>Have a safe and productive year!</a:t>
            </a:r>
            <a:br>
              <a:rPr altLang="en-US" sz="4800" dirty="0">
                <a:solidFill>
                  <a:srgbClr val="FFFFFF"/>
                </a:solidFill>
                <a:latin typeface="Adobe Devanagari" panose="02040503050201020203" pitchFamily="18" charset="0"/>
              </a:rPr>
            </a:br>
            <a:r>
              <a:rPr lang="en-US" altLang="en-US" sz="4800">
                <a:solidFill>
                  <a:srgbClr val="FFFFFF"/>
                </a:solidFill>
                <a:latin typeface="Adobe Devanagari" panose="02040503050201020203" pitchFamily="18" charset="0"/>
              </a:rPr>
              <a:t>2020-2021</a:t>
            </a:r>
            <a:endParaRPr altLang="en-US" sz="4800" dirty="0">
              <a:solidFill>
                <a:srgbClr val="FFFFFF"/>
              </a:solidFill>
              <a:latin typeface="Adobe Devanagari" panose="02040503050201020203" pitchFamily="18" charset="0"/>
            </a:endParaRPr>
          </a:p>
        </p:txBody>
      </p:sp>
      <p:sp>
        <p:nvSpPr>
          <p:cNvPr id="2" name="Content Placeholder 1"/>
          <p:cNvSpPr>
            <a:spLocks noGrp="1"/>
          </p:cNvSpPr>
          <p:nvPr>
            <p:ph idx="2"/>
          </p:nvPr>
        </p:nvSpPr>
        <p:spPr/>
        <p:txBody>
          <a:bodyPr/>
          <a:lstStyle/>
          <a:p>
            <a:endParaRPr lang="en-US" sz="4800" dirty="0">
              <a:solidFill>
                <a:srgbClr val="00B0F0"/>
              </a:solidFill>
            </a:endParaRPr>
          </a:p>
          <a:p>
            <a:endParaRPr lang="en-US" sz="4800" dirty="0">
              <a:solidFill>
                <a:srgbClr val="00B0F0"/>
              </a:solidFill>
            </a:endParaRPr>
          </a:p>
          <a:p>
            <a:pPr marL="0" indent="0">
              <a:buNone/>
            </a:pPr>
            <a:r>
              <a:rPr lang="en-US" sz="4800" dirty="0">
                <a:solidFill>
                  <a:srgbClr val="00B0F0"/>
                </a:solidFill>
              </a:rPr>
              <a:t>DEPARTMENT BREAKOUTS</a:t>
            </a:r>
          </a:p>
        </p:txBody>
      </p:sp>
      <p:pic>
        <p:nvPicPr>
          <p:cNvPr id="5" name="Content Placeholder 4">
            <a:extLst>
              <a:ext uri="{FF2B5EF4-FFF2-40B4-BE49-F238E27FC236}">
                <a16:creationId xmlns:a16="http://schemas.microsoft.com/office/drawing/2014/main" id="{4A60C329-B100-4B4E-AE36-D6147D37AFB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3078163"/>
            <a:ext cx="3886200" cy="2590800"/>
          </a:xfrm>
        </p:spPr>
      </p:pic>
    </p:spTree>
    <p:extLst>
      <p:ext uri="{BB962C8B-B14F-4D97-AF65-F5344CB8AC3E}">
        <p14:creationId xmlns:p14="http://schemas.microsoft.com/office/powerpoint/2010/main" val="210957447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266700" y="428625"/>
            <a:ext cx="7886700" cy="1566863"/>
          </a:xfrm>
          <a:solidFill>
            <a:srgbClr val="470A68"/>
          </a:solidFill>
        </p:spPr>
        <p:txBody>
          <a:bodyPr/>
          <a:lstStyle/>
          <a:p>
            <a:pPr eaLnBrk="1" hangingPunct="1"/>
            <a:r>
              <a:rPr altLang="en-US" sz="3500" b="1">
                <a:solidFill>
                  <a:srgbClr val="FFFFFF"/>
                </a:solidFill>
                <a:latin typeface="Adobe Devanagari" panose="02040503050201020203" pitchFamily="18" charset="0"/>
              </a:rPr>
              <a:t>AGENDA</a:t>
            </a:r>
            <a:endParaRPr altLang="en-US" sz="350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a:off x="524395" y="2005548"/>
            <a:ext cx="4705350" cy="474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Welcome and Introductions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Introduction of new faculty</a:t>
            </a:r>
          </a:p>
          <a:p>
            <a:pPr eaLnBrk="1" hangingPunct="1">
              <a:lnSpc>
                <a:spcPct val="80000"/>
              </a:lnSpc>
              <a:spcBef>
                <a:spcPct val="0"/>
              </a:spcBef>
              <a:buSz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None/>
            </a:pPr>
            <a:r>
              <a:rPr lang="en-US" altLang="en-US" sz="2400" b="1" dirty="0">
                <a:solidFill>
                  <a:schemeClr val="tx1"/>
                </a:solidFill>
                <a:latin typeface="Century Gothic" panose="020B0502020202020204" pitchFamily="34" charset="0"/>
              </a:rPr>
              <a:t>Student Success Initiatives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Covid and other updates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Associate Dean Update</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Chair updates</a:t>
            </a:r>
          </a:p>
          <a:p>
            <a:pPr eaLnBrk="1" hangingPunct="1">
              <a:lnSpc>
                <a:spcPct val="80000"/>
              </a:lnSpc>
              <a:spcBef>
                <a:spcPct val="0"/>
              </a:spcBef>
              <a:buSzTx/>
              <a:buFontTx/>
              <a:buNone/>
            </a:pPr>
            <a:endParaRPr lang="en-US" altLang="en-US" sz="2400" b="1" dirty="0">
              <a:solidFill>
                <a:schemeClr val="tx1"/>
              </a:solidFill>
              <a:latin typeface="Century Gothic" panose="020B0502020202020204" pitchFamily="34" charset="0"/>
            </a:endParaRPr>
          </a:p>
          <a:p>
            <a:pPr eaLnBrk="1" hangingPunct="1">
              <a:lnSpc>
                <a:spcPct val="80000"/>
              </a:lnSpc>
              <a:spcBef>
                <a:spcPct val="0"/>
              </a:spcBef>
              <a:buSzTx/>
              <a:buFontTx/>
              <a:buNone/>
            </a:pPr>
            <a:r>
              <a:rPr lang="en-US" altLang="en-US" sz="2400" b="1" dirty="0">
                <a:solidFill>
                  <a:schemeClr val="tx1"/>
                </a:solidFill>
                <a:latin typeface="Century Gothic" panose="020B0502020202020204" pitchFamily="34" charset="0"/>
              </a:rPr>
              <a:t>Q&amp;A  and Department Breakouts</a:t>
            </a: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a:p>
            <a:pPr eaLnBrk="1" hangingPunct="1">
              <a:lnSpc>
                <a:spcPct val="80000"/>
              </a:lnSpc>
              <a:spcBef>
                <a:spcPct val="0"/>
              </a:spcBef>
              <a:buSzTx/>
              <a:buFontTx/>
              <a:buNone/>
            </a:pPr>
            <a:endParaRPr lang="en-US" altLang="en-US" b="1" dirty="0">
              <a:solidFill>
                <a:schemeClr val="tx1"/>
              </a:solidFill>
              <a:latin typeface="Century Gothic" panose="020B0502020202020204" pitchFamily="34" charset="0"/>
            </a:endParaRPr>
          </a:p>
        </p:txBody>
      </p:sp>
      <p:sp>
        <p:nvSpPr>
          <p:cNvPr id="4100" name="Rectangle 4"/>
          <p:cNvSpPr>
            <a:spLocks noChangeArrowheads="1"/>
          </p:cNvSpPr>
          <p:nvPr/>
        </p:nvSpPr>
        <p:spPr bwMode="auto">
          <a:xfrm>
            <a:off x="4781006" y="746398"/>
            <a:ext cx="4191544" cy="5223328"/>
          </a:xfrm>
          <a:prstGeom prst="rect">
            <a:avLst/>
          </a:prstGeom>
          <a:solidFill>
            <a:srgbClr val="00BFB3"/>
          </a:solidFill>
          <a:ln w="12701">
            <a:solidFill>
              <a:srgbClr val="32054A"/>
            </a:solidFill>
            <a:miter lim="800000"/>
            <a:headEnd/>
            <a:tailEnd/>
          </a:ln>
        </p:spPr>
        <p:txBody>
          <a:bodyPr anchor="ctr" anchorCtr="1"/>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algn="ctr" eaLnBrk="1" hangingPunct="1">
              <a:lnSpc>
                <a:spcPct val="100000"/>
              </a:lnSpc>
              <a:spcBef>
                <a:spcPct val="0"/>
              </a:spcBef>
              <a:buSzTx/>
              <a:buFontTx/>
              <a:buNone/>
            </a:pPr>
            <a:r>
              <a:rPr lang="en-US" altLang="en-US" sz="1800" dirty="0">
                <a:solidFill>
                  <a:srgbClr val="FFFFFF"/>
                </a:solidFill>
              </a:rPr>
              <a:t>Picture Here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43076" y="809897"/>
            <a:ext cx="3219899" cy="5159829"/>
          </a:xfrm>
          <a:prstGeom prst="rect">
            <a:avLst/>
          </a:prstGeom>
        </p:spPr>
      </p:pic>
      <p:pic>
        <p:nvPicPr>
          <p:cNvPr id="3" name="Picture 2"/>
          <p:cNvPicPr>
            <a:picLocks noChangeAspect="1"/>
          </p:cNvPicPr>
          <p:nvPr/>
        </p:nvPicPr>
        <p:blipFill>
          <a:blip r:embed="rId4"/>
          <a:stretch>
            <a:fillRect/>
          </a:stretch>
        </p:blipFill>
        <p:spPr>
          <a:xfrm>
            <a:off x="4732245" y="746398"/>
            <a:ext cx="4289066" cy="5447211"/>
          </a:xfrm>
          <a:prstGeom prst="rect">
            <a:avLst/>
          </a:prstGeom>
        </p:spPr>
      </p:pic>
      <p:pic>
        <p:nvPicPr>
          <p:cNvPr id="4" name="Picture 3"/>
          <p:cNvPicPr>
            <a:picLocks noChangeAspect="1"/>
          </p:cNvPicPr>
          <p:nvPr/>
        </p:nvPicPr>
        <p:blipFill>
          <a:blip r:embed="rId5"/>
          <a:stretch>
            <a:fillRect/>
          </a:stretch>
        </p:blipFill>
        <p:spPr>
          <a:xfrm>
            <a:off x="4732245" y="756458"/>
            <a:ext cx="4289066" cy="5437151"/>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32245" y="756458"/>
            <a:ext cx="4411755" cy="543715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32245" y="428623"/>
            <a:ext cx="4411755" cy="6029325"/>
          </a:xfrm>
          <a:prstGeom prst="rect">
            <a:avLst/>
          </a:prstGeom>
        </p:spPr>
      </p:pic>
    </p:spTree>
    <p:extLst>
      <p:ext uri="{BB962C8B-B14F-4D97-AF65-F5344CB8AC3E}">
        <p14:creationId xmlns:p14="http://schemas.microsoft.com/office/powerpoint/2010/main" val="281933273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526436"/>
          </a:xfrm>
          <a:solidFill>
            <a:srgbClr val="470A68"/>
          </a:solidFill>
        </p:spPr>
        <p:txBody>
          <a:bodyPr/>
          <a:lstStyle/>
          <a:p>
            <a:r>
              <a:rPr lang="en-US" altLang="en-US" sz="2400" b="1" dirty="0">
                <a:solidFill>
                  <a:srgbClr val="FFFFFF"/>
                </a:solidFill>
                <a:latin typeface="Adobe Devanagari" panose="02040503050201020203" pitchFamily="18" charset="0"/>
              </a:rPr>
              <a:t>Introduction of Faculty – Welcome Back!</a:t>
            </a:r>
            <a:br>
              <a:rPr lang="en-US" altLang="en-US" sz="2400" b="1" dirty="0">
                <a:solidFill>
                  <a:srgbClr val="FFFFFF"/>
                </a:solidFill>
                <a:latin typeface="Adobe Devanagari" panose="02040503050201020203" pitchFamily="18" charset="0"/>
              </a:rPr>
            </a:br>
            <a:br>
              <a:rPr lang="en-US" altLang="en-US" sz="2400" b="1" dirty="0">
                <a:solidFill>
                  <a:srgbClr val="FFFFFF"/>
                </a:solidFill>
                <a:latin typeface="Adobe Devanagari" panose="02040503050201020203" pitchFamily="18" charset="0"/>
              </a:rPr>
            </a:br>
            <a:r>
              <a:rPr lang="en-US" sz="2800" b="1" dirty="0">
                <a:solidFill>
                  <a:schemeClr val="bg1"/>
                </a:solidFill>
              </a:rPr>
              <a:t>New Full time Faculty:</a:t>
            </a:r>
            <a:br>
              <a:rPr lang="en-US" sz="2800" b="1" dirty="0">
                <a:solidFill>
                  <a:srgbClr val="7030A0"/>
                </a:solidFill>
              </a:rPr>
            </a:b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flipH="1">
            <a:off x="3657600" y="1413164"/>
            <a:ext cx="5486398" cy="52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0" algn="ctr">
              <a:buNone/>
            </a:pPr>
            <a:endParaRPr lang="en-US" sz="3600" b="1" dirty="0"/>
          </a:p>
          <a:p>
            <a:pPr marL="1371600" lvl="3" indent="0" algn="ctr">
              <a:buNone/>
            </a:pPr>
            <a:r>
              <a:rPr lang="en-US" sz="3200" b="1" dirty="0">
                <a:solidFill>
                  <a:srgbClr val="7030A0"/>
                </a:solidFill>
              </a:rPr>
              <a:t>Dr. Melinda Lyles,</a:t>
            </a:r>
          </a:p>
          <a:p>
            <a:pPr marL="1371600" lvl="3" indent="0" algn="ctr">
              <a:buNone/>
            </a:pPr>
            <a:r>
              <a:rPr lang="en-US" sz="3200" b="1" dirty="0">
                <a:solidFill>
                  <a:srgbClr val="7030A0"/>
                </a:solidFill>
              </a:rPr>
              <a:t>Computer Science</a:t>
            </a:r>
          </a:p>
          <a:p>
            <a:pPr marL="1371600" lvl="3" indent="0" algn="ctr">
              <a:buNone/>
            </a:pPr>
            <a:endParaRPr lang="en-US" sz="3200" b="1" dirty="0"/>
          </a:p>
          <a:p>
            <a:pPr marL="1371600" lvl="3" indent="0" algn="ctr">
              <a:buNone/>
            </a:pPr>
            <a:r>
              <a:rPr lang="en-US" sz="3200" b="1" dirty="0">
                <a:solidFill>
                  <a:srgbClr val="00B0F0"/>
                </a:solidFill>
              </a:rPr>
              <a:t>Professor John Montoya,</a:t>
            </a:r>
          </a:p>
          <a:p>
            <a:pPr marL="1371600" lvl="3" indent="0" algn="ctr">
              <a:buNone/>
            </a:pPr>
            <a:r>
              <a:rPr lang="en-US" sz="3200" b="1" dirty="0">
                <a:solidFill>
                  <a:srgbClr val="00B0F0"/>
                </a:solidFill>
              </a:rPr>
              <a:t>Construction Tech and Architecture</a:t>
            </a:r>
          </a:p>
          <a:p>
            <a:pPr marL="1371600" lvl="3" indent="0">
              <a:buNone/>
            </a:pPr>
            <a:endParaRPr lang="en-US" dirty="0"/>
          </a:p>
          <a:p>
            <a:pPr marL="1371600" lvl="3" indent="0">
              <a:buNone/>
            </a:pPr>
            <a:r>
              <a:rPr lang="en-US" sz="3200" b="1" dirty="0">
                <a:solidFill>
                  <a:srgbClr val="7030A0"/>
                </a:solidFill>
              </a:rPr>
              <a:t>Dr. Martin Tawil, Business (Accounting)</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76" y="1905934"/>
            <a:ext cx="4076142" cy="4400550"/>
          </a:xfrm>
          <a:prstGeom prst="rect">
            <a:avLst/>
          </a:prstGeom>
        </p:spPr>
      </p:pic>
    </p:spTree>
    <p:extLst>
      <p:ext uri="{BB962C8B-B14F-4D97-AF65-F5344CB8AC3E}">
        <p14:creationId xmlns:p14="http://schemas.microsoft.com/office/powerpoint/2010/main" val="955615426"/>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2625" b="1" dirty="0">
                <a:solidFill>
                  <a:srgbClr val="FFFFFF"/>
                </a:solidFill>
                <a:latin typeface="Adobe Devanagari" panose="02040503050201020203" pitchFamily="18" charset="0"/>
              </a:rPr>
              <a:t>A big Welcome to:</a:t>
            </a: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flipH="1">
            <a:off x="3657600" y="1413164"/>
            <a:ext cx="5486398" cy="52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marR="0" lvl="3" indent="0" algn="ctr"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New Adjunct Faculty:</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Dr. Annette Haber</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Keith Grossman</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Patrick Giambalvo</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Rushell Hopkins</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Dr. Miguel Rivera</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Sara Stelfox</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76" y="1905934"/>
            <a:ext cx="4076142" cy="4400550"/>
          </a:xfrm>
          <a:prstGeom prst="rect">
            <a:avLst/>
          </a:prstGeom>
        </p:spPr>
      </p:pic>
    </p:spTree>
    <p:extLst>
      <p:ext uri="{BB962C8B-B14F-4D97-AF65-F5344CB8AC3E}">
        <p14:creationId xmlns:p14="http://schemas.microsoft.com/office/powerpoint/2010/main" val="2472830714"/>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2625" b="1" dirty="0">
                <a:solidFill>
                  <a:srgbClr val="FFFFFF"/>
                </a:solidFill>
                <a:latin typeface="Adobe Devanagari" panose="02040503050201020203" pitchFamily="18" charset="0"/>
              </a:rPr>
              <a:t>A big Welcome to:</a:t>
            </a: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flipH="1">
            <a:off x="3657600" y="1413164"/>
            <a:ext cx="5486398" cy="52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marR="0" lvl="3" indent="0" algn="ctr"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New Adjunct Faculty:</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Greg Bryant</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Fred Ross</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George Russell</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Ray Hair</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Dr. Bruce Lubich</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Cristina Reinert</a:t>
            </a: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76" y="1905934"/>
            <a:ext cx="4076142" cy="4400550"/>
          </a:xfrm>
          <a:prstGeom prst="rect">
            <a:avLst/>
          </a:prstGeom>
        </p:spPr>
      </p:pic>
    </p:spTree>
    <p:extLst>
      <p:ext uri="{BB962C8B-B14F-4D97-AF65-F5344CB8AC3E}">
        <p14:creationId xmlns:p14="http://schemas.microsoft.com/office/powerpoint/2010/main" val="21765786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eaLnBrk="1" hangingPunct="1"/>
            <a:r>
              <a:rPr lang="en-US" altLang="en-US" sz="2625" b="1" dirty="0">
                <a:solidFill>
                  <a:srgbClr val="FFFFFF"/>
                </a:solidFill>
                <a:latin typeface="Adobe Devanagari" panose="02040503050201020203" pitchFamily="18" charset="0"/>
              </a:rPr>
              <a:t>A big Welcome to:</a:t>
            </a:r>
            <a:endParaRPr altLang="en-US" sz="2625" dirty="0">
              <a:solidFill>
                <a:srgbClr val="FFFFFF"/>
              </a:solidFill>
              <a:latin typeface="Adobe Devanagari" panose="02040503050201020203" pitchFamily="18" charset="0"/>
            </a:endParaRPr>
          </a:p>
        </p:txBody>
      </p:sp>
      <p:sp>
        <p:nvSpPr>
          <p:cNvPr id="4099" name="Content Placeholder 2"/>
          <p:cNvSpPr txBox="1">
            <a:spLocks noChangeArrowheads="1"/>
          </p:cNvSpPr>
          <p:nvPr/>
        </p:nvSpPr>
        <p:spPr bwMode="auto">
          <a:xfrm flipH="1">
            <a:off x="3657600" y="1413164"/>
            <a:ext cx="5486398" cy="526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marR="0" lvl="3" indent="0" algn="ctr"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New Adjunct Faculty:</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rPr>
              <a:t>Bernie Carter</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Richard Speziale</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Jorge Mastrapa</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Susan Marcy</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Deb Eldridge</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Adam Diakite</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r>
              <a:rPr lang="en-US" sz="3600" b="1" dirty="0"/>
              <a:t>Dr. Kaela Fronk</a:t>
            </a: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a:p>
            <a:pPr marL="1371600" marR="0" lvl="3" indent="0" algn="l" defTabSz="914400" rtl="0" eaLnBrk="0" fontAlgn="base" latinLnBrk="0" hangingPunct="0">
              <a:lnSpc>
                <a:spcPct val="90000"/>
              </a:lnSpc>
              <a:spcBef>
                <a:spcPts val="500"/>
              </a:spcBef>
              <a:spcAft>
                <a:spcPct val="0"/>
              </a:spcAft>
              <a:buClrTx/>
              <a:buSzPct val="100000"/>
              <a:buFont typeface="Arial" panose="020B0604020202020204" pitchFamily="34" charset="0"/>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mn-cs"/>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8576" y="1905934"/>
            <a:ext cx="4076142" cy="4400550"/>
          </a:xfrm>
          <a:prstGeom prst="rect">
            <a:avLst/>
          </a:prstGeom>
        </p:spPr>
      </p:pic>
    </p:spTree>
    <p:extLst>
      <p:ext uri="{BB962C8B-B14F-4D97-AF65-F5344CB8AC3E}">
        <p14:creationId xmlns:p14="http://schemas.microsoft.com/office/powerpoint/2010/main" val="36730878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5915025" cy="1175147"/>
          </a:xfrm>
          <a:solidFill>
            <a:srgbClr val="470A68"/>
          </a:solidFill>
        </p:spPr>
        <p:txBody>
          <a:bodyPr/>
          <a:lstStyle/>
          <a:p>
            <a:pPr>
              <a:lnSpc>
                <a:spcPct val="80000"/>
              </a:lnSpc>
            </a:pPr>
            <a:r>
              <a:rPr lang="en-US" altLang="en-US" sz="4000" b="1" dirty="0">
                <a:solidFill>
                  <a:schemeClr val="bg1"/>
                </a:solidFill>
                <a:latin typeface="Century Gothic" panose="020B0502020202020204" pitchFamily="34" charset="0"/>
              </a:rPr>
              <a:t>Student Success Initiatives</a:t>
            </a:r>
          </a:p>
        </p:txBody>
      </p:sp>
      <p:sp>
        <p:nvSpPr>
          <p:cNvPr id="4099" name="Content Placeholder 2"/>
          <p:cNvSpPr txBox="1">
            <a:spLocks noChangeArrowheads="1"/>
          </p:cNvSpPr>
          <p:nvPr/>
        </p:nvSpPr>
        <p:spPr bwMode="auto">
          <a:xfrm>
            <a:off x="-518177" y="1291981"/>
            <a:ext cx="8058664" cy="5566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0">
              <a:buNone/>
            </a:pPr>
            <a:endParaRPr lang="en-US" sz="2800" dirty="0">
              <a:solidFill>
                <a:schemeClr val="tx1"/>
              </a:solidFill>
            </a:endParaRPr>
          </a:p>
          <a:p>
            <a:pPr marL="1371600" lvl="3" indent="0">
              <a:buNone/>
            </a:pPr>
            <a:r>
              <a:rPr lang="en-US" sz="3200" dirty="0">
                <a:solidFill>
                  <a:schemeClr val="tx1"/>
                </a:solidFill>
              </a:rPr>
              <a:t>Our first graduates have completed the RMI program, and several are now the proud owners of 3 State of Florida licenses. I have heard from two that have fantastic jobs as a result of our program. One is already asking to meet with me to work on getting some of our students as interns at his new firm – already paying it forward!</a:t>
            </a:r>
          </a:p>
          <a:p>
            <a:pPr marL="1371600" lvl="3" indent="0">
              <a:buNone/>
            </a:pPr>
            <a:endParaRPr lang="en-US" sz="3200" dirty="0">
              <a:solidFill>
                <a:schemeClr val="tx1"/>
              </a:solidFill>
            </a:endParaRPr>
          </a:p>
          <a:p>
            <a:pPr marL="1371600" lvl="3" indent="0">
              <a:buNone/>
            </a:pPr>
            <a:r>
              <a:rPr lang="en-US" sz="3200" dirty="0">
                <a:solidFill>
                  <a:schemeClr val="tx1"/>
                </a:solidFill>
              </a:rPr>
              <a:t>Expanding program to Collier in fall</a:t>
            </a:r>
          </a:p>
          <a:p>
            <a:pPr marL="1371600" lvl="3"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81365057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txBox="1">
            <a:spLocks noGrp="1"/>
          </p:cNvSpPr>
          <p:nvPr>
            <p:ph type="title"/>
          </p:nvPr>
        </p:nvSpPr>
        <p:spPr>
          <a:xfrm>
            <a:off x="334328" y="116834"/>
            <a:ext cx="8597636" cy="903583"/>
          </a:xfrm>
          <a:solidFill>
            <a:srgbClr val="470A68"/>
          </a:solidFill>
        </p:spPr>
        <p:txBody>
          <a:bodyPr/>
          <a:lstStyle/>
          <a:p>
            <a:pPr>
              <a:lnSpc>
                <a:spcPct val="80000"/>
              </a:lnSpc>
            </a:pPr>
            <a:r>
              <a:rPr lang="en-US" altLang="en-US" sz="4000" b="1" dirty="0">
                <a:solidFill>
                  <a:schemeClr val="bg1"/>
                </a:solidFill>
                <a:latin typeface="Century Gothic" panose="020B0502020202020204" pitchFamily="34" charset="0"/>
              </a:rPr>
              <a:t>Student Success Initiatives, cont.</a:t>
            </a:r>
          </a:p>
        </p:txBody>
      </p:sp>
      <p:sp>
        <p:nvSpPr>
          <p:cNvPr id="4099" name="Content Placeholder 2"/>
          <p:cNvSpPr txBox="1">
            <a:spLocks noChangeArrowheads="1"/>
          </p:cNvSpPr>
          <p:nvPr/>
        </p:nvSpPr>
        <p:spPr bwMode="auto">
          <a:xfrm>
            <a:off x="-1" y="1126435"/>
            <a:ext cx="8931965" cy="5731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ea typeface="MS PGothic" panose="020B0600070205080204" pitchFamily="34" charset="-128"/>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ea typeface="MS PGothic" panose="020B0600070205080204" pitchFamily="34" charset="-128"/>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ea typeface="MS PGothic" panose="020B0600070205080204" pitchFamily="34" charset="-128"/>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ea typeface="MS PGothic" panose="020B0600070205080204" pitchFamily="34" charset="-128"/>
              </a:defRPr>
            </a:lvl9pPr>
          </a:lstStyle>
          <a:p>
            <a:pPr marL="1371600" lvl="3" indent="0" algn="ctr">
              <a:buNone/>
            </a:pPr>
            <a:endParaRPr lang="en-US" sz="3200" dirty="0">
              <a:solidFill>
                <a:schemeClr val="accent1">
                  <a:lumMod val="75000"/>
                </a:schemeClr>
              </a:solidFill>
            </a:endParaRPr>
          </a:p>
          <a:p>
            <a:pPr marL="1371600" lvl="3" indent="0" algn="ctr">
              <a:buNone/>
            </a:pPr>
            <a:r>
              <a:rPr lang="en-US" sz="3200" b="1" dirty="0">
                <a:solidFill>
                  <a:schemeClr val="accent1">
                    <a:lumMod val="75000"/>
                  </a:schemeClr>
                </a:solidFill>
              </a:rPr>
              <a:t>GLO-BUS Simulation – MAN 4723 Session B</a:t>
            </a:r>
          </a:p>
          <a:p>
            <a:pPr marL="1371600" lvl="3" indent="0">
              <a:buNone/>
            </a:pPr>
            <a:endParaRPr lang="en-US" dirty="0">
              <a:solidFill>
                <a:schemeClr val="accent1">
                  <a:lumMod val="75000"/>
                </a:schemeClr>
              </a:solidFill>
            </a:endParaRPr>
          </a:p>
          <a:p>
            <a:pPr marL="0" indent="0">
              <a:buNone/>
            </a:pPr>
            <a:r>
              <a:rPr lang="en-US" sz="2400" b="1" dirty="0">
                <a:solidFill>
                  <a:srgbClr val="7030A0"/>
                </a:solidFill>
              </a:rPr>
              <a:t>There were </a:t>
            </a:r>
            <a:r>
              <a:rPr lang="en-US" sz="2400" b="1" dirty="0">
                <a:solidFill>
                  <a:srgbClr val="FF0000"/>
                </a:solidFill>
              </a:rPr>
              <a:t>429</a:t>
            </a:r>
            <a:r>
              <a:rPr lang="en-US" sz="2400" b="1" dirty="0">
                <a:solidFill>
                  <a:srgbClr val="7030A0"/>
                </a:solidFill>
              </a:rPr>
              <a:t> teams from </a:t>
            </a:r>
            <a:r>
              <a:rPr lang="en-US" sz="2400" b="1" dirty="0">
                <a:solidFill>
                  <a:srgbClr val="FF0000"/>
                </a:solidFill>
              </a:rPr>
              <a:t>46</a:t>
            </a:r>
            <a:r>
              <a:rPr lang="en-US" sz="2400" b="1" dirty="0">
                <a:solidFill>
                  <a:srgbClr val="7030A0"/>
                </a:solidFill>
              </a:rPr>
              <a:t> colleges/universities participating in the simulation world-wide</a:t>
            </a:r>
          </a:p>
          <a:p>
            <a:pPr marL="0" indent="0">
              <a:buNone/>
            </a:pPr>
            <a:endParaRPr lang="en-US" sz="2400" b="1" dirty="0">
              <a:solidFill>
                <a:srgbClr val="7030A0"/>
              </a:solidFill>
            </a:endParaRPr>
          </a:p>
          <a:p>
            <a:pPr marL="0" indent="0">
              <a:buNone/>
            </a:pPr>
            <a:r>
              <a:rPr lang="en-US" sz="2400" b="1" dirty="0">
                <a:solidFill>
                  <a:srgbClr val="7030A0"/>
                </a:solidFill>
              </a:rPr>
              <a:t>B J-Peg team ranked </a:t>
            </a:r>
            <a:r>
              <a:rPr lang="en-US" sz="2400" b="1" dirty="0">
                <a:solidFill>
                  <a:srgbClr val="FF0000"/>
                </a:solidFill>
              </a:rPr>
              <a:t>first place </a:t>
            </a:r>
            <a:r>
              <a:rPr lang="en-US" sz="2400" b="1" dirty="0">
                <a:solidFill>
                  <a:srgbClr val="7030A0"/>
                </a:solidFill>
              </a:rPr>
              <a:t>in “Stock Price” the last three weeks of the simulation and ended the game with the highest stock price at $905 beating the next highest team by $145, and the highest earnings per share at $33.27 beating the next highest team by $4.57</a:t>
            </a:r>
          </a:p>
          <a:p>
            <a:pPr marL="0" indent="0">
              <a:buNone/>
            </a:pPr>
            <a:endParaRPr lang="en-US" sz="2400" b="1" dirty="0">
              <a:solidFill>
                <a:srgbClr val="7030A0"/>
              </a:solidFill>
            </a:endParaRPr>
          </a:p>
          <a:p>
            <a:pPr marL="0" indent="0">
              <a:buNone/>
            </a:pPr>
            <a:r>
              <a:rPr lang="en-US" sz="2400" b="1" dirty="0">
                <a:solidFill>
                  <a:srgbClr val="7030A0"/>
                </a:solidFill>
                <a:latin typeface="Arial" panose="020B0604020202020204" pitchFamily="34" charset="0"/>
                <a:ea typeface="Calibri" panose="020F0502020204030204" pitchFamily="34" charset="0"/>
              </a:rPr>
              <a:t>A-Eagle Eyes Inc. team ranked first place two years in a row in “</a:t>
            </a:r>
            <a:r>
              <a:rPr lang="en-US" sz="2400" b="1" dirty="0">
                <a:solidFill>
                  <a:srgbClr val="7030A0"/>
                </a:solidFill>
                <a:ea typeface="Calibri" panose="020F0502020204030204" pitchFamily="34" charset="0"/>
              </a:rPr>
              <a:t>Overall Game-To-Date” score</a:t>
            </a:r>
            <a:endParaRPr lang="en-US" sz="2400" b="1" dirty="0">
              <a:solidFill>
                <a:srgbClr val="7030A0"/>
              </a:solidFill>
            </a:endParaRPr>
          </a:p>
          <a:p>
            <a:pPr marL="0" indent="0">
              <a:buNone/>
            </a:pPr>
            <a:endParaRPr lang="en-US" b="1" dirty="0">
              <a:solidFill>
                <a:srgbClr val="7030A0"/>
              </a:solidFill>
            </a:endParaRPr>
          </a:p>
          <a:p>
            <a:pPr marL="0" indent="0">
              <a:buNone/>
            </a:pPr>
            <a:endParaRPr lang="en-US" sz="3200" b="1" dirty="0">
              <a:solidFill>
                <a:srgbClr val="7030A0"/>
              </a:solidFill>
            </a:endParaRPr>
          </a:p>
          <a:p>
            <a:pPr marL="0" indent="0">
              <a:buNone/>
            </a:pPr>
            <a:endParaRPr lang="en-US" sz="3200" b="1" dirty="0">
              <a:solidFill>
                <a:srgbClr val="7030A0"/>
              </a:solidFill>
            </a:endParaRPr>
          </a:p>
          <a:p>
            <a:pPr marL="1371600" lvl="3" indent="0">
              <a:buNone/>
            </a:pPr>
            <a:endParaRPr lang="en-US" dirty="0">
              <a:solidFill>
                <a:srgbClr val="7030A0"/>
              </a:solidFill>
            </a:endParaRPr>
          </a:p>
          <a:p>
            <a:pPr marL="1371600" lvl="3" indent="0">
              <a:buNone/>
            </a:pPr>
            <a:endParaRPr lang="en-US" dirty="0">
              <a:solidFill>
                <a:schemeClr val="accent1">
                  <a:lumMod val="75000"/>
                </a:schemeClr>
              </a:solidFill>
            </a:endParaRPr>
          </a:p>
        </p:txBody>
      </p:sp>
    </p:spTree>
    <p:extLst>
      <p:ext uri="{BB962C8B-B14F-4D97-AF65-F5344CB8AC3E}">
        <p14:creationId xmlns:p14="http://schemas.microsoft.com/office/powerpoint/2010/main" val="2155278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E08A-0624-4EA3-A7ED-D59EED1C0D76}"/>
              </a:ext>
            </a:extLst>
          </p:cNvPr>
          <p:cNvSpPr>
            <a:spLocks noGrp="1"/>
          </p:cNvSpPr>
          <p:nvPr>
            <p:ph type="title"/>
          </p:nvPr>
        </p:nvSpPr>
        <p:spPr>
          <a:xfrm>
            <a:off x="628650" y="365126"/>
            <a:ext cx="7886700" cy="728776"/>
          </a:xfrm>
        </p:spPr>
        <p:txBody>
          <a:bodyPr/>
          <a:lstStyle/>
          <a:p>
            <a:r>
              <a:rPr lang="en-US" dirty="0"/>
              <a:t>GLO-BUS winning team MAN4723</a:t>
            </a:r>
          </a:p>
        </p:txBody>
      </p:sp>
      <p:graphicFrame>
        <p:nvGraphicFramePr>
          <p:cNvPr id="4" name="Content Placeholder 3">
            <a:extLst>
              <a:ext uri="{FF2B5EF4-FFF2-40B4-BE49-F238E27FC236}">
                <a16:creationId xmlns:a16="http://schemas.microsoft.com/office/drawing/2014/main" id="{C312E4BF-42DD-45BB-84B1-CFFDB8DD967C}"/>
              </a:ext>
            </a:extLst>
          </p:cNvPr>
          <p:cNvGraphicFramePr>
            <a:graphicFrameLocks noGrp="1"/>
          </p:cNvGraphicFramePr>
          <p:nvPr>
            <p:ph idx="1"/>
            <p:extLst>
              <p:ext uri="{D42A27DB-BD31-4B8C-83A1-F6EECF244321}">
                <p14:modId xmlns:p14="http://schemas.microsoft.com/office/powerpoint/2010/main" val="1542751696"/>
              </p:ext>
            </p:extLst>
          </p:nvPr>
        </p:nvGraphicFramePr>
        <p:xfrm>
          <a:off x="331304" y="1093902"/>
          <a:ext cx="8184046" cy="6126683"/>
        </p:xfrm>
        <a:graphic>
          <a:graphicData uri="http://schemas.openxmlformats.org/drawingml/2006/table">
            <a:tbl>
              <a:tblPr firstRow="1" bandRow="1">
                <a:tableStyleId>{5C22544A-7EE6-4342-B048-85BDC9FD1C3A}</a:tableStyleId>
              </a:tblPr>
              <a:tblGrid>
                <a:gridCol w="4092023">
                  <a:extLst>
                    <a:ext uri="{9D8B030D-6E8A-4147-A177-3AD203B41FA5}">
                      <a16:colId xmlns:a16="http://schemas.microsoft.com/office/drawing/2014/main" val="1394903527"/>
                    </a:ext>
                  </a:extLst>
                </a:gridCol>
                <a:gridCol w="4092023">
                  <a:extLst>
                    <a:ext uri="{9D8B030D-6E8A-4147-A177-3AD203B41FA5}">
                      <a16:colId xmlns:a16="http://schemas.microsoft.com/office/drawing/2014/main" val="1910585847"/>
                    </a:ext>
                  </a:extLst>
                </a:gridCol>
              </a:tblGrid>
              <a:tr h="3530631">
                <a:tc>
                  <a:txBody>
                    <a:bodyPr/>
                    <a:lstStyle/>
                    <a:p>
                      <a:r>
                        <a:rPr lang="en-US" dirty="0"/>
                        <a:t>Jennifer Schein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Joanna Gruca </a:t>
                      </a:r>
                    </a:p>
                  </a:txBody>
                  <a:tcPr/>
                </a:tc>
                <a:extLst>
                  <a:ext uri="{0D108BD9-81ED-4DB2-BD59-A6C34878D82A}">
                    <a16:rowId xmlns:a16="http://schemas.microsoft.com/office/drawing/2014/main" val="2692390924"/>
                  </a:ext>
                </a:extLst>
              </a:tr>
              <a:tr h="2596052">
                <a:tc>
                  <a:txBody>
                    <a:bodyPr/>
                    <a:lstStyle/>
                    <a:p>
                      <a:r>
                        <a:rPr lang="en-US" dirty="0"/>
                        <a:t>Joseph Swope  </a:t>
                      </a:r>
                    </a:p>
                    <a:p>
                      <a:endParaRPr lang="en-US" dirty="0"/>
                    </a:p>
                    <a:p>
                      <a:endParaRPr lang="en-US" dirty="0"/>
                    </a:p>
                    <a:p>
                      <a:endParaRPr lang="en-US" dirty="0"/>
                    </a:p>
                    <a:p>
                      <a:endParaRPr lang="en-US" dirty="0"/>
                    </a:p>
                    <a:p>
                      <a:endParaRPr lang="en-US" dirty="0"/>
                    </a:p>
                    <a:p>
                      <a:endParaRPr lang="en-US" dirty="0"/>
                    </a:p>
                    <a:p>
                      <a:endParaRPr lang="en-US" dirty="0"/>
                    </a:p>
                  </a:txBody>
                  <a:tcPr/>
                </a:tc>
                <a:tc>
                  <a:txBody>
                    <a:bodyPr/>
                    <a:lstStyle/>
                    <a:p>
                      <a:r>
                        <a:rPr lang="en-US" dirty="0"/>
                        <a:t>Mirna Valenzuela </a:t>
                      </a:r>
                    </a:p>
                  </a:txBody>
                  <a:tcPr/>
                </a:tc>
                <a:extLst>
                  <a:ext uri="{0D108BD9-81ED-4DB2-BD59-A6C34878D82A}">
                    <a16:rowId xmlns:a16="http://schemas.microsoft.com/office/drawing/2014/main" val="1234613038"/>
                  </a:ext>
                </a:extLst>
              </a:tr>
            </a:tbl>
          </a:graphicData>
        </a:graphic>
      </p:graphicFrame>
      <p:pic>
        <p:nvPicPr>
          <p:cNvPr id="6" name="Picture 5">
            <a:extLst>
              <a:ext uri="{FF2B5EF4-FFF2-40B4-BE49-F238E27FC236}">
                <a16:creationId xmlns:a16="http://schemas.microsoft.com/office/drawing/2014/main" id="{5F12A10D-5D00-44F6-9D94-F50BC72496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3356" y="1508658"/>
            <a:ext cx="2080593" cy="2614858"/>
          </a:xfrm>
          <a:prstGeom prst="rect">
            <a:avLst/>
          </a:prstGeom>
        </p:spPr>
      </p:pic>
      <p:pic>
        <p:nvPicPr>
          <p:cNvPr id="10" name="Picture 9">
            <a:extLst>
              <a:ext uri="{FF2B5EF4-FFF2-40B4-BE49-F238E27FC236}">
                <a16:creationId xmlns:a16="http://schemas.microsoft.com/office/drawing/2014/main" id="{0F18F0F5-3FCD-4212-ACB3-78685B322A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1409" y="4708635"/>
            <a:ext cx="1724080" cy="2402824"/>
          </a:xfrm>
          <a:prstGeom prst="rect">
            <a:avLst/>
          </a:prstGeom>
        </p:spPr>
      </p:pic>
      <p:pic>
        <p:nvPicPr>
          <p:cNvPr id="12" name="Picture 11">
            <a:extLst>
              <a:ext uri="{FF2B5EF4-FFF2-40B4-BE49-F238E27FC236}">
                <a16:creationId xmlns:a16="http://schemas.microsoft.com/office/drawing/2014/main" id="{35CD5212-3C8C-41EE-B212-729096FF7F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72209"/>
            <a:ext cx="2292625" cy="3087756"/>
          </a:xfrm>
          <a:prstGeom prst="rect">
            <a:avLst/>
          </a:prstGeom>
        </p:spPr>
      </p:pic>
      <p:pic>
        <p:nvPicPr>
          <p:cNvPr id="14" name="Picture 13">
            <a:extLst>
              <a:ext uri="{FF2B5EF4-FFF2-40B4-BE49-F238E27FC236}">
                <a16:creationId xmlns:a16="http://schemas.microsoft.com/office/drawing/2014/main" id="{50687B1B-2B4E-45C9-BCC4-E8B53ADE59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22204" y="4708635"/>
            <a:ext cx="1914631" cy="2518046"/>
          </a:xfrm>
          <a:prstGeom prst="rect">
            <a:avLst/>
          </a:prstGeom>
        </p:spPr>
      </p:pic>
    </p:spTree>
    <p:extLst>
      <p:ext uri="{BB962C8B-B14F-4D97-AF65-F5344CB8AC3E}">
        <p14:creationId xmlns:p14="http://schemas.microsoft.com/office/powerpoint/2010/main" val="23808139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culty Meeting October 2018" id="{B754C2E8-5BDC-4D1C-A957-1F913AF09C2C}" vid="{08E11FEF-383C-4745-A4BF-9CD96C7845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Faculty Meeting October 2018</Template>
  <TotalTime>25922</TotalTime>
  <Words>919</Words>
  <Application>Microsoft Office PowerPoint</Application>
  <PresentationFormat>On-screen Show (4:3)</PresentationFormat>
  <Paragraphs>201</Paragraphs>
  <Slides>19</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MS PGothic</vt:lpstr>
      <vt:lpstr>MS PGothic</vt:lpstr>
      <vt:lpstr>Adobe Devanagari</vt:lpstr>
      <vt:lpstr>Arial</vt:lpstr>
      <vt:lpstr>Calibri</vt:lpstr>
      <vt:lpstr>Calibri Light</vt:lpstr>
      <vt:lpstr>Century Gothic</vt:lpstr>
      <vt:lpstr>Office Theme</vt:lpstr>
      <vt:lpstr>PowerPoint Presentation</vt:lpstr>
      <vt:lpstr>AGENDA</vt:lpstr>
      <vt:lpstr>Introduction of Faculty – Welcome Back!  New Full time Faculty: </vt:lpstr>
      <vt:lpstr>A big Welcome to:</vt:lpstr>
      <vt:lpstr>A big Welcome to:</vt:lpstr>
      <vt:lpstr>A big Welcome to:</vt:lpstr>
      <vt:lpstr>Student Success Initiatives</vt:lpstr>
      <vt:lpstr>Student Success Initiatives, cont.</vt:lpstr>
      <vt:lpstr>GLO-BUS winning team MAN4723</vt:lpstr>
      <vt:lpstr>GLO-BUS winning team MAN4723</vt:lpstr>
      <vt:lpstr>Student Success Initiatives, cont.</vt:lpstr>
      <vt:lpstr>Financial successes:</vt:lpstr>
      <vt:lpstr>Financial successes, continued:</vt:lpstr>
      <vt:lpstr>Covid and Other Updates</vt:lpstr>
      <vt:lpstr>Updates, continued</vt:lpstr>
      <vt:lpstr>Updates, continued</vt:lpstr>
      <vt:lpstr>Updates, continued</vt:lpstr>
      <vt:lpstr>Chair and Associate Dean Reports</vt:lpstr>
      <vt:lpstr>Q &amp; A Have a safe and productive year! 2020-2021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Psihountas</dc:creator>
  <cp:lastModifiedBy>Debbie Psihountas</cp:lastModifiedBy>
  <cp:revision>103</cp:revision>
  <cp:lastPrinted>2019-05-09T16:18:30Z</cp:lastPrinted>
  <dcterms:created xsi:type="dcterms:W3CDTF">2018-10-12T13:32:04Z</dcterms:created>
  <dcterms:modified xsi:type="dcterms:W3CDTF">2020-08-19T13:58:00Z</dcterms:modified>
</cp:coreProperties>
</file>