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662140ebc0_0_3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662140ebc0_0_3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662140ebc0_0_3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662140ebc0_0_3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662140ebc0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662140ebc0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662140ebc0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662140ebc0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662140ebc0_0_3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662140ebc0_0_3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662140ebc0_0_3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662140ebc0_0_3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662140ebc0_0_3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662140ebc0_0_3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662140ebc0_0_3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662140ebc0_0_3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662140ebc0_0_3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662140ebc0_0_3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662140ebc0_0_3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662140ebc0_0_3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drive.google.com/file/d/1R7RZJHX39TieNvf4U1h9B_XOJ3aOKQAA/view?usp=sha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drive.google.com/file/d/1NeuKjmg3QJS1zc3gCY_Bndm4LApbjiKE/view?usp=shar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drive.google.com/file/d/1PqWhpMSUOZq2lftgnkuxiGqeDlGSnoz1/view?usp=shar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drive.google.com/file/d/1dvAXhkQ6cOJSS1zW863HHgGvSrSc9B6u/view?usp=shar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drive.google.com/file/d/143iqN6cYPrXO3RQ1-qTdYkPtLTuxTqGU/view?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drive.google.com/file/d/1YGAGb58tKS-bh_KEELXZqN9IsIkOB8Wr/view?usp=sharing" TargetMode="External"/><Relationship Id="rId4" Type="http://schemas.openxmlformats.org/officeDocument/2006/relationships/hyperlink" Target="https://drive.google.com/file/d/1kXfYFkaFqnBcn-r8zh1NrKJnDgKaTMFR/view?usp=shar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drive.google.com/file/d/1ZUwiO2BlEeDDFGsHlWWQPFKURynlDTSD/view?usp=shar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drive.google.com/file/d/1Ni5cAzCyP6LoB43uu6l_s1WChMNBRkaf/view?usp=shar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drive.google.com/file/d/1ox_Pvm1k8W3NkVwbrsrfE486_NH5G9_N/view?usp=shar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Curriculum Committee	</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October 2025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1620"/>
              <a:t>Program Change: Advanced Medical Assisting, AS and Medical Assisting Specialist, CCC</a:t>
            </a:r>
            <a:endParaRPr sz="1620"/>
          </a:p>
          <a:p>
            <a:pPr indent="0" lvl="0" marL="0" rtl="0" algn="l">
              <a:spcBef>
                <a:spcPts val="0"/>
              </a:spcBef>
              <a:spcAft>
                <a:spcPts val="0"/>
              </a:spcAft>
              <a:buSzPts val="990"/>
              <a:buNone/>
            </a:pPr>
            <a:r>
              <a:t/>
            </a:r>
            <a:endParaRPr sz="2520"/>
          </a:p>
        </p:txBody>
      </p:sp>
      <p:sp>
        <p:nvSpPr>
          <p:cNvPr id="109" name="Google Shape;109;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en" u="sng">
                <a:solidFill>
                  <a:schemeClr val="hlink"/>
                </a:solidFill>
                <a:hlinkClick r:id="rId3"/>
              </a:rPr>
              <a:t>Advanced Medical Assisting, AS and Medical Assisting Specialist, CCC Program Change Proposal</a:t>
            </a:r>
            <a:endParaRPr/>
          </a:p>
          <a:p>
            <a:pPr indent="0" lvl="0" marL="0" rtl="0" algn="l">
              <a:spcBef>
                <a:spcPts val="1200"/>
              </a:spcBef>
              <a:spcAft>
                <a:spcPts val="0"/>
              </a:spcAft>
              <a:buNone/>
            </a:pPr>
            <a:r>
              <a:rPr lang="en">
                <a:solidFill>
                  <a:schemeClr val="dk1"/>
                </a:solidFill>
              </a:rPr>
              <a:t>The proposed curriculum changes are designed to strengthen the Medical Assisting program by better aligning coursework with the scope of practice, student success, and industry expectations. This change would also allow for the traditional Fall/Spring start times as opposed to the current Summer/Fall Start. First, the addition of a prerequisite semester prior to admission demonstrates student commitment to the program and provides improved timing for critical requirements such as background checks and drug screenings. Second, the removal of Anatomy and Physiology II (A&amp;P II) from the curriculum is based on the recognition that the course content exceeds the scope of practice for medical assisting. Because A&amp;P II will be removed from the curriculum, MEA 1303 Medical Office Management will be updated to remove it as a prerequisite. Additionally, the externship course has been increased by one credit to reflect the inclusion of weekly coursework in addition to the required 160 minimum externship hours. Finally, the inclusion of SLS 1331 Personal Business into the curriculum complements the externship course and enhances student preparation for entering the professional workforce.</a:t>
            </a:r>
            <a:endParaRPr>
              <a:solidFill>
                <a:schemeClr val="dk1"/>
              </a:solidFill>
            </a:endParaRPr>
          </a:p>
          <a:p>
            <a:pPr indent="0" lvl="0" marL="0" rtl="0" algn="l">
              <a:spcBef>
                <a:spcPts val="1200"/>
              </a:spcBef>
              <a:spcAft>
                <a:spcPts val="1200"/>
              </a:spcAft>
              <a:buNone/>
            </a:pPr>
            <a:r>
              <a:rPr lang="en">
                <a:solidFill>
                  <a:schemeClr val="dk1"/>
                </a:solidFill>
              </a:rPr>
              <a:t>The program requirements for the embedded CCC are also being updated to remove BSC 1086C Anatomy and Physiology II. The credits are replaced by the increased credit hour for MEA 2803L and the addition of SLS 1331 Personal Business Skills. Please see the full proposal for an extended justification, associated course proposals, and additional documentation. </a:t>
            </a:r>
            <a:endParaRPr>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Program Discontinuation: Computed Tomography, ATC</a:t>
            </a:r>
            <a:endParaRPr/>
          </a:p>
        </p:txBody>
      </p:sp>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Computed Tomography, ATC Program Discontinuation Proposal</a:t>
            </a:r>
            <a:endParaRPr>
              <a:solidFill>
                <a:schemeClr val="dk1"/>
              </a:solidFill>
            </a:endParaRPr>
          </a:p>
          <a:p>
            <a:pPr indent="0" lvl="0" marL="0" rtl="0" algn="l">
              <a:spcBef>
                <a:spcPts val="1200"/>
              </a:spcBef>
              <a:spcAft>
                <a:spcPts val="1200"/>
              </a:spcAft>
              <a:buNone/>
            </a:pPr>
            <a:r>
              <a:rPr lang="en">
                <a:solidFill>
                  <a:schemeClr val="dk1"/>
                </a:solidFill>
              </a:rPr>
              <a:t>This program has not been offered for several years (2018) and there are currently no plans to offer it in the future. There are currently no students enrolled nor faculty/staff dedicated to the program. This action would remove the program from the catalog.</a:t>
            </a:r>
            <a:endParaRPr>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Brief Agenda</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Clr>
                <a:schemeClr val="dk1"/>
              </a:buClr>
              <a:buSzPts val="1800"/>
              <a:buAutoNum type="arabicPeriod"/>
            </a:pPr>
            <a:r>
              <a:rPr lang="en">
                <a:solidFill>
                  <a:schemeClr val="dk1"/>
                </a:solidFill>
              </a:rPr>
              <a:t>Course Information Items</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ISM 3113 (Dr. Ken Belcher)</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Course Change/New Course</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MAC 1106 Course Change (Prof. Meghan Carlson)</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MAR 2011 Course Change (Dr. Katie O’Connor) </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HUS 2200 and HUS 2302 Course Change (Dir. Cristy Estes)</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ART 1330C New Course (Prof. Van Boekel)</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Program Information Items</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Physical Therapist Assistant, AS (Dr. Cindy Vaccarino)</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Dental Hygiene, AS (Dir. Karen Molumby)</a:t>
            </a:r>
            <a:endParaRPr>
              <a:solidFill>
                <a:schemeClr val="dk1"/>
              </a:solidFill>
            </a:endParaRPr>
          </a:p>
          <a:p>
            <a:pPr indent="-342900" lvl="0" marL="457200" rtl="0" algn="l">
              <a:spcBef>
                <a:spcPts val="0"/>
              </a:spcBef>
              <a:spcAft>
                <a:spcPts val="0"/>
              </a:spcAft>
              <a:buClr>
                <a:schemeClr val="dk1"/>
              </a:buClr>
              <a:buSzPts val="1800"/>
              <a:buAutoNum type="arabicPeriod"/>
            </a:pPr>
            <a:r>
              <a:rPr lang="en">
                <a:solidFill>
                  <a:schemeClr val="dk1"/>
                </a:solidFill>
              </a:rPr>
              <a:t>Program Change/Program Discontinuation</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Advanced Medical Assisting, AS and Medical Assisting Specialist, CCC Program Change (Dir. Cassandra Allbritten)</a:t>
            </a:r>
            <a:endParaRPr>
              <a:solidFill>
                <a:schemeClr val="dk1"/>
              </a:solidFill>
            </a:endParaRPr>
          </a:p>
          <a:p>
            <a:pPr indent="-317500" lvl="1" marL="914400" rtl="0" algn="l">
              <a:spcBef>
                <a:spcPts val="0"/>
              </a:spcBef>
              <a:spcAft>
                <a:spcPts val="0"/>
              </a:spcAft>
              <a:buClr>
                <a:schemeClr val="dk1"/>
              </a:buClr>
              <a:buSzPts val="1400"/>
              <a:buAutoNum type="alphaLcPeriod"/>
            </a:pPr>
            <a:r>
              <a:rPr lang="en">
                <a:solidFill>
                  <a:schemeClr val="dk1"/>
                </a:solidFill>
              </a:rPr>
              <a:t>Computed Tomography, ATC Program Discontinuation (Dir. Rendy Petrin)</a:t>
            </a: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Information Item: ISM 3113 Systems Analysis and Design</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ISM 3113 Information Item Proposal</a:t>
            </a:r>
            <a:endParaRPr>
              <a:solidFill>
                <a:schemeClr val="dk1"/>
              </a:solidFill>
            </a:endParaRPr>
          </a:p>
          <a:p>
            <a:pPr indent="0" lvl="0" marL="0" rtl="0" algn="l">
              <a:spcBef>
                <a:spcPts val="1200"/>
              </a:spcBef>
              <a:spcAft>
                <a:spcPts val="0"/>
              </a:spcAft>
              <a:buNone/>
            </a:pPr>
            <a:r>
              <a:rPr lang="en">
                <a:solidFill>
                  <a:schemeClr val="dk1"/>
                </a:solidFill>
              </a:rPr>
              <a:t>The course-level objectives for ISM 3113 Systems Analysis and Design are being updated to reflect the overall course expectations, align with the program outcome objectives, and module level objectives.</a:t>
            </a:r>
            <a:endParaRPr>
              <a:solidFill>
                <a:schemeClr val="dk1"/>
              </a:solidFill>
            </a:endParaRPr>
          </a:p>
          <a:p>
            <a:pPr indent="0" lvl="0" marL="0" rtl="0" algn="l">
              <a:spcBef>
                <a:spcPts val="1200"/>
              </a:spcBef>
              <a:spcAft>
                <a:spcPts val="0"/>
              </a:spcAft>
              <a:buNone/>
            </a:pPr>
            <a:r>
              <a:rPr lang="en">
                <a:solidFill>
                  <a:schemeClr val="dk1"/>
                </a:solidFill>
              </a:rPr>
              <a:t>The course is being redesigned with Cengage/Mindtap resources under ISM 3113 SP26 Course Development.</a:t>
            </a:r>
            <a:endParaRPr>
              <a:solidFill>
                <a:schemeClr val="dk1"/>
              </a:solidFill>
            </a:endParaRPr>
          </a:p>
          <a:p>
            <a:pPr indent="0" lvl="0" marL="0" rtl="0" algn="l">
              <a:spcBef>
                <a:spcPts val="1200"/>
              </a:spcBef>
              <a:spcAft>
                <a:spcPts val="1200"/>
              </a:spcAft>
              <a:buNone/>
            </a:pPr>
            <a:r>
              <a:rPr lang="en">
                <a:solidFill>
                  <a:schemeClr val="dk1"/>
                </a:solidFill>
              </a:rPr>
              <a:t>*Please note: Implementation for </a:t>
            </a:r>
            <a:r>
              <a:rPr b="1" lang="en">
                <a:solidFill>
                  <a:schemeClr val="accent4"/>
                </a:solidFill>
              </a:rPr>
              <a:t>January 2026</a:t>
            </a:r>
            <a:r>
              <a:rPr lang="en">
                <a:solidFill>
                  <a:schemeClr val="dk1"/>
                </a:solidFill>
              </a:rPr>
              <a:t>. </a:t>
            </a:r>
            <a:endParaRPr>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120"/>
              <a:t>Course Change: MAC 1106 Combined College Algebra/Pre-Calculus</a:t>
            </a:r>
            <a:endParaRPr sz="1920"/>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MAC 1106 Course Change Proposal </a:t>
            </a:r>
            <a:endParaRPr>
              <a:solidFill>
                <a:schemeClr val="dk1"/>
              </a:solidFill>
            </a:endParaRPr>
          </a:p>
          <a:p>
            <a:pPr indent="0" lvl="0" marL="0" rtl="0" algn="l">
              <a:spcBef>
                <a:spcPts val="1200"/>
              </a:spcBef>
              <a:spcAft>
                <a:spcPts val="1200"/>
              </a:spcAft>
              <a:buNone/>
            </a:pPr>
            <a:r>
              <a:rPr lang="en">
                <a:solidFill>
                  <a:schemeClr val="dk1"/>
                </a:solidFill>
              </a:rPr>
              <a:t>Last year, the Math department voted on new policies regarding calculator use. Certain courses, such as MAC 1105, MAC 1140, MAC 1106 etc. are no longer permitted to use a graphing calculator. Instead, they can only use up to a scientific calculator. The department was informed by Dr. Schott that the description from the spreadsheet that was approved by the BOT still has the graphing calculator requirement included. This proposal edits that description to remove the graphing calculator requirement.</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Course</a:t>
            </a:r>
            <a:r>
              <a:rPr lang="en"/>
              <a:t> Change: MAR 2011 Marketing</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u="sng">
                <a:solidFill>
                  <a:schemeClr val="hlink"/>
                </a:solidFill>
                <a:hlinkClick r:id="rId3"/>
              </a:rPr>
              <a:t>MAR 2011 Course Change Proposal</a:t>
            </a:r>
            <a:endParaRPr>
              <a:solidFill>
                <a:schemeClr val="dk1"/>
              </a:solidFill>
            </a:endParaRPr>
          </a:p>
          <a:p>
            <a:pPr indent="0" lvl="0" marL="0" rtl="0" algn="l">
              <a:spcBef>
                <a:spcPts val="1200"/>
              </a:spcBef>
              <a:spcAft>
                <a:spcPts val="0"/>
              </a:spcAft>
              <a:buNone/>
            </a:pPr>
            <a:r>
              <a:rPr lang="en">
                <a:solidFill>
                  <a:schemeClr val="dk1"/>
                </a:solidFill>
              </a:rPr>
              <a:t>The proposed revisions to MAR 2011's course learning outcomes (CLOs) strengthen the course's alignment with college-level cognitive skills while maintaining clear, measurable objectives that better prepare students for advanced marketing coursework. The general education competency and course assessment statement have also been updated to reflect these changes. </a:t>
            </a:r>
            <a:endParaRPr>
              <a:solidFill>
                <a:schemeClr val="dk1"/>
              </a:solidFill>
            </a:endParaRPr>
          </a:p>
          <a:p>
            <a:pPr indent="0" lvl="0" marL="0" rtl="0" algn="l">
              <a:spcBef>
                <a:spcPts val="1200"/>
              </a:spcBef>
              <a:spcAft>
                <a:spcPts val="0"/>
              </a:spcAft>
              <a:buNone/>
            </a:pPr>
            <a:r>
              <a:rPr lang="en">
                <a:solidFill>
                  <a:schemeClr val="dk1"/>
                </a:solidFill>
              </a:rPr>
              <a:t>Please see the full proposal for updates. </a:t>
            </a:r>
            <a:endParaRPr>
              <a:solidFill>
                <a:schemeClr val="dk1"/>
              </a:solidFill>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Course Change: HUS 2200 and HUS 2302 </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0000" lnSpcReduction="10000"/>
          </a:bodyPr>
          <a:lstStyle/>
          <a:p>
            <a:pPr indent="0" lvl="0" marL="0" rtl="0" algn="l">
              <a:spcBef>
                <a:spcPts val="0"/>
              </a:spcBef>
              <a:spcAft>
                <a:spcPts val="0"/>
              </a:spcAft>
              <a:buNone/>
            </a:pPr>
            <a:r>
              <a:rPr lang="en" u="sng">
                <a:solidFill>
                  <a:schemeClr val="hlink"/>
                </a:solidFill>
                <a:hlinkClick r:id="rId3"/>
              </a:rPr>
              <a:t>HUS 2200 Course Change Proposal</a:t>
            </a:r>
            <a:endParaRPr>
              <a:solidFill>
                <a:schemeClr val="dk1"/>
              </a:solidFill>
            </a:endParaRPr>
          </a:p>
          <a:p>
            <a:pPr indent="0" lvl="0" marL="0" rtl="0" algn="l">
              <a:spcBef>
                <a:spcPts val="1200"/>
              </a:spcBef>
              <a:spcAft>
                <a:spcPts val="0"/>
              </a:spcAft>
              <a:buNone/>
            </a:pPr>
            <a:r>
              <a:rPr lang="en">
                <a:solidFill>
                  <a:schemeClr val="dk1"/>
                </a:solidFill>
              </a:rPr>
              <a:t>This proposal updates the course number </a:t>
            </a:r>
            <a:r>
              <a:rPr lang="en">
                <a:solidFill>
                  <a:schemeClr val="dk1"/>
                </a:solidFill>
              </a:rPr>
              <a:t>(C class), course learning outcomes, and the general education competency. </a:t>
            </a:r>
            <a:r>
              <a:rPr lang="en">
                <a:solidFill>
                  <a:schemeClr val="dk1"/>
                </a:solidFill>
              </a:rPr>
              <a:t>The course is a skills heavy course, requiring the instructor to review mock videos/simulations and provide feedback on each student. The instructors are required to review and grade discussions and assignments. The course also includes multiple mock/simulation videos of the student demonstrating the skills learned and the instructor must watch each individual video and give feedback on the skills. (Note: The general education competency was changed and realigned following approval by the Dean at the request of the Director.)</a:t>
            </a:r>
            <a:endParaRPr>
              <a:solidFill>
                <a:schemeClr val="dk1"/>
              </a:solidFill>
            </a:endParaRPr>
          </a:p>
          <a:p>
            <a:pPr indent="0" lvl="0" marL="0" rtl="0" algn="l">
              <a:spcBef>
                <a:spcPts val="1200"/>
              </a:spcBef>
              <a:spcAft>
                <a:spcPts val="0"/>
              </a:spcAft>
              <a:buNone/>
            </a:pPr>
            <a:r>
              <a:rPr lang="en" u="sng">
                <a:solidFill>
                  <a:schemeClr val="hlink"/>
                </a:solidFill>
                <a:hlinkClick r:id="rId4"/>
              </a:rPr>
              <a:t>HUS 2302 Course Change Proposal</a:t>
            </a:r>
            <a:endParaRPr>
              <a:solidFill>
                <a:schemeClr val="dk1"/>
              </a:solidFill>
            </a:endParaRPr>
          </a:p>
          <a:p>
            <a:pPr indent="0" lvl="0" marL="0" rtl="0" algn="l">
              <a:spcBef>
                <a:spcPts val="1200"/>
              </a:spcBef>
              <a:spcAft>
                <a:spcPts val="1200"/>
              </a:spcAft>
              <a:buNone/>
            </a:pPr>
            <a:r>
              <a:rPr lang="en">
                <a:solidFill>
                  <a:schemeClr val="dk1"/>
                </a:solidFill>
              </a:rPr>
              <a:t>This </a:t>
            </a:r>
            <a:r>
              <a:rPr lang="en">
                <a:solidFill>
                  <a:schemeClr val="dk1"/>
                </a:solidFill>
              </a:rPr>
              <a:t>proposal</a:t>
            </a:r>
            <a:r>
              <a:rPr lang="en">
                <a:solidFill>
                  <a:schemeClr val="dk1"/>
                </a:solidFill>
              </a:rPr>
              <a:t> updates the course number (C class), course learning outcomes, and the general education competency alignment. The course is a skills heavy course, requiring the instructor to review mock videos/simulations and provide feedback on each student. The instructors are required to review and grade discussions and assignments. The course also includes multiple mock/simulation videos of the student demonstrating the skills learned and the instructor must watch each individual video and give feedback on the skills.</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New Course: ART 1330C Figure Drawing</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u="sng">
                <a:solidFill>
                  <a:schemeClr val="hlink"/>
                </a:solidFill>
                <a:hlinkClick r:id="rId3"/>
              </a:rPr>
              <a:t>ART 1330C Figure Drawing New Course Proposal </a:t>
            </a:r>
            <a:endParaRPr>
              <a:solidFill>
                <a:schemeClr val="dk1"/>
              </a:solidFill>
            </a:endParaRPr>
          </a:p>
          <a:p>
            <a:pPr indent="0" lvl="0" marL="0" rtl="0" algn="l">
              <a:spcBef>
                <a:spcPts val="1200"/>
              </a:spcBef>
              <a:spcAft>
                <a:spcPts val="0"/>
              </a:spcAft>
              <a:buNone/>
            </a:pPr>
            <a:r>
              <a:rPr lang="en">
                <a:solidFill>
                  <a:schemeClr val="dk1"/>
                </a:solidFill>
              </a:rPr>
              <a:t>ART 1330C was on the five-year course deletion list in AY 24-25. Prof. van Boekel and the department intend to offer it in Spring 2026. Figure drawing, and the study of anatomy, has been an integral part in the history of art and in the education of art. There is great potential for an annual figure drawing class at our college. Different from when this course was offered before, Prof. van Boekel would now seek to establish a closer relation with Anatomy at the college. He is currently collaborating with Dr. Koel-Abt (Anatomy) in a proposal for an honors seminar combining art and anatomy.</a:t>
            </a:r>
            <a:endParaRPr>
              <a:solidFill>
                <a:schemeClr val="dk1"/>
              </a:solidFill>
            </a:endParaRPr>
          </a:p>
          <a:p>
            <a:pPr indent="0" lvl="0" marL="0" rtl="0" algn="l">
              <a:spcBef>
                <a:spcPts val="1200"/>
              </a:spcBef>
              <a:spcAft>
                <a:spcPts val="1200"/>
              </a:spcAft>
              <a:buNone/>
            </a:pPr>
            <a:r>
              <a:rPr lang="en">
                <a:solidFill>
                  <a:schemeClr val="dk1"/>
                </a:solidFill>
              </a:rPr>
              <a:t>*Please note: This is an exception for </a:t>
            </a:r>
            <a:r>
              <a:rPr b="1" lang="en">
                <a:solidFill>
                  <a:schemeClr val="accent4"/>
                </a:solidFill>
              </a:rPr>
              <a:t>January 2026</a:t>
            </a:r>
            <a:r>
              <a:rPr lang="en">
                <a:solidFill>
                  <a:schemeClr val="dk1"/>
                </a:solidFill>
              </a:rPr>
              <a:t>. </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Information Item: Physical Therapist Assistant, AS</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u="sng">
                <a:solidFill>
                  <a:schemeClr val="hlink"/>
                </a:solidFill>
                <a:hlinkClick r:id="rId3"/>
              </a:rPr>
              <a:t>Physical Therapist Assistant, AS Information Item Proposal</a:t>
            </a:r>
            <a:endParaRPr>
              <a:solidFill>
                <a:schemeClr val="dk1"/>
              </a:solidFill>
            </a:endParaRPr>
          </a:p>
          <a:p>
            <a:pPr indent="0" lvl="0" marL="0" rtl="0" algn="l">
              <a:spcBef>
                <a:spcPts val="1200"/>
              </a:spcBef>
              <a:spcAft>
                <a:spcPts val="0"/>
              </a:spcAft>
              <a:buNone/>
            </a:pPr>
            <a:r>
              <a:rPr lang="en">
                <a:solidFill>
                  <a:schemeClr val="dk1"/>
                </a:solidFill>
              </a:rPr>
              <a:t>This proposal adds the program learning outcomes to the catalog page, corrects a typo in the admissions information, and updates the accreditation information to reflect the program’s recent accreditation by CAPTE. All programs at the college have been asked to include their Program Learning Outcomes in the Catalog as one metric of compliance with the Higher Learning Commission’s requirement that all programs have and assess program outcomes. The program learning outcomes for the Physical Therapist Assistant, AS, are those submitted to the program-specific accreditor, CAPTE.</a:t>
            </a:r>
            <a:endParaRPr>
              <a:solidFill>
                <a:schemeClr val="dk1"/>
              </a:solidFill>
            </a:endParaRPr>
          </a:p>
          <a:p>
            <a:pPr indent="0" lvl="0" marL="0" rtl="0" algn="l">
              <a:spcBef>
                <a:spcPts val="1200"/>
              </a:spcBef>
              <a:spcAft>
                <a:spcPts val="1200"/>
              </a:spcAft>
              <a:buNone/>
            </a:pPr>
            <a:r>
              <a:rPr lang="en">
                <a:solidFill>
                  <a:schemeClr val="dk1"/>
                </a:solidFill>
              </a:rPr>
              <a:t>*Note: Accreditation information was updated on the catalog page at the request of the Director following approval by the Dean. </a:t>
            </a:r>
            <a:endParaRPr>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Information Item: Dental Hygiene, AS</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u="sng">
                <a:solidFill>
                  <a:schemeClr val="hlink"/>
                </a:solidFill>
                <a:hlinkClick r:id="rId3"/>
              </a:rPr>
              <a:t>Dental Hygiene, AS Information Item Proposal</a:t>
            </a:r>
            <a:endParaRPr>
              <a:solidFill>
                <a:schemeClr val="dk1"/>
              </a:solidFill>
            </a:endParaRPr>
          </a:p>
          <a:p>
            <a:pPr indent="0" lvl="0" marL="0" rtl="0" algn="l">
              <a:spcBef>
                <a:spcPts val="1200"/>
              </a:spcBef>
              <a:spcAft>
                <a:spcPts val="1200"/>
              </a:spcAft>
              <a:buNone/>
            </a:pPr>
            <a:r>
              <a:rPr lang="en">
                <a:solidFill>
                  <a:schemeClr val="dk1"/>
                </a:solidFill>
              </a:rPr>
              <a:t>All programs at the college have been asked to include their Program Learning Outcomes in the Catalog as one metric of compliance with the Higher Learning Commission’s requirement that all programs have and assess program outcomes. Faculty will collaboratively review and refine instructional content, assignments, and evaluations to ensure alignment with the updated outcomes. These efforts will enhance transparency, improve student learning assessment, and ensure compliance with HLC requirements, while supporting continuous program improvement and preparing graduates for successful entry into professional dental hygiene practice.</a:t>
            </a:r>
            <a:endParaRPr>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