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CA9A0E1-1952-49E5-A766-B58EF0CE02B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C183A8C-346C-4F90-9CC9-EAB5D85DE18B}" type="datetimeFigureOut">
              <a:rPr lang="en-US" smtClean="0"/>
              <a:t>1/13/2015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133600"/>
          </a:xfrm>
        </p:spPr>
        <p:txBody>
          <a:bodyPr/>
          <a:lstStyle/>
          <a:p>
            <a:pPr algn="ctr"/>
            <a:r>
              <a:rPr lang="en-US" sz="5400" dirty="0" smtClean="0"/>
              <a:t>Handcrafted Survey Items</a:t>
            </a:r>
            <a:br>
              <a:rPr lang="en-US" sz="5400" dirty="0" smtClean="0"/>
            </a:br>
            <a:r>
              <a:rPr lang="en-US" sz="2000" dirty="0" smtClean="0"/>
              <a:t>lessons  from Duke University’s Initiative on Survey Methodology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en-US" dirty="0" smtClean="0"/>
              <a:t>Megan A. Just, Coordinator </a:t>
            </a:r>
          </a:p>
          <a:p>
            <a:pPr algn="r"/>
            <a:r>
              <a:rPr lang="en-US" dirty="0" smtClean="0"/>
              <a:t>Institutional Effectiveness</a:t>
            </a:r>
          </a:p>
          <a:p>
            <a:pPr algn="r"/>
            <a:r>
              <a:rPr lang="en-US" dirty="0" smtClean="0"/>
              <a:t>January 13,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0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Avoid loading, leading, emotional or evocative language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620000" cy="4495800"/>
          </a:xfrm>
        </p:spPr>
        <p:txBody>
          <a:bodyPr/>
          <a:lstStyle/>
          <a:p>
            <a:r>
              <a:rPr lang="en-US" dirty="0"/>
              <a:t>Do you believe the US should immediately withdraw troops from the failed war in Iraq?</a:t>
            </a:r>
          </a:p>
          <a:p>
            <a:r>
              <a:rPr lang="en-US" dirty="0"/>
              <a:t>Do you support or oppose the death tax?</a:t>
            </a:r>
          </a:p>
          <a:p>
            <a:r>
              <a:rPr lang="en-US" dirty="0"/>
              <a:t>Did the US make a mistake in deciding to defend Kuwait?</a:t>
            </a:r>
          </a:p>
          <a:p>
            <a:r>
              <a:rPr lang="en-US" dirty="0"/>
              <a:t>Do you approve or disapprove of how our president, George W. Bush, is doing his job?</a:t>
            </a:r>
          </a:p>
        </p:txBody>
      </p:sp>
      <p:sp>
        <p:nvSpPr>
          <p:cNvPr id="4" name="Oval 3"/>
          <p:cNvSpPr/>
          <p:nvPr/>
        </p:nvSpPr>
        <p:spPr>
          <a:xfrm>
            <a:off x="1905000" y="2286000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43400" y="2671904"/>
            <a:ext cx="1295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10200" y="3066861"/>
            <a:ext cx="1066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67300" y="3476530"/>
            <a:ext cx="685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confusing technical or academic terms.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 Has </a:t>
            </a:r>
            <a:r>
              <a:rPr lang="en-US" i="1" dirty="0">
                <a:solidFill>
                  <a:srgbClr val="FF0000"/>
                </a:solidFill>
              </a:rPr>
              <a:t>anyone in your family had a myocardial infarction in the last decade</a:t>
            </a:r>
            <a:r>
              <a:rPr lang="en-US" i="1" dirty="0" smtClean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  <a:p>
            <a:r>
              <a:rPr lang="en-US" dirty="0"/>
              <a:t>Better:  </a:t>
            </a:r>
            <a:r>
              <a:rPr lang="en-US" i="1" dirty="0"/>
              <a:t>Has anyone in your family had a heart attack in the last decade?</a:t>
            </a:r>
          </a:p>
        </p:txBody>
      </p:sp>
    </p:spTree>
    <p:extLst>
      <p:ext uri="{BB962C8B-B14F-4D97-AF65-F5344CB8AC3E}">
        <p14:creationId xmlns:p14="http://schemas.microsoft.com/office/powerpoint/2010/main" val="9454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Balance questions to make positive &amp; negative responses “ok.”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Ex.  Do </a:t>
            </a:r>
            <a:r>
              <a:rPr lang="en-US" dirty="0">
                <a:solidFill>
                  <a:srgbClr val="FF0000"/>
                </a:solidFill>
              </a:rPr>
              <a:t>you feel that a woman should be allowed to have an abortion in the early months of </a:t>
            </a:r>
            <a:r>
              <a:rPr lang="en-US" dirty="0" smtClean="0">
                <a:solidFill>
                  <a:srgbClr val="FF0000"/>
                </a:solidFill>
              </a:rPr>
              <a:t>a pregnancy </a:t>
            </a:r>
            <a:r>
              <a:rPr lang="en-US" dirty="0">
                <a:solidFill>
                  <a:srgbClr val="FF0000"/>
                </a:solidFill>
              </a:rPr>
              <a:t>if she wants to?</a:t>
            </a:r>
          </a:p>
          <a:p>
            <a:pPr marL="11430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Ex.  Do </a:t>
            </a:r>
            <a:r>
              <a:rPr lang="en-US" dirty="0">
                <a:solidFill>
                  <a:srgbClr val="FF0000"/>
                </a:solidFill>
              </a:rPr>
              <a:t>you support increasing defense spending</a:t>
            </a:r>
            <a:r>
              <a:rPr lang="en-US" dirty="0" smtClean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  <a:p>
            <a:r>
              <a:rPr lang="en-US" dirty="0" smtClean="0"/>
              <a:t>Better:</a:t>
            </a:r>
          </a:p>
          <a:p>
            <a:pPr marL="114300" indent="0">
              <a:buNone/>
            </a:pPr>
            <a:r>
              <a:rPr lang="en-US" i="1" dirty="0"/>
              <a:t>Do you feel that a woman should be allowed to have an abortion in the early months of </a:t>
            </a:r>
            <a:r>
              <a:rPr lang="en-US" i="1" dirty="0" smtClean="0"/>
              <a:t>a pregnancy </a:t>
            </a:r>
            <a:r>
              <a:rPr lang="en-US" i="1" dirty="0"/>
              <a:t>if she wants to, or do you not feel that this should be allowed?</a:t>
            </a:r>
          </a:p>
          <a:p>
            <a:pPr marL="114300" indent="0">
              <a:buNone/>
            </a:pPr>
            <a:r>
              <a:rPr lang="en-US" i="1" dirty="0"/>
              <a:t>Do you support or oppose increasing defense spending?</a:t>
            </a:r>
          </a:p>
        </p:txBody>
      </p:sp>
    </p:spTree>
    <p:extLst>
      <p:ext uri="{BB962C8B-B14F-4D97-AF65-F5344CB8AC3E}">
        <p14:creationId xmlns:p14="http://schemas.microsoft.com/office/powerpoint/2010/main" val="24548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Consider providing counterarguments in the question itself.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 Would </a:t>
            </a:r>
            <a:r>
              <a:rPr lang="en-US" i="1" dirty="0">
                <a:solidFill>
                  <a:srgbClr val="FF0000"/>
                </a:solidFill>
              </a:rPr>
              <a:t>you favor or oppose a law which would require a person to obtain a police </a:t>
            </a:r>
            <a:r>
              <a:rPr lang="en-US" i="1" dirty="0" smtClean="0">
                <a:solidFill>
                  <a:srgbClr val="FF0000"/>
                </a:solidFill>
              </a:rPr>
              <a:t>permit before </a:t>
            </a:r>
            <a:r>
              <a:rPr lang="en-US" i="1" dirty="0">
                <a:solidFill>
                  <a:srgbClr val="FF0000"/>
                </a:solidFill>
              </a:rPr>
              <a:t>buying a gun</a:t>
            </a:r>
            <a:r>
              <a:rPr lang="en-US" i="1" dirty="0" smtClean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  <a:p>
            <a:r>
              <a:rPr lang="en-US" dirty="0"/>
              <a:t>Better:  Would you favor a law which would require a person to obtain a police permit </a:t>
            </a:r>
            <a:r>
              <a:rPr lang="en-US" dirty="0" smtClean="0"/>
              <a:t>before buying </a:t>
            </a:r>
            <a:r>
              <a:rPr lang="en-US" dirty="0"/>
              <a:t>a gun, or do you think such a law would interfere too much with the right to </a:t>
            </a:r>
            <a:r>
              <a:rPr lang="en-US" dirty="0" smtClean="0"/>
              <a:t>own guns</a:t>
            </a:r>
            <a:r>
              <a:rPr lang="en-US" dirty="0"/>
              <a:t>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43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complex sentences.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>
                <a:solidFill>
                  <a:srgbClr val="FF0000"/>
                </a:solidFill>
              </a:rPr>
              <a:t>Ex. Do you agree or disagree that, controlling for inflation, your income has grown in </a:t>
            </a:r>
            <a:r>
              <a:rPr lang="en-US" i="1" dirty="0" smtClean="0">
                <a:solidFill>
                  <a:srgbClr val="FF0000"/>
                </a:solidFill>
              </a:rPr>
              <a:t>the last </a:t>
            </a:r>
            <a:r>
              <a:rPr lang="en-US" i="1" dirty="0">
                <a:solidFill>
                  <a:srgbClr val="FF0000"/>
                </a:solidFill>
              </a:rPr>
              <a:t>year, where income means your gross household income calculated as the </a:t>
            </a:r>
            <a:r>
              <a:rPr lang="en-US" i="1" dirty="0" smtClean="0">
                <a:solidFill>
                  <a:srgbClr val="FF0000"/>
                </a:solidFill>
              </a:rPr>
              <a:t>total financial </a:t>
            </a:r>
            <a:r>
              <a:rPr lang="en-US" i="1" dirty="0">
                <a:solidFill>
                  <a:srgbClr val="FF0000"/>
                </a:solidFill>
              </a:rPr>
              <a:t>receipts of all adults living in your household?</a:t>
            </a:r>
          </a:p>
        </p:txBody>
      </p:sp>
    </p:spTree>
    <p:extLst>
      <p:ext uri="{BB962C8B-B14F-4D97-AF65-F5344CB8AC3E}">
        <p14:creationId xmlns:p14="http://schemas.microsoft.com/office/powerpoint/2010/main" val="292917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Strike </a:t>
            </a:r>
            <a:r>
              <a:rPr lang="en-US" dirty="0"/>
              <a:t>a balance between too many and too few words. </a:t>
            </a:r>
            <a:endParaRPr lang="en-US" dirty="0" smtClean="0"/>
          </a:p>
          <a:p>
            <a:r>
              <a:rPr lang="en-US" dirty="0" smtClean="0"/>
              <a:t>Avoid </a:t>
            </a:r>
            <a:r>
              <a:rPr lang="en-US" dirty="0"/>
              <a:t>asking respondents to make any calculations beyond counting simple events </a:t>
            </a:r>
            <a:r>
              <a:rPr lang="en-US" dirty="0" smtClean="0"/>
              <a:t>in their heads. Give </a:t>
            </a:r>
            <a:r>
              <a:rPr lang="en-US" dirty="0"/>
              <a:t>clear and precise instructions throughout the survey.</a:t>
            </a:r>
          </a:p>
          <a:p>
            <a:r>
              <a:rPr lang="en-US" dirty="0" smtClean="0"/>
              <a:t>Grammar </a:t>
            </a:r>
            <a:r>
              <a:rPr lang="en-US" dirty="0"/>
              <a:t>matters, especially for more educated respondents.</a:t>
            </a:r>
          </a:p>
          <a:p>
            <a:r>
              <a:rPr lang="en-US" dirty="0" smtClean="0"/>
              <a:t>Don’t </a:t>
            </a:r>
            <a:r>
              <a:rPr lang="en-US" dirty="0"/>
              <a:t>reinvent the wheel. </a:t>
            </a:r>
          </a:p>
        </p:txBody>
      </p:sp>
    </p:spTree>
    <p:extLst>
      <p:ext uri="{BB962C8B-B14F-4D97-AF65-F5344CB8AC3E}">
        <p14:creationId xmlns:p14="http://schemas.microsoft.com/office/powerpoint/2010/main" val="306675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Open-Ended</a:t>
            </a:r>
          </a:p>
          <a:p>
            <a:r>
              <a:rPr lang="en-US" dirty="0" smtClean="0"/>
              <a:t>Closed</a:t>
            </a:r>
          </a:p>
          <a:p>
            <a:r>
              <a:rPr lang="en-US" dirty="0" err="1" smtClean="0"/>
              <a:t>Likert</a:t>
            </a:r>
            <a:r>
              <a:rPr lang="en-US" dirty="0" smtClean="0"/>
              <a:t>-type</a:t>
            </a:r>
          </a:p>
          <a:p>
            <a:r>
              <a:rPr lang="en-US" dirty="0" smtClean="0"/>
              <a:t>Competence</a:t>
            </a:r>
          </a:p>
          <a:p>
            <a:r>
              <a:rPr lang="en-US" dirty="0" smtClean="0"/>
              <a:t>Frequency</a:t>
            </a:r>
          </a:p>
          <a:p>
            <a:r>
              <a:rPr lang="en-US" dirty="0" smtClean="0"/>
              <a:t>Extent</a:t>
            </a:r>
          </a:p>
          <a:p>
            <a:r>
              <a:rPr lang="en-US" dirty="0" smtClean="0"/>
              <a:t>Comparison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Developmental</a:t>
            </a:r>
          </a:p>
          <a:p>
            <a:r>
              <a:rPr lang="en-US" dirty="0" smtClean="0"/>
              <a:t>Qualitative</a:t>
            </a:r>
          </a:p>
          <a:p>
            <a:r>
              <a:rPr lang="en-US" dirty="0" smtClean="0"/>
              <a:t>Agreement</a:t>
            </a:r>
          </a:p>
          <a:p>
            <a:r>
              <a:rPr lang="en-US" dirty="0" smtClean="0"/>
              <a:t>Importance</a:t>
            </a:r>
          </a:p>
          <a:p>
            <a:r>
              <a:rPr lang="en-US" dirty="0" err="1" smtClean="0"/>
              <a:t>Satsifaction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34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Open-Ended/Closed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Open-ended are useful for capturing verbatim responses, useful in qualitative research.   Better for exploratory questioning.</a:t>
            </a:r>
          </a:p>
          <a:p>
            <a:r>
              <a:rPr lang="en-US" dirty="0" smtClean="0"/>
              <a:t>Closed items are often easier to analyze and help standardize responses by presenting systematic cues to respondents.  Disadvantage is that the depth of inquiry is limited.</a:t>
            </a:r>
          </a:p>
          <a:p>
            <a:r>
              <a:rPr lang="en-US" dirty="0" smtClean="0"/>
              <a:t>Most surveys contain a mix of both types.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3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Know/Unsure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treated as “missing data” (fewer cases for analysis)</a:t>
            </a:r>
          </a:p>
          <a:p>
            <a:r>
              <a:rPr lang="en-US" dirty="0" smtClean="0"/>
              <a:t>DK/Unsure may be a valid response (knowledge or recall)</a:t>
            </a:r>
          </a:p>
          <a:p>
            <a:r>
              <a:rPr lang="en-US" dirty="0" smtClean="0"/>
              <a:t>DK/Unsure is often used in attitude questions.</a:t>
            </a:r>
          </a:p>
          <a:p>
            <a:r>
              <a:rPr lang="en-US" dirty="0" smtClean="0"/>
              <a:t>Sometimes we want to know the DK/Unsure responses.</a:t>
            </a:r>
          </a:p>
          <a:p>
            <a:r>
              <a:rPr lang="en-US" dirty="0" smtClean="0"/>
              <a:t>If DK/Unsure is offered, expect it to be selected.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25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Positions on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most concern on </a:t>
            </a:r>
            <a:r>
              <a:rPr lang="en-US" dirty="0" err="1" smtClean="0"/>
              <a:t>Likert</a:t>
            </a:r>
            <a:r>
              <a:rPr lang="en-US" dirty="0" smtClean="0"/>
              <a:t>-type responses.</a:t>
            </a:r>
          </a:p>
          <a:p>
            <a:r>
              <a:rPr lang="en-US" dirty="0" smtClean="0"/>
              <a:t>Behaves similarly to DK/Unsure</a:t>
            </a:r>
          </a:p>
          <a:p>
            <a:pPr lvl="1"/>
            <a:r>
              <a:rPr lang="en-US" dirty="0" smtClean="0"/>
              <a:t>Offers respondents ability to more accurately report their position on the topic/or attitude</a:t>
            </a:r>
          </a:p>
          <a:p>
            <a:pPr lvl="1"/>
            <a:r>
              <a:rPr lang="en-US" dirty="0" smtClean="0"/>
              <a:t>Most likely to be selected.</a:t>
            </a:r>
          </a:p>
          <a:p>
            <a:r>
              <a:rPr lang="en-US" dirty="0" smtClean="0"/>
              <a:t>Affected by the number of response options.  Respondents are less likely to take the middle position when more options are offered.</a:t>
            </a:r>
          </a:p>
          <a:p>
            <a:pPr lvl="1"/>
            <a:r>
              <a:rPr lang="en-US" dirty="0" smtClean="0"/>
              <a:t>Ex.  1,2,3,</a:t>
            </a:r>
            <a:r>
              <a:rPr lang="en-US" sz="2800" b="1" dirty="0" smtClean="0"/>
              <a:t>4</a:t>
            </a:r>
            <a:r>
              <a:rPr lang="en-US" dirty="0" smtClean="0"/>
              <a:t>,5,6,7 VERSUS 1,2,</a:t>
            </a:r>
            <a:r>
              <a:rPr lang="en-US" sz="2800" b="1" dirty="0" smtClean="0"/>
              <a:t>3</a:t>
            </a:r>
            <a:r>
              <a:rPr lang="en-US" dirty="0" smtClean="0"/>
              <a:t>,4,5 VERSUS 1,</a:t>
            </a:r>
            <a:r>
              <a:rPr lang="en-US" sz="2800" b="1" dirty="0" smtClean="0"/>
              <a:t>2</a:t>
            </a:r>
            <a:r>
              <a:rPr lang="en-US" dirty="0" smtClean="0"/>
              <a:t>,3</a:t>
            </a:r>
          </a:p>
          <a:p>
            <a:r>
              <a:rPr lang="en-US" dirty="0" smtClean="0"/>
              <a:t>Different than DK/Unsure because data is kept and analyzed rather than treated as missing.</a:t>
            </a:r>
          </a:p>
        </p:txBody>
      </p:sp>
    </p:spTree>
    <p:extLst>
      <p:ext uri="{BB962C8B-B14F-4D97-AF65-F5344CB8AC3E}">
        <p14:creationId xmlns:p14="http://schemas.microsoft.com/office/powerpoint/2010/main" val="244799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Qualtrics Item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lvl="0">
              <a:buFont typeface="Wingdings" pitchFamily="2" charset="2"/>
              <a:buChar char="v"/>
            </a:pPr>
            <a:r>
              <a:rPr lang="en-US" dirty="0"/>
              <a:t>Descriptive Text &amp; Graphic</a:t>
            </a:r>
          </a:p>
          <a:p>
            <a:pPr lvl="0">
              <a:buFont typeface="Wingdings" pitchFamily="2" charset="2"/>
              <a:buChar char="v"/>
            </a:pPr>
            <a:r>
              <a:rPr lang="en-US" dirty="0"/>
              <a:t>Multiple Choice</a:t>
            </a:r>
          </a:p>
          <a:p>
            <a:pPr lvl="0">
              <a:buFont typeface="Wingdings" pitchFamily="2" charset="2"/>
              <a:buChar char="v"/>
            </a:pPr>
            <a:r>
              <a:rPr lang="en-US" dirty="0"/>
              <a:t>Text Entry</a:t>
            </a:r>
          </a:p>
          <a:p>
            <a:pPr lvl="0">
              <a:buFont typeface="Wingdings" pitchFamily="2" charset="2"/>
              <a:buChar char="v"/>
            </a:pPr>
            <a:r>
              <a:rPr lang="en-US" dirty="0"/>
              <a:t>Matrix Table</a:t>
            </a:r>
          </a:p>
          <a:p>
            <a:pPr lvl="0">
              <a:buFont typeface="Wingdings" pitchFamily="2" charset="2"/>
              <a:buChar char="v"/>
            </a:pPr>
            <a:r>
              <a:rPr lang="en-US" dirty="0"/>
              <a:t>Slider</a:t>
            </a:r>
          </a:p>
          <a:p>
            <a:pPr lvl="0">
              <a:buFont typeface="Wingdings" pitchFamily="2" charset="2"/>
              <a:buChar char="v"/>
            </a:pPr>
            <a:r>
              <a:rPr lang="en-US" dirty="0"/>
              <a:t>Graphic Slider</a:t>
            </a:r>
          </a:p>
          <a:p>
            <a:pPr lvl="0"/>
            <a:r>
              <a:rPr lang="en-US" dirty="0"/>
              <a:t>Rank Order</a:t>
            </a:r>
          </a:p>
          <a:p>
            <a:pPr lvl="0"/>
            <a:r>
              <a:rPr lang="en-US" dirty="0"/>
              <a:t>Pick Group &amp; Rank</a:t>
            </a:r>
          </a:p>
          <a:p>
            <a:pPr lvl="0"/>
            <a:r>
              <a:rPr lang="en-US" dirty="0"/>
              <a:t>Hot Spot</a:t>
            </a:r>
          </a:p>
          <a:p>
            <a:pPr lvl="0"/>
            <a:r>
              <a:rPr lang="en-US" dirty="0"/>
              <a:t>Heat Map</a:t>
            </a:r>
          </a:p>
          <a:p>
            <a:pPr lvl="0"/>
            <a:r>
              <a:rPr lang="en-US" dirty="0"/>
              <a:t>Side by side</a:t>
            </a:r>
          </a:p>
          <a:p>
            <a:pPr lvl="0"/>
            <a:r>
              <a:rPr lang="en-US" dirty="0" smtClean="0"/>
              <a:t>Drill </a:t>
            </a:r>
            <a:r>
              <a:rPr lang="en-US" dirty="0"/>
              <a:t>Down</a:t>
            </a:r>
          </a:p>
          <a:p>
            <a:pPr lvl="0"/>
            <a:r>
              <a:rPr lang="en-US" dirty="0"/>
              <a:t>Constant Sum</a:t>
            </a:r>
          </a:p>
          <a:p>
            <a:pPr lvl="0"/>
            <a:r>
              <a:rPr lang="en-US" dirty="0"/>
              <a:t>Gap Analysis</a:t>
            </a:r>
          </a:p>
          <a:p>
            <a:pPr lvl="0"/>
            <a:r>
              <a:rPr lang="en-US" dirty="0"/>
              <a:t>File Upload</a:t>
            </a:r>
          </a:p>
          <a:p>
            <a:pPr lvl="0"/>
            <a:r>
              <a:rPr lang="en-US" dirty="0"/>
              <a:t>Timing</a:t>
            </a:r>
          </a:p>
          <a:p>
            <a:pPr lvl="0"/>
            <a:r>
              <a:rPr lang="en-US" dirty="0"/>
              <a:t>Meta </a:t>
            </a:r>
            <a:r>
              <a:rPr lang="en-US" dirty="0" smtClean="0"/>
              <a:t>Info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5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 Scales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a source of error in survey design; thus, must be considered very carefully.</a:t>
            </a:r>
          </a:p>
          <a:p>
            <a:r>
              <a:rPr lang="en-US" dirty="0" smtClean="0"/>
              <a:t>Only use when the ranking is easy or obvious.</a:t>
            </a:r>
          </a:p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 Here </a:t>
            </a:r>
            <a:r>
              <a:rPr lang="en-US" i="1" dirty="0">
                <a:solidFill>
                  <a:srgbClr val="FF0000"/>
                </a:solidFill>
              </a:rPr>
              <a:t>are some factors people often consider when deciding where to live. Which is </a:t>
            </a:r>
            <a:r>
              <a:rPr lang="en-US" i="1" dirty="0" smtClean="0">
                <a:solidFill>
                  <a:srgbClr val="FF0000"/>
                </a:solidFill>
              </a:rPr>
              <a:t>the most </a:t>
            </a:r>
            <a:r>
              <a:rPr lang="en-US" i="1" dirty="0">
                <a:solidFill>
                  <a:srgbClr val="FF0000"/>
                </a:solidFill>
              </a:rPr>
              <a:t>important to you?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Proximity </a:t>
            </a:r>
            <a:r>
              <a:rPr lang="en-US" i="1" dirty="0">
                <a:solidFill>
                  <a:srgbClr val="FF0000"/>
                </a:solidFill>
              </a:rPr>
              <a:t>to work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Quality </a:t>
            </a:r>
            <a:r>
              <a:rPr lang="en-US" i="1" dirty="0">
                <a:solidFill>
                  <a:srgbClr val="FF0000"/>
                </a:solidFill>
              </a:rPr>
              <a:t>of schools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Quality </a:t>
            </a:r>
            <a:r>
              <a:rPr lang="en-US" i="1" dirty="0">
                <a:solidFill>
                  <a:srgbClr val="FF0000"/>
                </a:solidFill>
              </a:rPr>
              <a:t>of public parks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Safety </a:t>
            </a:r>
            <a:r>
              <a:rPr lang="en-US" i="1" dirty="0">
                <a:solidFill>
                  <a:srgbClr val="FF0000"/>
                </a:solidFill>
              </a:rPr>
              <a:t>of a neighborhood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Access </a:t>
            </a:r>
            <a:r>
              <a:rPr lang="en-US" i="1" dirty="0">
                <a:solidFill>
                  <a:srgbClr val="FF0000"/>
                </a:solidFill>
              </a:rPr>
              <a:t>to shopping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2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Ranking, continued.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Ex.2 Please </a:t>
            </a:r>
            <a:r>
              <a:rPr lang="en-US" i="1" dirty="0">
                <a:solidFill>
                  <a:srgbClr val="FF0000"/>
                </a:solidFill>
              </a:rPr>
              <a:t>rank the importance of all 5 considerations on a scale from 1 to 5, where 1 </a:t>
            </a:r>
            <a:r>
              <a:rPr lang="en-US" i="1" dirty="0" smtClean="0">
                <a:solidFill>
                  <a:srgbClr val="FF0000"/>
                </a:solidFill>
              </a:rPr>
              <a:t>means “most </a:t>
            </a:r>
            <a:r>
              <a:rPr lang="en-US" i="1" dirty="0">
                <a:solidFill>
                  <a:srgbClr val="FF0000"/>
                </a:solidFill>
              </a:rPr>
              <a:t>important” and 5 means “least important</a:t>
            </a:r>
            <a:r>
              <a:rPr lang="en-US" i="1" dirty="0" smtClean="0">
                <a:solidFill>
                  <a:srgbClr val="FF0000"/>
                </a:solidFill>
              </a:rPr>
              <a:t>.”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OR</a:t>
            </a:r>
          </a:p>
          <a:p>
            <a:pPr marL="114300" indent="0"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3 Please </a:t>
            </a:r>
            <a:r>
              <a:rPr lang="en-US" i="1" dirty="0">
                <a:solidFill>
                  <a:srgbClr val="FF0000"/>
                </a:solidFill>
              </a:rPr>
              <a:t>rank the 3 considerations that are most important to you, where 1 means “</a:t>
            </a:r>
            <a:r>
              <a:rPr lang="en-US" i="1" dirty="0" smtClean="0">
                <a:solidFill>
                  <a:srgbClr val="FF0000"/>
                </a:solidFill>
              </a:rPr>
              <a:t>most important</a:t>
            </a:r>
            <a:r>
              <a:rPr lang="en-US" i="1" dirty="0">
                <a:solidFill>
                  <a:srgbClr val="FF0000"/>
                </a:solidFill>
              </a:rPr>
              <a:t>” and 3 means “least important.”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NOTE:  Ranking </a:t>
            </a:r>
            <a:r>
              <a:rPr lang="en-US" dirty="0"/>
              <a:t>scales can challenge respondents. Web surveys can usually be programmed to </a:t>
            </a:r>
            <a:r>
              <a:rPr lang="en-US" dirty="0" smtClean="0"/>
              <a:t>force respondents </a:t>
            </a:r>
            <a:r>
              <a:rPr lang="en-US" dirty="0"/>
              <a:t>to follow ranking directions.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2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Positivity Bias: Respondents </a:t>
            </a:r>
            <a:r>
              <a:rPr lang="en-US" dirty="0"/>
              <a:t>tend to </a:t>
            </a:r>
            <a:r>
              <a:rPr lang="en-US" dirty="0" smtClean="0"/>
              <a:t>over-report </a:t>
            </a:r>
            <a:r>
              <a:rPr lang="en-US" dirty="0"/>
              <a:t>positive attitudes and evaluations. </a:t>
            </a:r>
            <a:r>
              <a:rPr lang="en-US" dirty="0" smtClean="0"/>
              <a:t>Researchers can </a:t>
            </a:r>
            <a:r>
              <a:rPr lang="en-US" dirty="0"/>
              <a:t>normally do little about positivity bias itself, but they should try not to exacerbate it. </a:t>
            </a:r>
            <a:endParaRPr lang="en-US" dirty="0" smtClean="0"/>
          </a:p>
          <a:p>
            <a:r>
              <a:rPr lang="en-US" dirty="0" smtClean="0"/>
              <a:t>How many points on a scale?</a:t>
            </a:r>
          </a:p>
          <a:p>
            <a:r>
              <a:rPr lang="en-US" dirty="0" smtClean="0"/>
              <a:t>Response options should be clear.</a:t>
            </a:r>
          </a:p>
          <a:p>
            <a:r>
              <a:rPr lang="en-US" dirty="0" smtClean="0"/>
              <a:t>Response options should be mutually exclusive.</a:t>
            </a:r>
          </a:p>
          <a:p>
            <a:r>
              <a:rPr lang="en-US" dirty="0" smtClean="0"/>
              <a:t>Response options should anticipate all possibilities.</a:t>
            </a:r>
          </a:p>
          <a:p>
            <a:r>
              <a:rPr lang="en-US" dirty="0" smtClean="0"/>
              <a:t>Watch out for vague quantifiers.</a:t>
            </a:r>
          </a:p>
          <a:p>
            <a:r>
              <a:rPr lang="en-US" dirty="0" smtClean="0"/>
              <a:t>Primacy and regency effects.</a:t>
            </a:r>
          </a:p>
          <a:p>
            <a:r>
              <a:rPr lang="en-US" dirty="0" smtClean="0"/>
              <a:t>Anchoring effects.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Sensitive Questions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Social Desirability Bias – Tendency of respondents to </a:t>
            </a:r>
            <a:r>
              <a:rPr lang="en-US" dirty="0" err="1" smtClean="0"/>
              <a:t>overreport</a:t>
            </a:r>
            <a:r>
              <a:rPr lang="en-US" dirty="0" smtClean="0"/>
              <a:t> socially favorable attitudes or behaviors on sensitive questions.  (</a:t>
            </a:r>
            <a:r>
              <a:rPr lang="en-US" dirty="0" err="1" smtClean="0"/>
              <a:t>ie</a:t>
            </a:r>
            <a:r>
              <a:rPr lang="en-US" dirty="0" smtClean="0"/>
              <a:t>., holding racist or sexist attitudes, seat belt usage, etc.)</a:t>
            </a:r>
          </a:p>
          <a:p>
            <a:r>
              <a:rPr lang="en-US" dirty="0" smtClean="0"/>
              <a:t>Privacy – (i.e. political or religious beliefs)</a:t>
            </a:r>
          </a:p>
          <a:p>
            <a:r>
              <a:rPr lang="en-US" dirty="0" smtClean="0"/>
              <a:t>Anonymity &amp; Confidentiality</a:t>
            </a:r>
          </a:p>
          <a:p>
            <a:r>
              <a:rPr lang="en-US" dirty="0" smtClean="0"/>
              <a:t>Place sensitive </a:t>
            </a:r>
            <a:r>
              <a:rPr lang="en-US" dirty="0" err="1" smtClean="0"/>
              <a:t>qustions</a:t>
            </a:r>
            <a:r>
              <a:rPr lang="en-US" dirty="0" smtClean="0"/>
              <a:t> in the middle of the survey (not upfront and not at the end).</a:t>
            </a:r>
          </a:p>
          <a:p>
            <a:r>
              <a:rPr lang="en-US" dirty="0" smtClean="0"/>
              <a:t>Make item “comfortable” for telling the truth.</a:t>
            </a:r>
          </a:p>
          <a:p>
            <a:pPr lvl="1"/>
            <a:r>
              <a:rPr lang="en-US" sz="1700" i="1" dirty="0">
                <a:solidFill>
                  <a:srgbClr val="FF0000"/>
                </a:solidFill>
              </a:rPr>
              <a:t>Do you support or oppose drawing school attendance zones to make schools </a:t>
            </a:r>
            <a:r>
              <a:rPr lang="en-US" sz="1700" i="1" dirty="0" smtClean="0">
                <a:solidFill>
                  <a:srgbClr val="FF0000"/>
                </a:solidFill>
              </a:rPr>
              <a:t>more racially </a:t>
            </a:r>
            <a:r>
              <a:rPr lang="en-US" sz="1700" i="1" dirty="0">
                <a:solidFill>
                  <a:srgbClr val="FF0000"/>
                </a:solidFill>
              </a:rPr>
              <a:t>diverse</a:t>
            </a:r>
            <a:r>
              <a:rPr lang="en-US" sz="1700" i="1" dirty="0" smtClean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en-US" sz="1700" i="1" dirty="0">
                <a:solidFill>
                  <a:srgbClr val="FF0000"/>
                </a:solidFill>
              </a:rPr>
              <a:t>Race is a topic that makes many people uncomfortable, but the government often </a:t>
            </a:r>
            <a:r>
              <a:rPr lang="en-US" sz="1700" i="1" dirty="0" smtClean="0">
                <a:solidFill>
                  <a:srgbClr val="FF0000"/>
                </a:solidFill>
              </a:rPr>
              <a:t>makes policies </a:t>
            </a:r>
            <a:r>
              <a:rPr lang="en-US" sz="1700" i="1" dirty="0">
                <a:solidFill>
                  <a:srgbClr val="FF0000"/>
                </a:solidFill>
              </a:rPr>
              <a:t>that deal with racial issues. We’d like to know how you feel about some of </a:t>
            </a:r>
            <a:r>
              <a:rPr lang="en-US" sz="1700" i="1" dirty="0" smtClean="0">
                <a:solidFill>
                  <a:srgbClr val="FF0000"/>
                </a:solidFill>
              </a:rPr>
              <a:t>these policies</a:t>
            </a:r>
            <a:r>
              <a:rPr lang="en-US" sz="1700" i="1" dirty="0">
                <a:solidFill>
                  <a:srgbClr val="FF0000"/>
                </a:solidFill>
              </a:rPr>
              <a:t>. There is no right or wrong answer, and you can choose not to answer </a:t>
            </a:r>
            <a:r>
              <a:rPr lang="en-US" sz="1700" i="1" dirty="0" smtClean="0">
                <a:solidFill>
                  <a:srgbClr val="FF0000"/>
                </a:solidFill>
              </a:rPr>
              <a:t>the question </a:t>
            </a:r>
            <a:r>
              <a:rPr lang="en-US" sz="1700" i="1" dirty="0">
                <a:solidFill>
                  <a:srgbClr val="FF0000"/>
                </a:solidFill>
              </a:rPr>
              <a:t>for any reason. Do you support or oppose drawing school attendance zones </a:t>
            </a:r>
            <a:r>
              <a:rPr lang="en-US" sz="1700" i="1" dirty="0" smtClean="0">
                <a:solidFill>
                  <a:srgbClr val="FF0000"/>
                </a:solidFill>
              </a:rPr>
              <a:t>to make </a:t>
            </a:r>
            <a:r>
              <a:rPr lang="en-US" sz="1700" i="1" dirty="0">
                <a:solidFill>
                  <a:srgbClr val="FF0000"/>
                </a:solidFill>
              </a:rPr>
              <a:t>schools more racially diverse?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7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Respondent Recall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time references to improve recall.</a:t>
            </a:r>
          </a:p>
          <a:p>
            <a:r>
              <a:rPr lang="en-US" dirty="0" smtClean="0"/>
              <a:t>Shorter reference periods.</a:t>
            </a:r>
          </a:p>
          <a:p>
            <a:r>
              <a:rPr lang="en-US" dirty="0" smtClean="0"/>
              <a:t>Avoid asking too many recall items.</a:t>
            </a:r>
          </a:p>
          <a:p>
            <a:r>
              <a:rPr lang="en-US" dirty="0" smtClean="0"/>
              <a:t>General phrasing may suffice.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7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r>
              <a:rPr lang="en-US" dirty="0" smtClean="0"/>
              <a:t>Nonresponse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Sampling units selected do not respond because…</a:t>
            </a:r>
          </a:p>
          <a:p>
            <a:r>
              <a:rPr lang="en-US" sz="3000" dirty="0" smtClean="0"/>
              <a:t>Unable (broken links)</a:t>
            </a:r>
          </a:p>
          <a:p>
            <a:r>
              <a:rPr lang="en-US" sz="3000" dirty="0" smtClean="0"/>
              <a:t>Unavailable (on vacation; doesn’t get the email)</a:t>
            </a:r>
          </a:p>
          <a:p>
            <a:r>
              <a:rPr lang="en-US" sz="3000" dirty="0" smtClean="0"/>
              <a:t>Unwilling (questions seem wonky, seems too long, doesn’t trust the researcher, etc.)</a:t>
            </a:r>
          </a:p>
          <a:p>
            <a:r>
              <a:rPr lang="en-US" sz="3000" dirty="0" smtClean="0"/>
              <a:t>Problematic b/c causes “MCAR” (source of bias)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7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Minimize Nonresponse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Send reminder emails (but not too many!)</a:t>
            </a:r>
          </a:p>
          <a:p>
            <a:r>
              <a:rPr lang="en-US" dirty="0" smtClean="0"/>
              <a:t>Incentives</a:t>
            </a:r>
          </a:p>
          <a:p>
            <a:r>
              <a:rPr lang="en-US" dirty="0" smtClean="0"/>
              <a:t>Oversample</a:t>
            </a:r>
          </a:p>
          <a:p>
            <a:r>
              <a:rPr lang="en-US" dirty="0" smtClean="0"/>
              <a:t>Make the survey inviting and easy to complete.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82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Wording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Ah, the perfect survey!  What would it look like?</a:t>
            </a:r>
          </a:p>
          <a:p>
            <a:r>
              <a:rPr lang="en-US" dirty="0" smtClean="0"/>
              <a:t>All questions would measure the concept they intend to measure.</a:t>
            </a:r>
          </a:p>
          <a:p>
            <a:r>
              <a:rPr lang="en-US" dirty="0" smtClean="0"/>
              <a:t>No question would erroneously measure unintended concepts. </a:t>
            </a:r>
            <a:endParaRPr lang="en-US" dirty="0"/>
          </a:p>
          <a:p>
            <a:r>
              <a:rPr lang="en-US" dirty="0" smtClean="0"/>
              <a:t>All respondents would interpret questions in the same way.</a:t>
            </a:r>
          </a:p>
          <a:p>
            <a:r>
              <a:rPr lang="en-US" dirty="0" smtClean="0"/>
              <a:t>All respondents would be able to respond accurately.</a:t>
            </a:r>
          </a:p>
          <a:p>
            <a:r>
              <a:rPr lang="en-US" dirty="0" smtClean="0"/>
              <a:t>All respondents would be ready and willing to answer all questions posed.</a:t>
            </a:r>
          </a:p>
          <a:p>
            <a:r>
              <a:rPr lang="en-US" dirty="0" smtClean="0"/>
              <a:t>YOUR JOB = reduce error by improving respondent’s experience and comprehension of the survey 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1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Avoid double-barreled questions.	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Ex.  Do </a:t>
            </a:r>
            <a:r>
              <a:rPr lang="en-US" dirty="0">
                <a:solidFill>
                  <a:srgbClr val="FF0000"/>
                </a:solidFill>
              </a:rPr>
              <a:t>you favor or oppose cutting taxes and government spending?</a:t>
            </a:r>
          </a:p>
          <a:p>
            <a:endParaRPr lang="en-US" dirty="0" smtClean="0"/>
          </a:p>
          <a:p>
            <a:r>
              <a:rPr lang="en-US" dirty="0" smtClean="0"/>
              <a:t>Problem:  question asks two things</a:t>
            </a:r>
          </a:p>
          <a:p>
            <a:r>
              <a:rPr lang="en-US" dirty="0" smtClean="0"/>
              <a:t>Solution: break up the question</a:t>
            </a:r>
          </a:p>
          <a:p>
            <a:endParaRPr lang="en-US" dirty="0"/>
          </a:p>
          <a:p>
            <a:r>
              <a:rPr lang="en-US" i="1" dirty="0" smtClean="0"/>
              <a:t>Do you favor or oppose cutting taxes?</a:t>
            </a:r>
          </a:p>
          <a:p>
            <a:r>
              <a:rPr lang="en-US" i="1" dirty="0" smtClean="0"/>
              <a:t>Do you favor or oppose government spending?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4385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erroneous assumptions.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 In </a:t>
            </a:r>
            <a:r>
              <a:rPr lang="en-US" i="1" dirty="0">
                <a:solidFill>
                  <a:srgbClr val="FF0000"/>
                </a:solidFill>
              </a:rPr>
              <a:t>the past twelve months, who has treated you for headaches – a general doctor, </a:t>
            </a:r>
            <a:r>
              <a:rPr lang="en-US" i="1" dirty="0" smtClean="0">
                <a:solidFill>
                  <a:srgbClr val="FF0000"/>
                </a:solidFill>
              </a:rPr>
              <a:t>a specialist</a:t>
            </a:r>
            <a:r>
              <a:rPr lang="en-US" i="1" dirty="0">
                <a:solidFill>
                  <a:srgbClr val="FF0000"/>
                </a:solidFill>
              </a:rPr>
              <a:t>, a physician’s assistant, or a nurse?</a:t>
            </a:r>
          </a:p>
          <a:p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Better:</a:t>
            </a:r>
            <a:endParaRPr lang="en-US" dirty="0"/>
          </a:p>
          <a:p>
            <a:pPr marL="114300" indent="0">
              <a:buNone/>
            </a:pPr>
            <a:r>
              <a:rPr lang="en-US" dirty="0"/>
              <a:t>Did you have a headache in the last twelve months?</a:t>
            </a:r>
          </a:p>
          <a:p>
            <a:r>
              <a:rPr lang="en-US" dirty="0"/>
              <a:t>(if yes) Did you make an appointment with a medical professional to get your </a:t>
            </a:r>
            <a:r>
              <a:rPr lang="en-US" dirty="0" smtClean="0"/>
              <a:t>headache treated</a:t>
            </a:r>
            <a:r>
              <a:rPr lang="en-US" dirty="0"/>
              <a:t>?</a:t>
            </a:r>
          </a:p>
          <a:p>
            <a:r>
              <a:rPr lang="en-US" dirty="0"/>
              <a:t>(if yes) Who treated you for your headache - a general doctor, a specialist, a </a:t>
            </a:r>
            <a:r>
              <a:rPr lang="en-US" dirty="0" smtClean="0"/>
              <a:t>physician’s assistant</a:t>
            </a:r>
            <a:r>
              <a:rPr lang="en-US" dirty="0"/>
              <a:t>, or a nurse?</a:t>
            </a:r>
          </a:p>
          <a:p>
            <a:pPr marL="114300" indent="0">
              <a:buNone/>
            </a:pPr>
            <a:r>
              <a:rPr lang="en-US" dirty="0"/>
              <a:t>In the last twelve months, did you have a headache that was serious enough that </a:t>
            </a:r>
            <a:r>
              <a:rPr lang="en-US" dirty="0" smtClean="0"/>
              <a:t>you sought </a:t>
            </a:r>
            <a:r>
              <a:rPr lang="en-US" dirty="0"/>
              <a:t>treatment from a medical professional for it?</a:t>
            </a:r>
          </a:p>
          <a:p>
            <a:r>
              <a:rPr lang="en-US" dirty="0"/>
              <a:t>(if yes) Who treated you for your headache - a general doctor, a specialist, a </a:t>
            </a:r>
            <a:r>
              <a:rPr lang="en-US" dirty="0" smtClean="0"/>
              <a:t>physician’s assistant</a:t>
            </a:r>
            <a:r>
              <a:rPr lang="en-US" dirty="0"/>
              <a:t>, or a nurse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9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Clarify ambiguous and imprecise terms or break them down into several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Do </a:t>
            </a:r>
            <a:r>
              <a:rPr lang="en-US" i="1" dirty="0">
                <a:solidFill>
                  <a:srgbClr val="FF0000"/>
                </a:solidFill>
              </a:rPr>
              <a:t>you agree or disagree that moral values are an important issue facing the nation</a:t>
            </a:r>
            <a:r>
              <a:rPr lang="en-US" i="1" dirty="0" smtClean="0">
                <a:solidFill>
                  <a:srgbClr val="FF0000"/>
                </a:solidFill>
              </a:rPr>
              <a:t>?</a:t>
            </a:r>
          </a:p>
          <a:p>
            <a:pPr marL="114300" indent="0"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sz="1600" i="1" dirty="0" smtClean="0"/>
              <a:t>BETTER:  Do </a:t>
            </a:r>
            <a:r>
              <a:rPr lang="en-US" sz="1600" i="1" dirty="0"/>
              <a:t>you agree or disagree that moral values are an important issue facing the nation? </a:t>
            </a:r>
            <a:r>
              <a:rPr lang="en-US" sz="1600" i="1" dirty="0" smtClean="0"/>
              <a:t>By moral </a:t>
            </a:r>
            <a:r>
              <a:rPr lang="en-US" sz="1600" i="1" dirty="0"/>
              <a:t>values, we mean how much government should be involved in regulating </a:t>
            </a:r>
            <a:r>
              <a:rPr lang="en-US" sz="1600" i="1" dirty="0" smtClean="0"/>
              <a:t>citizen behavior </a:t>
            </a:r>
            <a:r>
              <a:rPr lang="en-US" sz="1600" i="1" dirty="0"/>
              <a:t>when questions of right and wrong are involved</a:t>
            </a:r>
            <a:r>
              <a:rPr lang="en-US" sz="1600" i="1" dirty="0" smtClean="0"/>
              <a:t>.</a:t>
            </a:r>
          </a:p>
          <a:p>
            <a:pPr marL="114300" indent="0">
              <a:buNone/>
            </a:pPr>
            <a:endParaRPr lang="en-US" sz="1600" i="1" dirty="0"/>
          </a:p>
          <a:p>
            <a:pPr marL="114300" indent="0">
              <a:buNone/>
            </a:pPr>
            <a:r>
              <a:rPr lang="en-US" sz="1600" i="1" dirty="0" smtClean="0"/>
              <a:t>EVEN BETTER:  Many </a:t>
            </a:r>
            <a:r>
              <a:rPr lang="en-US" sz="1600" i="1" dirty="0"/>
              <a:t>issues that involve moral values are prominent in politics today. Below we have a </a:t>
            </a:r>
            <a:r>
              <a:rPr lang="en-US" sz="1600" i="1" dirty="0" smtClean="0"/>
              <a:t>list of </a:t>
            </a:r>
            <a:r>
              <a:rPr lang="en-US" sz="1600" i="1" dirty="0"/>
              <a:t>these issues. For each issue, please tell us how important you think it </a:t>
            </a:r>
            <a:r>
              <a:rPr lang="en-US" sz="1600" i="1" dirty="0" smtClean="0"/>
              <a:t>is:</a:t>
            </a:r>
            <a:endParaRPr lang="en-US" sz="1600" i="1" dirty="0"/>
          </a:p>
          <a:p>
            <a:r>
              <a:rPr lang="en-US" sz="1600" i="1" dirty="0" smtClean="0"/>
              <a:t>Abortion</a:t>
            </a:r>
            <a:endParaRPr lang="en-US" sz="1600" i="1" dirty="0"/>
          </a:p>
          <a:p>
            <a:r>
              <a:rPr lang="en-US" sz="1600" i="1" dirty="0" smtClean="0"/>
              <a:t>Gay </a:t>
            </a:r>
            <a:r>
              <a:rPr lang="en-US" sz="1600" i="1" dirty="0"/>
              <a:t>marriage</a:t>
            </a:r>
          </a:p>
          <a:p>
            <a:r>
              <a:rPr lang="en-US" sz="1600" i="1" dirty="0" smtClean="0"/>
              <a:t>Death </a:t>
            </a:r>
            <a:r>
              <a:rPr lang="en-US" sz="1600" i="1" dirty="0"/>
              <a:t>penalty</a:t>
            </a:r>
          </a:p>
          <a:p>
            <a:r>
              <a:rPr lang="en-US" sz="1600" i="1" dirty="0" smtClean="0"/>
              <a:t>No </a:t>
            </a:r>
            <a:r>
              <a:rPr lang="en-US" sz="1600" i="1" dirty="0"/>
              <a:t>fault divorce</a:t>
            </a:r>
          </a:p>
          <a:p>
            <a:r>
              <a:rPr lang="en-US" sz="1600" i="1" dirty="0" smtClean="0"/>
              <a:t>The </a:t>
            </a:r>
            <a:r>
              <a:rPr lang="en-US" sz="1600" i="1" dirty="0"/>
              <a:t>religiosity of public officials</a:t>
            </a:r>
          </a:p>
        </p:txBody>
      </p:sp>
    </p:spTree>
    <p:extLst>
      <p:ext uri="{BB962C8B-B14F-4D97-AF65-F5344CB8AC3E}">
        <p14:creationId xmlns:p14="http://schemas.microsoft.com/office/powerpoint/2010/main" val="10803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Define terms very specifically when necessary.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i="1" dirty="0" smtClean="0">
                <a:solidFill>
                  <a:srgbClr val="FF0000"/>
                </a:solidFill>
              </a:rPr>
              <a:t>Ex. What </a:t>
            </a:r>
            <a:r>
              <a:rPr lang="en-US" i="1" dirty="0">
                <a:solidFill>
                  <a:srgbClr val="FF0000"/>
                </a:solidFill>
              </a:rPr>
              <a:t>was your income last year</a:t>
            </a:r>
            <a:r>
              <a:rPr lang="en-US" i="1" dirty="0" smtClean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Better: 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What </a:t>
            </a:r>
            <a:r>
              <a:rPr lang="en-US" dirty="0"/>
              <a:t>was your total household income before taxes in 2009?</a:t>
            </a:r>
          </a:p>
        </p:txBody>
      </p:sp>
    </p:spTree>
    <p:extLst>
      <p:ext uri="{BB962C8B-B14F-4D97-AF65-F5344CB8AC3E}">
        <p14:creationId xmlns:p14="http://schemas.microsoft.com/office/powerpoint/2010/main" val="355333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89</TotalTime>
  <Words>1535</Words>
  <Application>Microsoft Office PowerPoint</Application>
  <PresentationFormat>On-screen Show (4:3)</PresentationFormat>
  <Paragraphs>173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Adjacency</vt:lpstr>
      <vt:lpstr>Handcrafted Survey Items lessons  from Duke University’s Initiative on Survey Methodology</vt:lpstr>
      <vt:lpstr>Qualtrics Item Types</vt:lpstr>
      <vt:lpstr>Nonresponse Error</vt:lpstr>
      <vt:lpstr>Minimize Nonresponse</vt:lpstr>
      <vt:lpstr>Question Wording</vt:lpstr>
      <vt:lpstr>Avoid double-barreled questions. </vt:lpstr>
      <vt:lpstr>Avoid erroneous assumptions.</vt:lpstr>
      <vt:lpstr>Clarify ambiguous and imprecise terms or break them down into several questions.</vt:lpstr>
      <vt:lpstr>Define terms very specifically when necessary.</vt:lpstr>
      <vt:lpstr>Avoid loading, leading, emotional or evocative language.</vt:lpstr>
      <vt:lpstr>Avoid confusing technical or academic terms.</vt:lpstr>
      <vt:lpstr>Balance questions to make positive &amp; negative responses “ok.”</vt:lpstr>
      <vt:lpstr>Consider providing counterarguments in the question itself.</vt:lpstr>
      <vt:lpstr>Avoid complex sentences.</vt:lpstr>
      <vt:lpstr>General Advice</vt:lpstr>
      <vt:lpstr>Response Scales</vt:lpstr>
      <vt:lpstr>Open-Ended/Closed</vt:lpstr>
      <vt:lpstr>Don’t Know/Unsure</vt:lpstr>
      <vt:lpstr>Middle Positions on Scales</vt:lpstr>
      <vt:lpstr>Ranking Scales</vt:lpstr>
      <vt:lpstr>Ranking, continued.</vt:lpstr>
      <vt:lpstr>Other considerations…</vt:lpstr>
      <vt:lpstr>Sensitive Questions </vt:lpstr>
      <vt:lpstr>Respondent Recall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edison</dc:creator>
  <cp:lastModifiedBy>edison</cp:lastModifiedBy>
  <cp:revision>13</cp:revision>
  <dcterms:created xsi:type="dcterms:W3CDTF">2015-01-13T13:06:01Z</dcterms:created>
  <dcterms:modified xsi:type="dcterms:W3CDTF">2015-01-13T14:35:04Z</dcterms:modified>
</cp:coreProperties>
</file>