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sldIdLst>
    <p:sldId id="256" r:id="rId2"/>
    <p:sldId id="257" r:id="rId3"/>
    <p:sldId id="258" r:id="rId4"/>
    <p:sldId id="260" r:id="rId5"/>
    <p:sldId id="275"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 M. Torres" initials="SMT" lastIdx="5" clrIdx="0">
    <p:extLst>
      <p:ext uri="{19B8F6BF-5375-455C-9EA6-DF929625EA0E}">
        <p15:presenceInfo xmlns:p15="http://schemas.microsoft.com/office/powerpoint/2012/main" userId="S-1-5-21-2207996845-521149321-3078721690-8324" providerId="AD"/>
      </p:ext>
    </p:extLst>
  </p:cmAuthor>
  <p:cmAuthor id="2" name="Bobby Holbrook" initials="BH" lastIdx="1" clrIdx="1">
    <p:extLst>
      <p:ext uri="{19B8F6BF-5375-455C-9EA6-DF929625EA0E}">
        <p15:presenceInfo xmlns:p15="http://schemas.microsoft.com/office/powerpoint/2012/main" userId="S-1-5-21-2207996845-521149321-3078721690-143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2439" autoAdjust="0"/>
  </p:normalViewPr>
  <p:slideViewPr>
    <p:cSldViewPr snapToGrid="0">
      <p:cViewPr varScale="1">
        <p:scale>
          <a:sx n="36" d="100"/>
          <a:sy n="36" d="100"/>
        </p:scale>
        <p:origin x="101" y="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7804F4-C312-4E70-9728-A43B8C17077F}" type="datetimeFigureOut">
              <a:rPr lang="en-US" smtClean="0"/>
              <a:t>8/31/2020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A3D7FE-42E4-42A4-9624-C6D72D936C57}" type="slidenum">
              <a:rPr lang="en-US" smtClean="0"/>
              <a:t>‹#›</a:t>
            </a:fld>
            <a:endParaRPr lang="en-US"/>
          </a:p>
        </p:txBody>
      </p:sp>
    </p:spTree>
    <p:extLst>
      <p:ext uri="{BB962C8B-B14F-4D97-AF65-F5344CB8AC3E}">
        <p14:creationId xmlns:p14="http://schemas.microsoft.com/office/powerpoint/2010/main" val="476208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A3D7FE-42E4-42A4-9624-C6D72D936C57}" type="slidenum">
              <a:rPr lang="en-US" smtClean="0"/>
              <a:t>2</a:t>
            </a:fld>
            <a:endParaRPr lang="en-US"/>
          </a:p>
        </p:txBody>
      </p:sp>
    </p:spTree>
    <p:extLst>
      <p:ext uri="{BB962C8B-B14F-4D97-AF65-F5344CB8AC3E}">
        <p14:creationId xmlns:p14="http://schemas.microsoft.com/office/powerpoint/2010/main" val="1190405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A3D7FE-42E4-42A4-9624-C6D72D936C57}" type="slidenum">
              <a:rPr lang="en-US" smtClean="0"/>
              <a:t>12</a:t>
            </a:fld>
            <a:endParaRPr lang="en-US"/>
          </a:p>
        </p:txBody>
      </p:sp>
    </p:spTree>
    <p:extLst>
      <p:ext uri="{BB962C8B-B14F-4D97-AF65-F5344CB8AC3E}">
        <p14:creationId xmlns:p14="http://schemas.microsoft.com/office/powerpoint/2010/main" val="14557940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8/31/2020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8/31/2020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8/31/2020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8/31/2020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8/31/2020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8/31/2020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RN to BSN Outcomes</a:t>
            </a:r>
          </a:p>
        </p:txBody>
      </p:sp>
      <p:sp>
        <p:nvSpPr>
          <p:cNvPr id="3" name="Subtitle 2"/>
          <p:cNvSpPr>
            <a:spLocks noGrp="1"/>
          </p:cNvSpPr>
          <p:nvPr>
            <p:ph type="subTitle" idx="1"/>
          </p:nvPr>
        </p:nvSpPr>
        <p:spPr/>
        <p:txBody>
          <a:bodyPr/>
          <a:lstStyle/>
          <a:p>
            <a:r>
              <a:rPr lang="en-US" dirty="0"/>
              <a:t>2019-2020</a:t>
            </a:r>
          </a:p>
        </p:txBody>
      </p:sp>
    </p:spTree>
    <p:extLst>
      <p:ext uri="{BB962C8B-B14F-4D97-AF65-F5344CB8AC3E}">
        <p14:creationId xmlns:p14="http://schemas.microsoft.com/office/powerpoint/2010/main" val="3337493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Satisfaction</a:t>
            </a:r>
          </a:p>
        </p:txBody>
      </p:sp>
      <p:sp>
        <p:nvSpPr>
          <p:cNvPr id="3" name="Content Placeholder 2"/>
          <p:cNvSpPr>
            <a:spLocks noGrp="1"/>
          </p:cNvSpPr>
          <p:nvPr>
            <p:ph idx="1"/>
          </p:nvPr>
        </p:nvSpPr>
        <p:spPr/>
        <p:txBody>
          <a:bodyPr/>
          <a:lstStyle/>
          <a:p>
            <a:r>
              <a:rPr lang="en-US" dirty="0"/>
              <a:t>Spring 2019 graduate survey – 4/4 responded they would recommend program to others when asked about satisfaction. </a:t>
            </a:r>
          </a:p>
          <a:p>
            <a:r>
              <a:rPr lang="en-US" dirty="0"/>
              <a:t>Fall 2019 graduate survey – 4/5 responded they would recommend the program to others. 1/5 responded negatively when asked about satisfaction</a:t>
            </a:r>
          </a:p>
          <a:p>
            <a:r>
              <a:rPr lang="en-US" dirty="0"/>
              <a:t>In summary: 8/9 (88%) graduates said they would recommend the program to others </a:t>
            </a:r>
            <a:br>
              <a:rPr lang="en-US" dirty="0"/>
            </a:br>
            <a:endParaRPr lang="en-US" dirty="0"/>
          </a:p>
        </p:txBody>
      </p:sp>
    </p:spTree>
    <p:extLst>
      <p:ext uri="{BB962C8B-B14F-4D97-AF65-F5344CB8AC3E}">
        <p14:creationId xmlns:p14="http://schemas.microsoft.com/office/powerpoint/2010/main" val="4224523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151490103"/>
              </p:ext>
            </p:extLst>
          </p:nvPr>
        </p:nvGraphicFramePr>
        <p:xfrm>
          <a:off x="3116911" y="725326"/>
          <a:ext cx="6122506" cy="5670092"/>
        </p:xfrm>
        <a:graphic>
          <a:graphicData uri="http://schemas.openxmlformats.org/drawingml/2006/table">
            <a:tbl>
              <a:tblPr firstRow="1" firstCol="1" bandRow="1">
                <a:tableStyleId>{5C22544A-7EE6-4342-B048-85BDC9FD1C3A}</a:tableStyleId>
              </a:tblPr>
              <a:tblGrid>
                <a:gridCol w="3401390">
                  <a:extLst>
                    <a:ext uri="{9D8B030D-6E8A-4147-A177-3AD203B41FA5}">
                      <a16:colId xmlns:a16="http://schemas.microsoft.com/office/drawing/2014/main" val="1951107200"/>
                    </a:ext>
                  </a:extLst>
                </a:gridCol>
                <a:gridCol w="680279">
                  <a:extLst>
                    <a:ext uri="{9D8B030D-6E8A-4147-A177-3AD203B41FA5}">
                      <a16:colId xmlns:a16="http://schemas.microsoft.com/office/drawing/2014/main" val="1144160820"/>
                    </a:ext>
                  </a:extLst>
                </a:gridCol>
                <a:gridCol w="680279">
                  <a:extLst>
                    <a:ext uri="{9D8B030D-6E8A-4147-A177-3AD203B41FA5}">
                      <a16:colId xmlns:a16="http://schemas.microsoft.com/office/drawing/2014/main" val="3514026930"/>
                    </a:ext>
                  </a:extLst>
                </a:gridCol>
                <a:gridCol w="680279">
                  <a:extLst>
                    <a:ext uri="{9D8B030D-6E8A-4147-A177-3AD203B41FA5}">
                      <a16:colId xmlns:a16="http://schemas.microsoft.com/office/drawing/2014/main" val="4168127553"/>
                    </a:ext>
                  </a:extLst>
                </a:gridCol>
                <a:gridCol w="680279">
                  <a:extLst>
                    <a:ext uri="{9D8B030D-6E8A-4147-A177-3AD203B41FA5}">
                      <a16:colId xmlns:a16="http://schemas.microsoft.com/office/drawing/2014/main" val="3369166452"/>
                    </a:ext>
                  </a:extLst>
                </a:gridCol>
              </a:tblGrid>
              <a:tr h="173876">
                <a:tc rowSpan="2">
                  <a:txBody>
                    <a:bodyPr/>
                    <a:lstStyle/>
                    <a:p>
                      <a:pPr marL="0" marR="0"/>
                      <a:r>
                        <a:rPr lang="en-US" sz="1000" dirty="0">
                          <a:effectLst/>
                        </a:rPr>
                        <a:t>Enrollment</a:t>
                      </a:r>
                      <a:endParaRPr lang="en-US" sz="7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gridSpan="2">
                  <a:txBody>
                    <a:bodyPr/>
                    <a:lstStyle/>
                    <a:p>
                      <a:pPr marL="0" marR="0" algn="ctr"/>
                      <a:r>
                        <a:rPr lang="en-US" sz="1400" dirty="0">
                          <a:effectLst/>
                        </a:rPr>
                        <a:t>Fall 2018</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hMerge="1">
                  <a:txBody>
                    <a:bodyPr/>
                    <a:lstStyle/>
                    <a:p>
                      <a:endParaRPr lang="en-US"/>
                    </a:p>
                  </a:txBody>
                  <a:tcPr/>
                </a:tc>
                <a:tc gridSpan="2">
                  <a:txBody>
                    <a:bodyPr/>
                    <a:lstStyle/>
                    <a:p>
                      <a:pPr marL="0" marR="0" algn="ctr"/>
                      <a:r>
                        <a:rPr lang="en-US" sz="1400">
                          <a:effectLst/>
                        </a:rPr>
                        <a:t>2019</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hMerge="1">
                  <a:txBody>
                    <a:bodyPr/>
                    <a:lstStyle/>
                    <a:p>
                      <a:endParaRPr lang="en-US"/>
                    </a:p>
                  </a:txBody>
                  <a:tcPr/>
                </a:tc>
                <a:extLst>
                  <a:ext uri="{0D108BD9-81ED-4DB2-BD59-A6C34878D82A}">
                    <a16:rowId xmlns:a16="http://schemas.microsoft.com/office/drawing/2014/main" val="1498513739"/>
                  </a:ext>
                </a:extLst>
              </a:tr>
              <a:tr h="173876">
                <a:tc vMerge="1">
                  <a:txBody>
                    <a:bodyPr/>
                    <a:lstStyle/>
                    <a:p>
                      <a:endParaRPr lang="en-US"/>
                    </a:p>
                  </a:txBody>
                  <a:tcPr/>
                </a:tc>
                <a:tc>
                  <a:txBody>
                    <a:bodyPr/>
                    <a:lstStyle/>
                    <a:p>
                      <a:pPr marL="0" marR="0" algn="ctr"/>
                      <a:r>
                        <a:rPr lang="en-US" sz="1400" dirty="0">
                          <a:effectLst/>
                        </a:rPr>
                        <a:t>n</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n</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extLst>
                  <a:ext uri="{0D108BD9-81ED-4DB2-BD59-A6C34878D82A}">
                    <a16:rowId xmlns:a16="http://schemas.microsoft.com/office/drawing/2014/main" val="1289377214"/>
                  </a:ext>
                </a:extLst>
              </a:tr>
              <a:tr h="173876">
                <a:tc>
                  <a:txBody>
                    <a:bodyPr/>
                    <a:lstStyle/>
                    <a:p>
                      <a:pPr marL="0" marR="0"/>
                      <a:r>
                        <a:rPr lang="en-US" sz="1400" dirty="0">
                          <a:effectLst/>
                        </a:rPr>
                        <a:t>Headcount</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199</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196</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extLst>
                  <a:ext uri="{0D108BD9-81ED-4DB2-BD59-A6C34878D82A}">
                    <a16:rowId xmlns:a16="http://schemas.microsoft.com/office/drawing/2014/main" val="2222882218"/>
                  </a:ext>
                </a:extLst>
              </a:tr>
              <a:tr h="173876">
                <a:tc>
                  <a:txBody>
                    <a:bodyPr/>
                    <a:lstStyle/>
                    <a:p>
                      <a:pPr marL="0" marR="0"/>
                      <a:r>
                        <a:rPr lang="en-US" sz="1400" dirty="0">
                          <a:effectLst/>
                        </a:rPr>
                        <a:t>Full-Time Equivalent (FTE) Enrollment</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49.2</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46.8</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extLst>
                  <a:ext uri="{0D108BD9-81ED-4DB2-BD59-A6C34878D82A}">
                    <a16:rowId xmlns:a16="http://schemas.microsoft.com/office/drawing/2014/main" val="3044327221"/>
                  </a:ext>
                </a:extLst>
              </a:tr>
              <a:tr h="332633">
                <a:tc>
                  <a:txBody>
                    <a:bodyPr/>
                    <a:lstStyle/>
                    <a:p>
                      <a:pPr marL="0" marR="0"/>
                      <a:r>
                        <a:rPr lang="en-US" sz="1400" dirty="0">
                          <a:effectLst/>
                        </a:rPr>
                        <a:t>Full-Time Enrollment</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29</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14.6%</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19</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9.7%</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extLst>
                  <a:ext uri="{0D108BD9-81ED-4DB2-BD59-A6C34878D82A}">
                    <a16:rowId xmlns:a16="http://schemas.microsoft.com/office/drawing/2014/main" val="2139730234"/>
                  </a:ext>
                </a:extLst>
              </a:tr>
              <a:tr h="332633">
                <a:tc>
                  <a:txBody>
                    <a:bodyPr/>
                    <a:lstStyle/>
                    <a:p>
                      <a:pPr marL="0" marR="0"/>
                      <a:r>
                        <a:rPr lang="en-US" sz="1400" dirty="0">
                          <a:effectLst/>
                        </a:rPr>
                        <a:t>Part-Time Enrollment</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170</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85.4%</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177</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90.3%</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extLst>
                  <a:ext uri="{0D108BD9-81ED-4DB2-BD59-A6C34878D82A}">
                    <a16:rowId xmlns:a16="http://schemas.microsoft.com/office/drawing/2014/main" val="3796684732"/>
                  </a:ext>
                </a:extLst>
              </a:tr>
              <a:tr h="332633">
                <a:tc>
                  <a:txBody>
                    <a:bodyPr/>
                    <a:lstStyle/>
                    <a:p>
                      <a:pPr marL="0" marR="0"/>
                      <a:r>
                        <a:rPr lang="en-US" sz="1400" dirty="0">
                          <a:effectLst/>
                        </a:rPr>
                        <a:t>Female</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171</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85.9%</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171</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87.2%</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extLst>
                  <a:ext uri="{0D108BD9-81ED-4DB2-BD59-A6C34878D82A}">
                    <a16:rowId xmlns:a16="http://schemas.microsoft.com/office/drawing/2014/main" val="2416532721"/>
                  </a:ext>
                </a:extLst>
              </a:tr>
              <a:tr h="332633">
                <a:tc>
                  <a:txBody>
                    <a:bodyPr/>
                    <a:lstStyle/>
                    <a:p>
                      <a:pPr marL="0" marR="0"/>
                      <a:r>
                        <a:rPr lang="en-US" sz="1400" dirty="0">
                          <a:effectLst/>
                        </a:rPr>
                        <a:t>Male</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28</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14.1%</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25</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12.8%</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extLst>
                  <a:ext uri="{0D108BD9-81ED-4DB2-BD59-A6C34878D82A}">
                    <a16:rowId xmlns:a16="http://schemas.microsoft.com/office/drawing/2014/main" val="652244173"/>
                  </a:ext>
                </a:extLst>
              </a:tr>
              <a:tr h="173876">
                <a:tc>
                  <a:txBody>
                    <a:bodyPr/>
                    <a:lstStyle/>
                    <a:p>
                      <a:pPr marL="0" marR="0"/>
                      <a:r>
                        <a:rPr lang="en-US" sz="1400" dirty="0">
                          <a:effectLst/>
                        </a:rPr>
                        <a:t>Gender Unknown</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0</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0.0%</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0</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0.0%</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extLst>
                  <a:ext uri="{0D108BD9-81ED-4DB2-BD59-A6C34878D82A}">
                    <a16:rowId xmlns:a16="http://schemas.microsoft.com/office/drawing/2014/main" val="3099211636"/>
                  </a:ext>
                </a:extLst>
              </a:tr>
              <a:tr h="332633">
                <a:tc>
                  <a:txBody>
                    <a:bodyPr/>
                    <a:lstStyle/>
                    <a:p>
                      <a:pPr marL="0" marR="0"/>
                      <a:r>
                        <a:rPr lang="en-US" sz="1400" dirty="0">
                          <a:effectLst/>
                        </a:rPr>
                        <a:t>Hispanic</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53</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26.6%</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52</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26.5%</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extLst>
                  <a:ext uri="{0D108BD9-81ED-4DB2-BD59-A6C34878D82A}">
                    <a16:rowId xmlns:a16="http://schemas.microsoft.com/office/drawing/2014/main" val="2992214238"/>
                  </a:ext>
                </a:extLst>
              </a:tr>
              <a:tr h="173876">
                <a:tc>
                  <a:txBody>
                    <a:bodyPr/>
                    <a:lstStyle/>
                    <a:p>
                      <a:pPr marL="0" marR="0"/>
                      <a:r>
                        <a:rPr lang="en-US" sz="1400" dirty="0">
                          <a:effectLst/>
                        </a:rPr>
                        <a:t>American Indian/Native Alaskan</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2</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1.0%</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0</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0.0%</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extLst>
                  <a:ext uri="{0D108BD9-81ED-4DB2-BD59-A6C34878D82A}">
                    <a16:rowId xmlns:a16="http://schemas.microsoft.com/office/drawing/2014/main" val="3163791073"/>
                  </a:ext>
                </a:extLst>
              </a:tr>
              <a:tr h="173876">
                <a:tc>
                  <a:txBody>
                    <a:bodyPr/>
                    <a:lstStyle/>
                    <a:p>
                      <a:pPr marL="0" marR="0"/>
                      <a:r>
                        <a:rPr lang="en-US" sz="1400" dirty="0">
                          <a:effectLst/>
                        </a:rPr>
                        <a:t>Asian</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2</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1.0%</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7</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3.6%</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extLst>
                  <a:ext uri="{0D108BD9-81ED-4DB2-BD59-A6C34878D82A}">
                    <a16:rowId xmlns:a16="http://schemas.microsoft.com/office/drawing/2014/main" val="368142621"/>
                  </a:ext>
                </a:extLst>
              </a:tr>
              <a:tr h="332633">
                <a:tc>
                  <a:txBody>
                    <a:bodyPr/>
                    <a:lstStyle/>
                    <a:p>
                      <a:pPr marL="0" marR="0"/>
                      <a:r>
                        <a:rPr lang="en-US" sz="1400" dirty="0">
                          <a:effectLst/>
                        </a:rPr>
                        <a:t>Black/ African American</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25</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12.6</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34</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17.3%</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extLst>
                  <a:ext uri="{0D108BD9-81ED-4DB2-BD59-A6C34878D82A}">
                    <a16:rowId xmlns:a16="http://schemas.microsoft.com/office/drawing/2014/main" val="780018617"/>
                  </a:ext>
                </a:extLst>
              </a:tr>
              <a:tr h="329435">
                <a:tc>
                  <a:txBody>
                    <a:bodyPr/>
                    <a:lstStyle/>
                    <a:p>
                      <a:pPr marL="0" marR="0"/>
                      <a:r>
                        <a:rPr lang="en-US" sz="1400" dirty="0">
                          <a:effectLst/>
                        </a:rPr>
                        <a:t>Native Hawaiian/ Pacific Islander</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1</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0.5%</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1</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0.5%</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extLst>
                  <a:ext uri="{0D108BD9-81ED-4DB2-BD59-A6C34878D82A}">
                    <a16:rowId xmlns:a16="http://schemas.microsoft.com/office/drawing/2014/main" val="51131130"/>
                  </a:ext>
                </a:extLst>
              </a:tr>
              <a:tr h="332633">
                <a:tc>
                  <a:txBody>
                    <a:bodyPr/>
                    <a:lstStyle/>
                    <a:p>
                      <a:pPr marL="0" marR="0"/>
                      <a:r>
                        <a:rPr lang="en-US" sz="1400" dirty="0">
                          <a:effectLst/>
                        </a:rPr>
                        <a:t>White</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108</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54.3%</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94</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48.0%</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extLst>
                  <a:ext uri="{0D108BD9-81ED-4DB2-BD59-A6C34878D82A}">
                    <a16:rowId xmlns:a16="http://schemas.microsoft.com/office/drawing/2014/main" val="2606764078"/>
                  </a:ext>
                </a:extLst>
              </a:tr>
              <a:tr h="173876">
                <a:tc>
                  <a:txBody>
                    <a:bodyPr/>
                    <a:lstStyle/>
                    <a:p>
                      <a:pPr marL="0" marR="0"/>
                      <a:r>
                        <a:rPr lang="en-US" sz="1400" dirty="0">
                          <a:effectLst/>
                        </a:rPr>
                        <a:t>Two or More</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2</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1.0%</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3</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1.5%</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extLst>
                  <a:ext uri="{0D108BD9-81ED-4DB2-BD59-A6C34878D82A}">
                    <a16:rowId xmlns:a16="http://schemas.microsoft.com/office/drawing/2014/main" val="4132531492"/>
                  </a:ext>
                </a:extLst>
              </a:tr>
              <a:tr h="173876">
                <a:tc>
                  <a:txBody>
                    <a:bodyPr/>
                    <a:lstStyle/>
                    <a:p>
                      <a:pPr marL="0" marR="0"/>
                      <a:r>
                        <a:rPr lang="en-US" sz="1400" dirty="0">
                          <a:effectLst/>
                        </a:rPr>
                        <a:t>Race/Ethnicity Unknown</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6</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3.0%</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5</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2.6%</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extLst>
                  <a:ext uri="{0D108BD9-81ED-4DB2-BD59-A6C34878D82A}">
                    <a16:rowId xmlns:a16="http://schemas.microsoft.com/office/drawing/2014/main" val="3457467098"/>
                  </a:ext>
                </a:extLst>
              </a:tr>
              <a:tr h="332633">
                <a:tc>
                  <a:txBody>
                    <a:bodyPr/>
                    <a:lstStyle/>
                    <a:p>
                      <a:pPr marL="0" marR="0"/>
                      <a:r>
                        <a:rPr lang="en-US" sz="1400" dirty="0">
                          <a:effectLst/>
                        </a:rPr>
                        <a:t>Paid Pell Grant</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43</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21.6%</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49</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25.0%</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extLst>
                  <a:ext uri="{0D108BD9-81ED-4DB2-BD59-A6C34878D82A}">
                    <a16:rowId xmlns:a16="http://schemas.microsoft.com/office/drawing/2014/main" val="1575813994"/>
                  </a:ext>
                </a:extLst>
              </a:tr>
              <a:tr h="332633">
                <a:tc>
                  <a:txBody>
                    <a:bodyPr/>
                    <a:lstStyle/>
                    <a:p>
                      <a:pPr marL="0" marR="0"/>
                      <a:r>
                        <a:rPr lang="en-US" sz="1400" dirty="0">
                          <a:effectLst/>
                        </a:rPr>
                        <a:t>Paid Any Financial Aid</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61</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30.7%</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79</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40.3%</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extLst>
                  <a:ext uri="{0D108BD9-81ED-4DB2-BD59-A6C34878D82A}">
                    <a16:rowId xmlns:a16="http://schemas.microsoft.com/office/drawing/2014/main" val="3207540095"/>
                  </a:ext>
                </a:extLst>
              </a:tr>
              <a:tr h="173876">
                <a:tc>
                  <a:txBody>
                    <a:bodyPr/>
                    <a:lstStyle/>
                    <a:p>
                      <a:pPr marL="0" marR="0"/>
                      <a:r>
                        <a:rPr lang="en-US" sz="1400" dirty="0">
                          <a:effectLst/>
                        </a:rPr>
                        <a:t>Average Age</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32.46</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 </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32.31</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 </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extLst>
                  <a:ext uri="{0D108BD9-81ED-4DB2-BD59-A6C34878D82A}">
                    <a16:rowId xmlns:a16="http://schemas.microsoft.com/office/drawing/2014/main" val="2157746485"/>
                  </a:ext>
                </a:extLst>
              </a:tr>
              <a:tr h="173876">
                <a:tc>
                  <a:txBody>
                    <a:bodyPr/>
                    <a:lstStyle/>
                    <a:p>
                      <a:pPr marL="0" marR="0"/>
                      <a:r>
                        <a:rPr lang="en-US" sz="700">
                          <a:effectLst/>
                        </a:rPr>
                        <a:t> </a:t>
                      </a:r>
                      <a:endParaRPr lang="en-US" sz="7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 </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 </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a:effectLst/>
                        </a:rPr>
                        <a:t> </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tc>
                  <a:txBody>
                    <a:bodyPr/>
                    <a:lstStyle/>
                    <a:p>
                      <a:pPr marL="0" marR="0" algn="ctr"/>
                      <a:r>
                        <a:rPr lang="en-US" sz="1400" dirty="0">
                          <a:effectLst/>
                        </a:rPr>
                        <a:t> </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36" marR="44436" marT="0" marB="0"/>
                </a:tc>
                <a:extLst>
                  <a:ext uri="{0D108BD9-81ED-4DB2-BD59-A6C34878D82A}">
                    <a16:rowId xmlns:a16="http://schemas.microsoft.com/office/drawing/2014/main" val="466230933"/>
                  </a:ext>
                </a:extLst>
              </a:tr>
            </a:tbl>
          </a:graphicData>
        </a:graphic>
      </p:graphicFrame>
    </p:spTree>
    <p:extLst>
      <p:ext uri="{BB962C8B-B14F-4D97-AF65-F5344CB8AC3E}">
        <p14:creationId xmlns:p14="http://schemas.microsoft.com/office/powerpoint/2010/main" val="729231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Completion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09693886"/>
              </p:ext>
            </p:extLst>
          </p:nvPr>
        </p:nvGraphicFramePr>
        <p:xfrm>
          <a:off x="1025237" y="2496708"/>
          <a:ext cx="10187708" cy="1551956"/>
        </p:xfrm>
        <a:graphic>
          <a:graphicData uri="http://schemas.openxmlformats.org/drawingml/2006/table">
            <a:tbl>
              <a:tblPr firstRow="1" firstCol="1" bandRow="1">
                <a:tableStyleId>{5C22544A-7EE6-4342-B048-85BDC9FD1C3A}</a:tableStyleId>
              </a:tblPr>
              <a:tblGrid>
                <a:gridCol w="3370336">
                  <a:extLst>
                    <a:ext uri="{9D8B030D-6E8A-4147-A177-3AD203B41FA5}">
                      <a16:colId xmlns:a16="http://schemas.microsoft.com/office/drawing/2014/main" val="409339977"/>
                    </a:ext>
                  </a:extLst>
                </a:gridCol>
                <a:gridCol w="1893756">
                  <a:extLst>
                    <a:ext uri="{9D8B030D-6E8A-4147-A177-3AD203B41FA5}">
                      <a16:colId xmlns:a16="http://schemas.microsoft.com/office/drawing/2014/main" val="632145190"/>
                    </a:ext>
                  </a:extLst>
                </a:gridCol>
                <a:gridCol w="1737494">
                  <a:extLst>
                    <a:ext uri="{9D8B030D-6E8A-4147-A177-3AD203B41FA5}">
                      <a16:colId xmlns:a16="http://schemas.microsoft.com/office/drawing/2014/main" val="2511390251"/>
                    </a:ext>
                  </a:extLst>
                </a:gridCol>
                <a:gridCol w="3186122">
                  <a:extLst>
                    <a:ext uri="{9D8B030D-6E8A-4147-A177-3AD203B41FA5}">
                      <a16:colId xmlns:a16="http://schemas.microsoft.com/office/drawing/2014/main" val="3294317245"/>
                    </a:ext>
                  </a:extLst>
                </a:gridCol>
              </a:tblGrid>
              <a:tr h="337931">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Academic Year 2018 – 2019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rPr>
                        <a:t>Academic Year 2019-2020*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Academic</a:t>
                      </a:r>
                      <a:r>
                        <a:rPr lang="en-US" sz="1100" baseline="0" dirty="0">
                          <a:effectLst/>
                          <a:latin typeface="Calibri" panose="020F0502020204030204" pitchFamily="34" charset="0"/>
                          <a:ea typeface="Calibri" panose="020F0502020204030204" pitchFamily="34" charset="0"/>
                          <a:cs typeface="Times New Roman" panose="02020603050405020304" pitchFamily="18" charset="0"/>
                        </a:rPr>
                        <a:t> Year 2019 – 2020**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59754684"/>
                  </a:ext>
                </a:extLst>
              </a:tr>
              <a:tr h="337931">
                <a:tc>
                  <a:txBody>
                    <a:bodyPr/>
                    <a:lstStyle/>
                    <a:p>
                      <a:pPr marL="0" marR="0">
                        <a:lnSpc>
                          <a:spcPct val="107000"/>
                        </a:lnSpc>
                        <a:spcBef>
                          <a:spcPts val="0"/>
                        </a:spcBef>
                        <a:spcAft>
                          <a:spcPts val="0"/>
                        </a:spcAft>
                      </a:pPr>
                      <a:r>
                        <a:rPr lang="en-US" sz="1100" dirty="0">
                          <a:effectLst/>
                        </a:rPr>
                        <a:t>Degrees / Certificates Conferred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a:effectLst/>
                        </a:rPr>
                        <a:t>110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a:effectLst/>
                        </a:rPr>
                        <a:t>92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135</a:t>
                      </a:r>
                    </a:p>
                  </a:txBody>
                  <a:tcPr marL="68580" marR="68580" marT="0" marB="0"/>
                </a:tc>
                <a:extLst>
                  <a:ext uri="{0D108BD9-81ED-4DB2-BD59-A6C34878D82A}">
                    <a16:rowId xmlns:a16="http://schemas.microsoft.com/office/drawing/2014/main" val="658367894"/>
                  </a:ext>
                </a:extLst>
              </a:tr>
              <a:tr h="337931">
                <a:tc>
                  <a:txBody>
                    <a:bodyPr/>
                    <a:lstStyle/>
                    <a:p>
                      <a:pPr marL="0" marR="0">
                        <a:lnSpc>
                          <a:spcPct val="107000"/>
                        </a:lnSpc>
                        <a:spcBef>
                          <a:spcPts val="0"/>
                        </a:spcBef>
                        <a:spcAft>
                          <a:spcPts val="0"/>
                        </a:spcAft>
                      </a:pPr>
                      <a:r>
                        <a:rPr lang="en-US" sz="1100">
                          <a:effectLst/>
                        </a:rPr>
                        <a:t>Degrees Conferred per 100 FTE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a:effectLst/>
                        </a:rPr>
                        <a:t>88.21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a:effectLst/>
                        </a:rPr>
                        <a:t>75.95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63632270"/>
                  </a:ext>
                </a:extLst>
              </a:tr>
              <a:tr h="337931">
                <a:tc>
                  <a:txBody>
                    <a:bodyPr/>
                    <a:lstStyle/>
                    <a:p>
                      <a:pPr marL="0" marR="0">
                        <a:lnSpc>
                          <a:spcPct val="107000"/>
                        </a:lnSpc>
                        <a:spcBef>
                          <a:spcPts val="0"/>
                        </a:spcBef>
                        <a:spcAft>
                          <a:spcPts val="0"/>
                        </a:spcAft>
                      </a:pPr>
                      <a:r>
                        <a:rPr lang="en-US" sz="1100" dirty="0">
                          <a:effectLst/>
                        </a:rPr>
                        <a:t>Average time to degree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a:effectLst/>
                        </a:rPr>
                        <a:t>2.02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a:effectLst/>
                        </a:rPr>
                        <a:t>1.66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16 (11.8%) -</a:t>
                      </a:r>
                      <a:r>
                        <a:rPr lang="en-US" sz="1100" baseline="0" dirty="0">
                          <a:effectLst/>
                          <a:latin typeface="Calibri" panose="020F0502020204030204" pitchFamily="34" charset="0"/>
                          <a:ea typeface="Calibri" panose="020F0502020204030204" pitchFamily="34" charset="0"/>
                          <a:cs typeface="Times New Roman" panose="02020603050405020304" pitchFamily="18" charset="0"/>
                        </a:rPr>
                        <a:t> 2 semester track –  16 (100%)</a:t>
                      </a:r>
                    </a:p>
                    <a:p>
                      <a:pPr marL="0" marR="0" algn="ctr">
                        <a:lnSpc>
                          <a:spcPct val="107000"/>
                        </a:lnSpc>
                        <a:spcBef>
                          <a:spcPts val="0"/>
                        </a:spcBef>
                        <a:spcAft>
                          <a:spcPts val="0"/>
                        </a:spcAft>
                      </a:pPr>
                      <a:r>
                        <a:rPr lang="en-US" sz="1100" baseline="0" dirty="0">
                          <a:effectLst/>
                          <a:latin typeface="Calibri" panose="020F0502020204030204" pitchFamily="34" charset="0"/>
                          <a:ea typeface="Calibri" panose="020F0502020204030204" pitchFamily="34" charset="0"/>
                          <a:cs typeface="Times New Roman" panose="02020603050405020304" pitchFamily="18" charset="0"/>
                        </a:rPr>
                        <a:t>98 (72.6%) – 4 semester track – (100%)</a:t>
                      </a:r>
                    </a:p>
                    <a:p>
                      <a:pPr marL="0" marR="0" algn="ctr">
                        <a:lnSpc>
                          <a:spcPct val="107000"/>
                        </a:lnSpc>
                        <a:spcBef>
                          <a:spcPts val="0"/>
                        </a:spcBef>
                        <a:spcAft>
                          <a:spcPts val="0"/>
                        </a:spcAft>
                      </a:pPr>
                      <a:r>
                        <a:rPr lang="en-US" sz="1100" baseline="0" dirty="0">
                          <a:effectLst/>
                          <a:latin typeface="Calibri" panose="020F0502020204030204" pitchFamily="34" charset="0"/>
                          <a:ea typeface="Calibri" panose="020F0502020204030204" pitchFamily="34" charset="0"/>
                          <a:cs typeface="Times New Roman" panose="02020603050405020304" pitchFamily="18" charset="0"/>
                        </a:rPr>
                        <a:t>21 (15.6%) – 6 semester track – 18 (85.7%)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64307070"/>
                  </a:ext>
                </a:extLst>
              </a:tr>
            </a:tbl>
          </a:graphicData>
        </a:graphic>
      </p:graphicFrame>
      <p:sp>
        <p:nvSpPr>
          <p:cNvPr id="3" name="TextBox 2"/>
          <p:cNvSpPr txBox="1"/>
          <p:nvPr/>
        </p:nvSpPr>
        <p:spPr>
          <a:xfrm>
            <a:off x="1099127" y="4368800"/>
            <a:ext cx="10113818" cy="646331"/>
          </a:xfrm>
          <a:prstGeom prst="rect">
            <a:avLst/>
          </a:prstGeom>
          <a:noFill/>
        </p:spPr>
        <p:txBody>
          <a:bodyPr wrap="square" rtlCol="0">
            <a:spAutoFit/>
          </a:bodyPr>
          <a:lstStyle/>
          <a:p>
            <a:r>
              <a:rPr lang="en-US" dirty="0"/>
              <a:t>*measured from Spring 19 – Spring 20</a:t>
            </a:r>
          </a:p>
          <a:p>
            <a:r>
              <a:rPr lang="en-US" dirty="0"/>
              <a:t>**measured from Fall 2019- Summer 20</a:t>
            </a:r>
          </a:p>
        </p:txBody>
      </p:sp>
    </p:spTree>
    <p:extLst>
      <p:ext uri="{BB962C8B-B14F-4D97-AF65-F5344CB8AC3E}">
        <p14:creationId xmlns:p14="http://schemas.microsoft.com/office/powerpoint/2010/main" val="2113279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Student Learning Outcomes During Program (Pilot)</a:t>
            </a:r>
          </a:p>
        </p:txBody>
      </p:sp>
      <p:sp>
        <p:nvSpPr>
          <p:cNvPr id="3" name="Content Placeholder 2"/>
          <p:cNvSpPr>
            <a:spLocks noGrp="1"/>
          </p:cNvSpPr>
          <p:nvPr>
            <p:ph idx="1"/>
          </p:nvPr>
        </p:nvSpPr>
        <p:spPr/>
        <p:txBody>
          <a:bodyPr/>
          <a:lstStyle/>
          <a:p>
            <a:pPr marL="0" indent="0" algn="ctr">
              <a:buNone/>
            </a:pPr>
            <a:r>
              <a:rPr lang="en-US" dirty="0"/>
              <a:t>Course chosen to measure – NUR 4955 Nursing Capstone</a:t>
            </a:r>
          </a:p>
          <a:p>
            <a:pPr marL="0" indent="0" algn="ctr">
              <a:buNone/>
            </a:pPr>
            <a:endParaRPr lang="en-US" dirty="0"/>
          </a:p>
          <a:p>
            <a:pPr marL="0" indent="0" algn="ctr">
              <a:buNone/>
            </a:pPr>
            <a:r>
              <a:rPr lang="en-US" dirty="0"/>
              <a:t>Ninety-seven (97) students took NUR 4955 Nursing Capstone: Spring 2020 (38) and Summer (59). Ninety-six (98.9%) of the students met the 8 Student Learning Outcomes, measured by course rubric. One (1) student did not meet the outcomes and failed the Capstone course and did not graduate.</a:t>
            </a:r>
          </a:p>
        </p:txBody>
      </p:sp>
    </p:spTree>
    <p:extLst>
      <p:ext uri="{BB962C8B-B14F-4D97-AF65-F5344CB8AC3E}">
        <p14:creationId xmlns:p14="http://schemas.microsoft.com/office/powerpoint/2010/main" val="2955213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Progression</a:t>
            </a:r>
          </a:p>
        </p:txBody>
      </p:sp>
      <p:sp>
        <p:nvSpPr>
          <p:cNvPr id="3" name="Content Placeholder 2"/>
          <p:cNvSpPr>
            <a:spLocks noGrp="1"/>
          </p:cNvSpPr>
          <p:nvPr>
            <p:ph idx="1"/>
          </p:nvPr>
        </p:nvSpPr>
        <p:spPr>
          <a:xfrm>
            <a:off x="1295401" y="2425148"/>
            <a:ext cx="9601196" cy="3450720"/>
          </a:xfrm>
        </p:spPr>
        <p:txBody>
          <a:bodyPr/>
          <a:lstStyle/>
          <a:p>
            <a:pPr marL="0" indent="0">
              <a:buNone/>
            </a:pPr>
            <a:r>
              <a:rPr lang="en-US" dirty="0"/>
              <a:t>RN to BSN students will meet or exceed the Fall 2017 completion or progression statistics during 2018 academic year. (Progression results are behind two years in measurement).</a:t>
            </a: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331277062"/>
              </p:ext>
            </p:extLst>
          </p:nvPr>
        </p:nvGraphicFramePr>
        <p:xfrm>
          <a:off x="2083238" y="3633745"/>
          <a:ext cx="8261408" cy="2513056"/>
        </p:xfrm>
        <a:graphic>
          <a:graphicData uri="http://schemas.openxmlformats.org/drawingml/2006/table">
            <a:tbl>
              <a:tblPr firstRow="1" firstCol="1" bandRow="1">
                <a:tableStyleId>{5C22544A-7EE6-4342-B048-85BDC9FD1C3A}</a:tableStyleId>
              </a:tblPr>
              <a:tblGrid>
                <a:gridCol w="2752624">
                  <a:extLst>
                    <a:ext uri="{9D8B030D-6E8A-4147-A177-3AD203B41FA5}">
                      <a16:colId xmlns:a16="http://schemas.microsoft.com/office/drawing/2014/main" val="1278819104"/>
                    </a:ext>
                  </a:extLst>
                </a:gridCol>
                <a:gridCol w="1377196">
                  <a:extLst>
                    <a:ext uri="{9D8B030D-6E8A-4147-A177-3AD203B41FA5}">
                      <a16:colId xmlns:a16="http://schemas.microsoft.com/office/drawing/2014/main" val="1143751801"/>
                    </a:ext>
                  </a:extLst>
                </a:gridCol>
                <a:gridCol w="1377196">
                  <a:extLst>
                    <a:ext uri="{9D8B030D-6E8A-4147-A177-3AD203B41FA5}">
                      <a16:colId xmlns:a16="http://schemas.microsoft.com/office/drawing/2014/main" val="500536892"/>
                    </a:ext>
                  </a:extLst>
                </a:gridCol>
                <a:gridCol w="1377196">
                  <a:extLst>
                    <a:ext uri="{9D8B030D-6E8A-4147-A177-3AD203B41FA5}">
                      <a16:colId xmlns:a16="http://schemas.microsoft.com/office/drawing/2014/main" val="2467776222"/>
                    </a:ext>
                  </a:extLst>
                </a:gridCol>
                <a:gridCol w="1377196">
                  <a:extLst>
                    <a:ext uri="{9D8B030D-6E8A-4147-A177-3AD203B41FA5}">
                      <a16:colId xmlns:a16="http://schemas.microsoft.com/office/drawing/2014/main" val="1059668214"/>
                    </a:ext>
                  </a:extLst>
                </a:gridCol>
              </a:tblGrid>
              <a:tr h="246916">
                <a:tc rowSpan="2">
                  <a:txBody>
                    <a:bodyPr/>
                    <a:lstStyle/>
                    <a:p>
                      <a:pPr marL="0" marR="0">
                        <a:lnSpc>
                          <a:spcPct val="107000"/>
                        </a:lnSpc>
                        <a:spcBef>
                          <a:spcPts val="0"/>
                        </a:spcBef>
                        <a:spcAft>
                          <a:spcPts val="0"/>
                        </a:spcAft>
                      </a:pPr>
                      <a:r>
                        <a:rPr lang="en-US" sz="1400" dirty="0">
                          <a:effectLst/>
                        </a:rPr>
                        <a:t>Progression*</a:t>
                      </a:r>
                    </a:p>
                    <a:p>
                      <a:pPr marL="0" marR="0">
                        <a:lnSpc>
                          <a:spcPct val="107000"/>
                        </a:lnSpc>
                        <a:spcBef>
                          <a:spcPts val="0"/>
                        </a:spcBef>
                        <a:spcAft>
                          <a:spcPts val="0"/>
                        </a:spcAft>
                      </a:pPr>
                      <a:r>
                        <a:rPr lang="en-US" sz="1200" dirty="0">
                          <a:effectLst/>
                        </a:rPr>
                        <a:t>*data is 2 years behind</a:t>
                      </a:r>
                    </a:p>
                    <a:p>
                      <a:pPr marL="0" marR="0">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marL="0" marR="0" algn="ctr">
                        <a:lnSpc>
                          <a:spcPct val="107000"/>
                        </a:lnSpc>
                        <a:spcBef>
                          <a:spcPts val="0"/>
                        </a:spcBef>
                        <a:spcAft>
                          <a:spcPts val="0"/>
                        </a:spcAft>
                      </a:pPr>
                      <a:r>
                        <a:rPr lang="en-US" sz="1400" b="1" dirty="0">
                          <a:effectLst/>
                        </a:rPr>
                        <a:t>Fall 2017</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marL="0" marR="0" algn="ctr">
                        <a:lnSpc>
                          <a:spcPct val="107000"/>
                        </a:lnSpc>
                        <a:spcBef>
                          <a:spcPts val="0"/>
                        </a:spcBef>
                        <a:spcAft>
                          <a:spcPts val="0"/>
                        </a:spcAft>
                      </a:pPr>
                      <a:r>
                        <a:rPr lang="en-US" sz="1400" b="1">
                          <a:effectLst/>
                        </a:rPr>
                        <a:t>Fall 2018</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1170293680"/>
                  </a:ext>
                </a:extLst>
              </a:tr>
              <a:tr h="511391">
                <a:tc vMerge="1">
                  <a:txBody>
                    <a:bodyPr/>
                    <a:lstStyle/>
                    <a:p>
                      <a:endParaRPr lang="en-US"/>
                    </a:p>
                  </a:txBody>
                  <a:tcPr/>
                </a:tc>
                <a:tc>
                  <a:txBody>
                    <a:bodyPr/>
                    <a:lstStyle/>
                    <a:p>
                      <a:pPr marL="0" marR="0" algn="ctr">
                        <a:lnSpc>
                          <a:spcPct val="107000"/>
                        </a:lnSpc>
                        <a:spcBef>
                          <a:spcPts val="0"/>
                        </a:spcBef>
                        <a:spcAft>
                          <a:spcPts val="0"/>
                        </a:spcAft>
                      </a:pPr>
                      <a:r>
                        <a:rPr lang="en-US" sz="1400" b="1" dirty="0">
                          <a:effectLst/>
                        </a:rPr>
                        <a:t>n</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b="1">
                          <a:effectLst/>
                        </a:rPr>
                        <a:t>%</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b="1">
                          <a:effectLst/>
                        </a:rPr>
                        <a:t>n</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b="1">
                          <a:effectLst/>
                        </a:rPr>
                        <a:t>%</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71111865"/>
                  </a:ext>
                </a:extLst>
              </a:tr>
              <a:tr h="246916">
                <a:tc>
                  <a:txBody>
                    <a:bodyPr/>
                    <a:lstStyle/>
                    <a:p>
                      <a:pPr marL="0" marR="0">
                        <a:lnSpc>
                          <a:spcPct val="107000"/>
                        </a:lnSpc>
                        <a:spcBef>
                          <a:spcPts val="0"/>
                        </a:spcBef>
                        <a:spcAft>
                          <a:spcPts val="0"/>
                        </a:spcAft>
                      </a:pPr>
                      <a:r>
                        <a:rPr lang="en-US" sz="1400" dirty="0">
                          <a:effectLst/>
                        </a:rPr>
                        <a:t>Enrollment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b="1" dirty="0">
                          <a:effectLst/>
                        </a:rPr>
                        <a:t>182</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b="1">
                          <a:effectLst/>
                        </a:rPr>
                        <a:t>-</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b="1">
                          <a:effectLst/>
                        </a:rPr>
                        <a:t>199</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b="1">
                          <a:effectLst/>
                        </a:rPr>
                        <a:t>-</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94795980"/>
                  </a:ext>
                </a:extLst>
              </a:tr>
              <a:tr h="502611">
                <a:tc>
                  <a:txBody>
                    <a:bodyPr/>
                    <a:lstStyle/>
                    <a:p>
                      <a:pPr marL="0" marR="0">
                        <a:lnSpc>
                          <a:spcPct val="107000"/>
                        </a:lnSpc>
                        <a:spcBef>
                          <a:spcPts val="0"/>
                        </a:spcBef>
                        <a:spcAft>
                          <a:spcPts val="0"/>
                        </a:spcAft>
                      </a:pPr>
                      <a:r>
                        <a:rPr lang="en-US" sz="1400" dirty="0">
                          <a:effectLst/>
                        </a:rPr>
                        <a:t>Completed Program Prior to Following Fall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b="1" dirty="0">
                          <a:effectLst/>
                        </a:rPr>
                        <a:t>93</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b="1">
                          <a:effectLst/>
                        </a:rPr>
                        <a:t>51.1%</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b="1">
                          <a:effectLst/>
                        </a:rPr>
                        <a:t>97</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b="1">
                          <a:effectLst/>
                        </a:rPr>
                        <a:t>48.7%</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31542126"/>
                  </a:ext>
                </a:extLst>
              </a:tr>
              <a:tr h="502611">
                <a:tc>
                  <a:txBody>
                    <a:bodyPr/>
                    <a:lstStyle/>
                    <a:p>
                      <a:pPr marL="0" marR="0">
                        <a:lnSpc>
                          <a:spcPct val="107000"/>
                        </a:lnSpc>
                        <a:spcBef>
                          <a:spcPts val="0"/>
                        </a:spcBef>
                        <a:spcAft>
                          <a:spcPts val="0"/>
                        </a:spcAft>
                      </a:pPr>
                      <a:r>
                        <a:rPr lang="en-US" sz="1400" dirty="0">
                          <a:effectLst/>
                        </a:rPr>
                        <a:t>Still Enrolled in Program the following Fall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b="1" dirty="0">
                          <a:effectLst/>
                        </a:rPr>
                        <a:t>72</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b="1">
                          <a:effectLst/>
                        </a:rPr>
                        <a:t>39.6%</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b="1">
                          <a:effectLst/>
                        </a:rPr>
                        <a:t>69</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b="1">
                          <a:effectLst/>
                        </a:rPr>
                        <a:t>34.7%</a:t>
                      </a:r>
                    </a:p>
                    <a:p>
                      <a:pPr marL="0" marR="0" algn="ctr">
                        <a:lnSpc>
                          <a:spcPct val="107000"/>
                        </a:lnSpc>
                        <a:spcBef>
                          <a:spcPts val="0"/>
                        </a:spcBef>
                        <a:spcAft>
                          <a:spcPts val="0"/>
                        </a:spcAft>
                      </a:pPr>
                      <a:r>
                        <a:rPr lang="en-US" sz="1400" b="1">
                          <a:effectLst/>
                        </a:rPr>
                        <a:t> </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9035373"/>
                  </a:ext>
                </a:extLst>
              </a:tr>
              <a:tr h="502611">
                <a:tc>
                  <a:txBody>
                    <a:bodyPr/>
                    <a:lstStyle/>
                    <a:p>
                      <a:pPr marL="0" marR="0">
                        <a:lnSpc>
                          <a:spcPct val="107000"/>
                        </a:lnSpc>
                        <a:spcBef>
                          <a:spcPts val="0"/>
                        </a:spcBef>
                        <a:spcAft>
                          <a:spcPts val="0"/>
                        </a:spcAft>
                      </a:pPr>
                      <a:r>
                        <a:rPr lang="en-US" sz="1400" dirty="0">
                          <a:effectLst/>
                        </a:rPr>
                        <a:t>Total Fall to Fall Program Retention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b="1" dirty="0">
                          <a:effectLst/>
                        </a:rPr>
                        <a:t>165</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b="1" dirty="0">
                          <a:effectLst/>
                        </a:rPr>
                        <a:t>90.7%</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b="1" dirty="0">
                          <a:effectLst/>
                        </a:rPr>
                        <a:t>166</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b="1" dirty="0">
                          <a:effectLst/>
                        </a:rPr>
                        <a:t>83.4%</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61132705"/>
                  </a:ext>
                </a:extLst>
              </a:tr>
            </a:tbl>
          </a:graphicData>
        </a:graphic>
      </p:graphicFrame>
    </p:spTree>
    <p:extLst>
      <p:ext uri="{BB962C8B-B14F-4D97-AF65-F5344CB8AC3E}">
        <p14:creationId xmlns:p14="http://schemas.microsoft.com/office/powerpoint/2010/main" val="210284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 Data</a:t>
            </a:r>
          </a:p>
        </p:txBody>
      </p:sp>
      <p:sp>
        <p:nvSpPr>
          <p:cNvPr id="5" name="AutoShape 4" descr="data:image/png;base64,iVBORw0KGgoAAAANSUhEUgAABBAAAABwCAYAAACn3oO5AAAgAElEQVR4Ae2dvYsjSbru899IW2555ZWVlpxyxmmnjTTKGaONC20IymtjYQ1BwcLAgQVBMbCw3CGty8JQIMYZWOpesVwYhkJwOHcYCsGhOacRYmiKQjyX+MqMjPyUVFIqI5+GplL5ERHv84vMyHjjjcgA/EcFqAAVoAJUgApQASpABagAFaACVIAKUIEGBYKG4zxMBagAFaACVIAKUAEqQAWoABWgAlSAClAB0IHASkAFqAAVoAJUgApQASpABagAFaACVIAKNCpAB0KjRDyBClABKkAFqAAVoAJUgApQASpABagAFdjNgbBZYj6bIAoCBEGIaJJgudmeiYqfMZ9cIpBlE+ULEMZTJIsVmkuorw1vMV83n30mBrMYVIAKUAEqQAWoABWgAlSAClABKkAFTqZAewfC9jckNxcIok+Yr14AvGD1+G+4vX9q0UE/gT3bJ8zGIYLxDEvhA9iu8HgXIwyuMV18aSgAHQgNAvEwFaACVIAKUAEqQAWoABWgAlSACgxcgdYOhO1yhnFwicn8c4lkL1gtvsckClUEQBhj+rDEBlus57cI0+u+Yjl7hyB4h9nyK1SaY0ymHxHJc/4Tm2WSpaPPU86K7xCHKrIgiG6RLNf5crgOBHHU3Zc6FUQ6F4jvfsZqa8qk0w5CjGfCKSIcJFmeYfwdHqXjJJ8tf1EBKkAFqAAVoAJUgApQASpABagAFRiCAi0dCKaTXe5AUI6AC9wkv8mO93PyAaHs/P/RwoEQILxJ8CyjBlQUQTiZw3YPqPRNJMEXLKbXWaSBoeQ6C+R+O7LgDyzv/4S7RzGlwTg2lCMDsM9TUxi2y7/hVjoYAKznmITGsWAy5F8qQAWoABWgAlSAClABKkAFqAAVoALDUeANHAjGuWA649CRBaLD/Sv+uzECwXZKmLQuEE//jrmMMjD7TISA/uuuV9DoQHjFZvkjpvGFtU6CybvoQMBmiYepmAKR5es6NoZTTWgpFaACVIAKUAEqQAWoABWgAlSACgxdgZYOBDNibzrctmymg1/mQHjCa27qQ/7c8mkRayznCWaTsZ7q8CU37cHOObdd5kDQ+1THXzkJVLSDa4/rQNDHww9Inl90BEIAOhByivMHFaACVIAKUAEqQAWoABWgAlSACgxIgZYOBLGeQPUiispJ4Exh0J1v5STQ4f+bXzCTEQD2GgiWU2L7hPvb7/G02eooBnUsP0Wigo7rQEjXO9BTH3LOhDWeZjfFtRnSqAbt6JC/X7F5upfrL9CBUKE9d1MBKkAFqAAVoAJUgApQASpABaiA9wq0dyDIDxsskKRh/eIzjt9jIRcWXGP5cGctcjjBffr5RNNZDxBEE8zkZyArHAi5hQvNIoeCgZO++ESjs05Cuo6BPeUg9xnHbeoIkAso/vkT4jBzXmxXD7iVi0DqfamzQ3wO8hP+HF+U5Ol9/aCBVIAKUAEqQAWoABWgAlSAClABKkAFpAI7ORCoGRWgAlSAClABKkAFqAAVoAJUgApQASowTAXoQBgmd1pNBagAFaACVIAKUAEqQAWoABWgAlRgJwXoQNhJLp5MBagAFaACVIAKUAEqQAWoABWgAlRgmArUOhACaz0Bbmefc6QW1IJ1gHWAdYB1gHWAdYB1gHWAdYB1gHWAdcDXOlDlHqEDgU4S+FrpaRcf6KwDrAOsA6wDrAOsA6wDrAOsA6wDrAP71YEyJ0KjA6HsIu6jAlSAChxbAfGg579hKEDWw+AsrCRrsh6OAsOxlPf1MFgLzmRN1kKB2jd0VpJhVBJaSQXOUQE+f86RynHKRNbH0fUcUyXrc6RynDKR9XF0PcdUyfocqbx9mQRnsn57Xc8xxSbWdCCcIzWWiQpQATZSA6oDfCEZDmyyJuvhKDAcS3lfD4N1U6dyGCoMw8om1nQgDKMe0Eoq0DsFevtC8rrAdBRhutj0TvOuCkzWXSl/+nzJ+vSad5UjWXel/Onz7Svr18UUo9EUi9fTa9bHHAVnsu4jud3L3MSaDoTdNeUVVIAKnECB4zdSX7GcvUMQXGIy//x2Fr21A0GmF2A0XaDpHWf7nOAmtO35gsX0GuFNguft25n41imRtVaUrN+gavG+fgMR3yQJ3te8r9+kIslEjnNfv7UDQaYXtBtA6GN73dSpfBveZP02Oh6WShNrOhAO05dXUwEqcCQFjv7yuX3CbHyBKLpEOJlj/VZ2vLUDYadyKYdBMJ5huQW2yxnGwTWmiy87pXLqk8l6H8XJulQ13telsnSxk/f1Pqrzvi5V7Uj39Vs7EErLXrmzf6ybOpWVpu5ygKx3Ueto5zaxpgPhaNIzYSpABQ5R4Ngvn7JzHd3hcfFXjIN3mC2/6uJusVkmmEShDNULghHi5HeokQXzCZwQ0STBciOG9fPnh+9jvA/NCMQLVo/fIQ71ddEtkqVwVbxilXyLMP6EP8cXMp8w/jc8PPxFn3uBePYL1CSI35HEl7IMbl6mbDmd13NMZBTCr5hP8s6R7epn3On8gmCMSfKEDTZYTCNtqyin2Q9glSAO32PycYzSvHIZ7/+DrMl6/9qTv5L3tbl/eV/zGc5nuOoE2e31GsvkFpEMxb/A+/gbhOkUhjdor0WbGXyLZCXiBe28RNtq9lvPrMr2uqos3d7XTZ1Ky7K9N9/uGW7rT9a7AmliTQfCroryfCpABU6iwHE7lZ8xn1xhPHvCVnq7R2pbWCZ/X1od+BJzZaOvnQS5802DpY6phvAT5qsXAC94Tj4glNEByoEQhDHuHlfYbh4xFQ6LSJz7FZvFHaL0ZcNyIOTyKimX3KXC/5Qjw3KMyGuvcTt/hnR7yOkO1nF57Rbr+W32QiVfhkJE00ftzKjK87D9ZG1eLMn6sJrE+1qFRfO+no35DJfz+vkMB6z2WrbJ4Q1mT2tg84RkMkagHQhv0l5bDoRcXpUPtvL2urosdkKnb6+bOpV26fbbfrtneE5/st4ZRxNrOhB2lpQXUAEqcAoFjtqplC8U5iVbz7fTYf9y1D3tvFuWbpZ4mMYI9SJC6Yi89cIgz06nMHyRUQbmIZz+lS8r2oEQJ1jJi6yOo/gty1fSqXTzsoqX25TXOx1/ea2JoDB/haNjjc3yR0zTyARrpKRtfrnMd/9B1mS9e60puYL3tY4k4n2djQJb9YTPcEuMt93sxzP8P1SbnLa7UJGFdpuctu+6jbSPpdfVtNdpm/m1kFel4oX2Wr8flJZFRDx2116b95hKWw498GbPcLI+FEUTazoQDlWY11MBKnAUBY73QqK99m7jbKYxpC8A9pKFukGP7rAQ0xakk0BNbSg4HFwHQvrSYcvU4ECQaRzQqYTzgiOyLrVLHBDnXqRRBmqqhs678hrblsO3yZqsD69FvK/zGvK+VmHkRhU+w40Sx/jbj2d4i07loe112mbu4EAotNfu+4FNrNv7uqlTaZd09+23fIaT9e76569oYk0HQl4v/qICVOBMFDjeC4kKkcuF5cvw/pHqRJdOE9BhhvJrBmZuonYg5M4vmcJgwiVzurovCE6Hv8qBkMsrl6Dzw0lPHK26Vu+/SX7DdrvC452IsvDFgUDWuY+JkrUzNYn3tfPgeNOffIaXOAarnsMF5fkMV5K87TO8Maz90PY6dSC8qkWMS9NzYRdZ58ppn97xM7ypU2kXdfdtss5pduas6UDI0eIPKkAFzkWBY718yobZRBukxur1CcJbzNev2DzdZwsf6kUUcwsQRu8RRxd6YUPjUBAhj2Kxpj9hEo0xXYium3EomCkDgf7iw54OBLFgY0nZUjPSjeILSXEBxgCBtPertdBjiCh+n62/YL0MpUkfYYOsSzoaZL1TTeN9bRZ95X3NZzif4ZXtdeokF23yGJPpR0R6DYQ3aa9zbeYaT7Mba9qjec67j7ay9rrq3cF53zhxe31MB8KbP8PJ2q1oO/1uYk0Hwk5y8mQqQAVOpcCxOpWnKj/zaa8AWbfXqu9nknXfCbYvP1m316rvZ5J13wm2K7/gTNbttOr7WU2s6UDoO2GWnwp4qgAbKU/BlphF1iWieLqLrD0FW2IWWZeI4ukusvYUrGOW4EzWjiie/mxiTQeCp+BpFhXouwJspPpOsH35ybq9Vn0/k6z7TrB9+cm6vVZ9P5Os+06wXfkFZ7Jup1Xfz2piTQdC3wmz/FTAUwXYSHkKtsQssi4RxdNdZO0p2BKzyLpEFE93kbWnYB2zBGeydkTx9GcTazoQPAVPs6hA3xVgI9V3gu3LT9btter7mWTdd4Lty0/W7bXq+5lk3XeC7covOJN1O636flYTazoQ+k6Y5acCnirARspTsCVmkXWJKJ7uImtPwZaYRdYloni6i6w9BeuYJTiTtSOKpz+bWNOB4Cl4mkUF+q4AG6m+E2xffrJur1XfzyTrvhNsX36ybq9V388k674TbFd+wZms22nV97OaWNOB0HfCLD8V8FQBNlKegi0xi6xLRPF0F1l7CrbELLIuEcXTXWTtKVjHLMGZrB1RPP3ZxJoOBE/B0ywq0HcF2Ej1nWD78pN1e636fiZZ951g+/KTdXut+n4mWfedYLvyC85k3U6rvp/VxJoOhL4TZvmpgKcKsJHyFGyJWWRdIoqnu8jaU7AlZpF1iSie7iJrT8E6ZgnOZO2I4unPJtZ0IHgKnmZRgb4rcPaN1HaFx7sYoWxQQ0STBMvNVsm+WeJhWnEMwHb1iPvJGMFoisWrS+oLFtNrBMEIcfK7ezD7vV1hcT9BFESYLjZ6/ytWybeygTcP//I8smTOYctf1i9YLb7HJAoxmi6Qof4dSTzKccofd6iUshbnZOkr3teYLr44F5/Xz+Gxtu5386yYPsLcsQU6payL9UXyjhOsCgmcz45hsS559kre3yJZZXd+jk4p65L6YrctuQTO58ewWMtGXLe/qkMdRLdIlutqIK1YXyC++xkr/RpRnVh3R+RzJ6jtOnZXOJPz3u9mWXuaa49Tdop1GH+Hx9WLyS33d7v6GXfxhW7bx5gkT/pZv8Vm+SOmpcdySZzNjybWtbXg7B8IZyMzC0IFqMBbK3Duz5/XxR2uJ99jsXrBdvWA22iE8ewJW3zFcvYOYXyPJ+FQ2Dximh7bYj2/xSi+wz9mHzEqOBC22CzuEIVXiK4uqh0I6zkmoxjTf8wwGZU4EM68Y+HWFT9Zf8Z8MkY8/Ttmk6sSB8JlNV9boErWwPY5wc0oxt3jCvKdc/PvWNS9xNrpdrQ9ONbb35DcRFbHYI3l4t/LHQg1rHO4tk+Yjc3zJnfkrH4MjnVOfdUOBOMZlmUdwkrWuv24SfAsrpPtR01bkMuzux9DY71dzjAOPyB5Fh1J7fSvancrWYs24grR7YN0GsjneXiJyfxzdyAbchach8VavbOF0SfMhdNAPs8vEE7mKLqLNlhMbzC5f8Rq+4LV/BOi4B1my6+AfGZfIp79gg30e5451qB5V4ebWNOB0BUZ5ksFqECtAufeSOULr14ElANBjBZG1kuAfpF0Xi5eF9OiA0G+LF7iJvkJP8QtOpivC0zpQMijOPqvXVmLl4pofweCsafAWnc0Sl9kzEXn99fv+7rIWnU0bjFfl/UiK/gUWNvn6RfacMc07SROtD001jlZRaexTWewwNpxIMiOx5XVnuRyOZsfQ2OddyC0fBa7rN3fEG3LpdNWnA1iWRDBeVis3We6fv4WBn9KOMlngHYgrBLE9jNb3tfn7RhsYk0HQglz7qICVKB7BXrVSNkNReGlQDc4jQ4ENYoRypEn4YQ4wIGgG/kgOP+QSFHT/GbtvoAIiwVfawpDaEURVN16hXol0rhAFL9HZHg3hdFWpX3C/cNircPao/eIo7AkrLVC+AJr6zw5Anapo52s/We4OSzWNoAXPCcfEFZFH9inlrHePCERU9xkvbm2wqDtC89re3is11gmt3IKYRyP81MYq9C4rHUkUWSmNOnR7Vz4fFVaHe0XnIfFWg8ARXdYyCmq+t5udCDo9z79DCgOGAlnUdQuCvFMWdOB0BEYZksFqEC9Ar1ppLbPmN9eI30JcF8S0M6BkB/RsB0IqgNqGu7cy0UhL1tTMecuwSTi6JWtykHbe7EucyDYpdAvonJ0Yi2jFdqx1g4EHf4KWbZxRWilnV+3237f1y5r40DQ4a9izQoR1roza8PMTHEyodNm/3n+HRZri0EaSfabmlqEXZ7hZq70O0xmP+AHsZYOHYOWuAduvtUzXK5zdIPx5K9IfpgiDvV8d9kmq052kFufCEChvTZttHEuXiKKRoxAOBBxevmbsdYOPek8CXEVXSEUDoSvIgK0nLWa1vpNuiYRHQgpFW5QASpABY6rQC9ePk0DZTpxQpJCyGl5eGO+QalagCuof5kovJC4TOxwe/fY+fz2m7XbqSzR3Y5gKTksdxVYu2x1HXIiXaqS62r/sFjnR6Gk5iKUNahZWE+cVGBtaKkQ5/L5t+ac8/k7LNZGd83cDlc2h8r+uqwr2o+A93WZervt27u9dp/hxTZdDgDsfV8bM8T9fX3W01XEPT3M+9owUvf3qGbqoHIeXON2/qwdiEBhKlvhPjfpn8/fJtaMQDgfViwJFaAClgJn30htfsEsvkwXQMqKrl8u9CKKqjER6xqY0Sh1Zt6BkF2ttuwIBPeY9dt9+bQOQSzU83SPOOTK/DlZ9vlxEGv35dMtwBpPsxuEaYike1z/LrB2QitNGU04bEUyXe/2+74uslYdC3MP7staUVNp6Tm1XYNskf/QWEtJdFi6Wg+nhUjufS2vN4utCYe0iHBjZFELJetPMc9H29kvr2jTXrv3df4a+TWcNLKoZq0Tl7WISPrXL/qrC3YkWk0a9VYe/WhTp/LoBWiTwZuyFl9F+QX/kl9dMBEjVVGd5p1rnHMeyCLn7msTiXbekWRNrOlAaFMZeQ4VoAInV+C8Xz4rIgbMvDgzh1V66y+sFdjF4OIUI+3FNw/o3LQEqXSDA0G+iJjQOf1X5m0+Aan3hTGmD8vyFd9PTrQ6Qz9Zq5dOw1j91V/MkCHOJmw1QBjf4aHq6wmVrMUK7XZo5QXi6Y/Zp0Sr5e70yOBYw8yVVvfk3qz1AmtqjZROEbbOfHisTfRBi45B5X1tOin286H6s3GtYRz5xMGxzj17AwR169hUstbz6fX7QO2z4cj82iav2rHarmPbpI503r7vZtXttfo6Rpt3KvHeZq1tpLmq9zvnvq6rL0dSZtdkm1jX1oLzfiDsKgXPpwJUoE8K8PnTJ1qHlZWsD9OvT1eTdZ9oHVZWsj5Mvz5dTdZ9orV/WQVnst5fvz5d2cSaDoQ+0WRZqcCAFGAjNRzYZE3Ww1FgOJbyvibr4SgwDEubOpXDUGEYVjaxpgNhGPWAVlKB3inAl8/eIdu7wGS9t3S9u5Cse4ds7wKT9d7S9e5Csu4dsr0KLDiT9V7S9e6iJtaNDoSffvoJ/E8NWAdYB05dB8TD69R5Mr9u6jlZd6N7F/WdrMm6i3rHPI9b73hfH1ffc6m/gjNZD4O1qHOCddW/6iMAKwmdJ+zAsQ50VgfYSA2rkTqXFySW47j1jvf1cfU9p/pL1mR9TvWRZTm8Pop7mvf14Tr2pS4K1lX/qo9oB0LVhdxPBagAFTimAnUPrmPmy7RPrwBZn17zrnIk666UP32+ZH16zbvKkay7Uv60+QrOZH1azbvKrYk1HQhdkWG+VIAK1CrARqpWHq8OkrVXOGuNIetaebw6SNZe4aw1hqxr5fHmoOBM1t7grDWkiTUdCLXy8SAVoAJdKcBGqivlT58vWZ9e865yJOuulD99vmR9es27ypGsu1L+tPkKzmR9Ws27yq2JNR0IXZFhvlSACtQqwEaqVh6vDpK1VzhrjSHrWnm8OkjWXuGsNYasa+Xx5qDgTNbe4Kw1pIk1HQi18vEgFaACXSnARqor5U+fL1mfXvOuciTrrpQ/fb5kfXrNu8qRrLtS/rT5Cs5kfVrNu8qtiTUdCF2RYb5UgArUKsBGqlYerw6StVc4a40h61p5vDpI1l7hrDWGrGvl8eag4EzW3uCsNaSJNR0ItfLxIBWgAl0pwEaqK+VPny9Zn17zrnIk666UP32+ZH16zbvKkay7Uv60+QrOZH1azbvKrYk1HQhdkWG+VIAK1CrARqpWHq8OkrVXOGuNIetaebw6SNZe4aw1hqxr5fHmoOBM1t7grDWkiTUdCLXy8SAVoAJdKcBGqivlT58vWZ9e865yJOuulD99vmR9es27ypGsu1L+tPkKzmR9Ws27yq2JNR0IXZFhvlSACtQqwEaqVh6vDpK1VzhrjSHrWnm8OkjWXuGsNYasa+Xx5qDgTNbe4Kw1pIk1HQi18vEgFaACXSnARqor5U+fL1mfXvOuciTrrpQ/fb5kfXrNu8qRrLtS/rT5Cs5kfVrNu8qtiTUdCF2RYb5UgArUKsBGqlYerw6StVc4a40h61p5vDpI1l7hrDWGrGvl8eag4EzW3uCsNaSJNR0ItfLxYCcKbB4xjb7BdPHlwOx/RxJfYDx7wvbAlJovf8Uq+RbBeIblLpmt55iEEaaLTXMWAzuDjdRwgJM1WQ9HgeFYyvuarIejwDAsbepUDkOFYVjZxHpnB8J2OcM4CBBO5lj3RsMtNssfMY0vpOcsCMaY3D9itUtH74i2blc/486ULYxx97jar8P7usB0ZHVG5e8Ao+kCr29S/hesHr9DHCoPZBh/h8fVC/Cm+XzBYnqdq1/b1SPuJ2PNLkAQTXC/aKGRLNclJvPPLa3/jPnkck+9NlhMo1y522Qq76fwFvP1oZXxBavF95hE4VnW8TZauOfw5dNVxN/fZO0vW9cysnYV8fc3WfvL1rWMrF1F/PwtOJO1n2xdq5pY7+hA+Irl7B3CKMLVm3R63OIe5/f2OcFNOMYkeYIY51Ud0pszGfUVndYrRNNHbKA76DcJVvtI4ToQ9kmj7ho5Wn6tIgO2KzzefYub5Pe6K3Y+phxU7zBbfpXXKnYXiO9+1g6fNZ5mNwjDD0ieX+rTXyWIgyyt+pOhHSG7OBzsFPeJdtgzasHOVm6/4Dn5gDCMMX1YYoMtNk/3iEdv4ZgoZHayHWykTiZ15xmRdecITlYAsj6Z1J1nRNadIzhZAcj6ZFJ3mpHgTNadIjhZ5k2sd3MgbJ8wG3+D6ePPmI1HaWi42+mD7GiqjlhudF2M/OtOPETnLnyPyUcxsjxCnPwqR3BNgWWUgDl3+4z5rTUCLSpwLDrZ+RHxILpFsnTjIrTToypiQnaEY4T6pkhH1aE7dzIfwUuNMKvRfHUsjD/ioxzx/Rb/8//8lEURBFkUQKX9aRWwHQjpTr1RZZ+IqEis0eYR4r//HdORurGVht8iWf0HkvgSse7k58tid8pF5/cK8Z8/6egC+5hVJtuBYO0GxPU6H9lpt8oxmmLxKpw2VpSFXQ9y6TjRB9vfkNxcFEf17bB/6TS5QDz5gEgyHON2/owttljPbxGK/L+KyAzLMSCvL3Es2A6HynRFVVjiYarrjIkYsctkb0u/xBQj43DbPCEx0RThN4jfZ/blIy0uEM9+Uc6AHGvBNR9PYpwsN8lvxciVyvrtRFvY0Rra9vfxNwiDEOPZr1iXlsGJeghvMHty778c4J1+sJHaSa5en0zWvca3U+HJeie5en0yWfca306FJ+ud5OrtyYIzWfcW304Fb2K9gwNBd8jkHG/VKU/ne8uO3qV2KOjzRIfpv3/FbHytO3SA6ujojpvsrIV65N21yer8vert6A6LzValMVKjz9JxEX3CXITRQ4/CFuagi45SlHai8zlp50J8j6fNVhRQOirU9IxmB0IQ6NF442xw85YOlwr704JkzoAwnuKHuRhBVv8q7XsVjpxL3cFME9Ij6JnzItexl2XJrtmuHnAbXenwfuEAGEE5T75is7hDVDpyv8YyuUUUXCCe/h3z1FljORBMcXSdkJEVrXQoiQCwO/QmXfHX7qBrh0UoGa6VE0o6fXQdlduifGYtBLse24nadQ6QDi4xVaeQrnZyyP2vSqvxDE9PYmqP6txLbsZhYOqGLIdzrYgSCIXz7HdArvtwrR1suuzS+aLKriJU7PKabX1ump/ZL/6a/PRUE5lHqKZoSCaGv7HXKn8QIrp90FEfZWXYKtuN006mp9O2i3DANhupA8Tr2aVk3TNgBxSXrA8Qr2eXknXPgB1QXLI+QLweXSo4k3WPgB1Q1CbWOzgQ1Ei5WZAuH3Vgd8rUyKbshOvOnSmE+qs7uPKYPZrqrlMgKqk4/qJGko0DQa7BIJwQG7Vona7MaR56xDvTrKRzmx4sHntdTDGSabRwIKTRCcY54nSs6+xPy2A21ljOZzKqILxJ8LzV+ZfZ97sIzbe102nIkeMKB0JBbzuiwtGhkI4po/67WWI+m0hHghr1dq7XzpyRtMN0Tq2oBGmTXU6Vbr5OCX+INXJvFSHb/6rqRtp5tm2y66u1PoF2pBRH622Hg67PZelK54UVzSDLZdd/zS11Jqn7QUauuNemjpC1ssNiLZxJiVznQTkBxLoPM8u5lMmh0lcROdleueXmB6sssj6YKAzbeeLaLlIqK4PONy2zqPsJFtKZ55Rjz5/inua/YShA1sPgLKwka7IejgLDsZT39TBYC85kTdZCgdo39FwlkZ0RtxMowpv1Cvfy+DvMHv8XJqEdZVDS0RU5Fzq0ohN6kUYkyE6idiDI+dx64b5AjH7L0G63g18FVHUMyxd9dDu+utO6hwNB5r5dYZFMEYcXkB3Ugo1VZbT2p53KL8pBYjkp0rOq0i10/C37CtfYnW3rPJFJIZ00Z2vD7nTa15v599YaBYW8rWTSTTs9tTNz5qQnAblpDQ5b6Ry4UCP60gbT0Ted+r9i8XiHSDujrFShojVMlEJ1ulm9tKcRWA4KPdUlrW9WJz5/rd1RV5ET1YtdmqkCo/T+yMoutB+hzIGQz08s/iEiV5Q+8ljqIFHOAFVmx/Y0I6cMrepIerFi39IAABX3SURBVPFeG7nnz14p8KK+KEDWfSF1eDnJ+nAN+5ICWfeF1OHlJOvDNexDCoIzWfeB1OFlbGLd0oGgOzu5jpfqaATpPmtE0oy+6tFe1eF3jHE7lfbIcDpvWzgfNmrhxpI1DFSoePO8a3cRRch56O8xmf+u0i6dwmDb/JquOWCvgVDWaYM9yltnv5FDdMSuzVcFXrCaf0KkO3aV9lWlK/dbYen22gTONcUpDNlaCVUOhNfFHa4n36tR5tx0D8uBIMPkL5UDxdjo5G125//qTr4VQaIiEozDyFp7IF1AUeRrOv1lUxvMCLuJZrhCdFXxeUiro593JuTTVZ1yPXVF1KPbv2C+/n9WOVSHXtaTdL0DVY4swuKPtD6paUDKAZHdS3ll1C+7k28f1/dhYNZ+0B39m3s9rcJe9DJGKO/XF+WcklqbaSnGGehoamel67Z0NEgHQtUUpNxFe/9gI7W3dL27kKx7h2zvApP13tL17kKy7h2yvQtM1ntL16sLBWey7hWyvQvbxLqdA0F2ALNFE01pVMfcjPLqDrdcdE1HJYjV4HOLrwUIzKin60DILYgYIorfI5IRCH+oTnUaKi3SMJ86NJ2fLDIiHfk1hZR/zeip9Ym72RxLse5B2skTaYSIJonaL66zj0UfMZ2M9Sf+3OgH3QE0ZUzXZaixPy3fGsuHu/TTiPlPFFbZp0f506gMPY8e+gsFohxSZ9GxNY4BtyzWgpa2o0GUq2p02V48UGqlnQnW9aqDnfEw01Aq60Gqg64/lgMBcLSRay9YYfJOOZXDRX15QJbDTkvWt+oOb9a5/1qw307XrJOhbiytYa4cei0OWRfG+Dh5j9DUeXsx0OgDJrG9gKK9yGQANY3FcsrJ9Rj0WgapZnojdbgp3dPpD4X92fXq3tV1/uNHxKG+j3O2iPSryuAs8BnoqBu3bAf8ZiN1gHg9u5SsewbsgOKS9QHi9exSsu4ZsAOKS9YHiNejSwVnsu4RsAOK2sS6nQPhgAIcfqk1oisT0x2astD+wzNjCh0qkOuov2k5VKd+ZCJN3jRtJnYsBXxopNIva9jOLOEsXXxvfUXFdua5ambnFqa4iClT92ItkuJ6Im4q5/7bX9ZGeb2OiPziUNWnbytY5xyBjpPbJN+jv/1nXcGp9X3tOF/NQrSCoXR02w74ft/bg2GdDmq5N2INa3OqXtxYDbbYUyPNCf3423/Wjs4V7WvapsuOdPXzuN2Xx5w8e/BTcO4/64pneMpcP4PtZ7PNxjkv+3pf2y/O2Ymd73YT6x44EJwHsByJvcND+gWA8xWfJdtRARnp8h6z5dcdL6w7XU8LSaNC6s7lsXNSoN+NlIqoGcV3+Mfso16YVaurp/SohTz11yzKFkWV0R9j+cWT2eRKRz/pNMSUm1GM6T9mmIz63ckQFnnLWuLSjEMxhUqv0aIxZn+EY7ycdW7qmOxsVKWRpXbOW/1mXc1JrTFjpu/V3NciyiudtqgdS2ZApBCZec4km8vmLWs55TGbNvicfMgiDW1Z6ljL8xT/MIpwVdoG2Imd93a/WTvaVraveo0os0B45fNYRCXfYHL/iNVWv4OWftnMybcHPwXnfrOufoarQUyzfpvzbE7ZmOnt+guAuXXZ/OLexLoHDoSUGjeoABUYkAL9bqQyUIXpNDkHAtAceaOmSBUiEEQWhSknWb592vKWtYCQrgvzE35Ip5RV0alhnU4JrFjHpSrJM9vvB+sSTjvf12aa5HW2OC4dCGdWW0VxiqwLz3TpUGhw5MopsRZrcT+LT2aLNZ0e/1b+Za0zVKOqSH7c1451hfbVcSDIe95ed8y53vyU9SNbk8vs7uNfwdkP1sX7Ou9A0KwL6++515VNv9Zke869iTUdCH28g1lmKjAABfxopPQCnrkpDGY9kpFa66UqTC5l7DZY6QE6ECwpzmGz0LHQn0BVa5qI6XhmTZqq0paxVvtUYx4iun3Aalt1/fnv9+O+LuPU/r6W9US/iAd2dJwzhcEOjT1/ssUS+spadjQCvUCx+MDRc4KbsNyBUMk6dSz+hq0HjiM/WDt1uOBAME6/MYLoPeLoGpPkCRvnsvxP3cE0i8vnD/bul2qHaruOPbGp7Blu1p2LEMfj/Jp4qVV64fL0AwJ63bPcO544uf/cm1jX1gIvHwhpJeAGFaAC56yAL8+fYqdSLw46nmCW/A3T+LKioTJ0yho6fazsBcdc1qO/vrLOj2js60DIQKp5tZfZiHV2qDdbfrAuuyd3va/FO+YKj3fm6ziOV0gv4ly+MHQ/cHvNOrlFZJxAVxGiCgdCSirH+g/1BTATCk8HQirTWW0U2lfhJPwR0/gdJrMf8MNU3Lu3SGqmVKsvnvU7asxmIu5pb+9ruVD8DcaTvyL5YYo4rFifyl5gPwhxFV0hdBwIPnBvYk0Hgn1ncJsKUIGzUcCPRqoYgVCYsiDDIOvmtZd1VjSmwgvO2eDbqSB+stZf6zGdDOtv6XQUqVgNa3nc/QLQTjKfxcl+sC5y2v2+1jgqO49+jGCdRaU7qBBF1oXk5Jx59QWowjF7R8r6P5DEI9kRMy/p6m95FIOdxLlu+3FfO+q67WthyoIejTZrmDiXq07kNW7nz3Dcg86Z/flp6mt/SlxVUve+Lk5ZUJFG3yJZ1S1uqp7TI2uqgy/cm1jTgVBVt7ifClCBThXw5YXEjUBQHY0bzJ7WUl/V2NTNo3QbOguL+4JjHerTpq+s8wz2iUAQDoOPiKc/6s8O/4KZiFiZPjaEzeZzPqdffrAu3pOt7+tVgpvYLAStP72chsNapDZkbanR4WaRtYgc+de/VqpTWBcp0pZ16lio66h0KEGLrP24rx1D3fZVr3MSz35Rz1/9ae5ilJD51LpZaNNJt8c/BWc/WLv3tXYgpF9r04tfms+wW8y2q1/wr9WLnKagPlFv3t/84t7Emg4Eq1JwkwpQgfNRoO+NVG7uq2501cizmWenGuIguEB897Oa1y5fJEeIE/GpP9XAmYe4+qtHqOSLjble/3VC6M6HZHNJ/GVt2+44EFqyzn8O7CJzJthJ92i736xr7km0vK9NKLt+JoSpM8F8ucHc12TdbbWuYa1XXlfPZIeTfV9XsnYsowPBEaTjn5Xtq1nnJEyjR7J1SsTzfYRARiPobSvqTNSV6sizju3dIXtV52u7jjuk1sWpNfd1bmpCgCD9PKuJJlTRCGrNE/2cDmNMH5baoe8X9ybWtbVAXMx/RgEdTtjjl3Rjydn9bbOC8dkVuqFA8oVAr7prbzdclh62NWkbHple7McGnz9+cGxjBVm3UcmPc8jaD45trCDrNir5cQ5Z+8GxyQrBmaybVPLjeBPrWg+BW0m2q0fcT8ba81axuESjbsWOuBqp6/4TJ7ly2B04aZPyWhVDlUoM3iwxn02yBXbe0ukgQ6iE9/MSk/nnfOapV7zkWP7MvX9V1oGCXu2zKMwdbX+pOnPnvHUdzHmH33buoaxLOvTJ3m5rWk6Twry7tqn0+zz3+dNva1j6OgXIuk4dv46RtV8866wh6zp1/DpG1n7xrLJGcCbrKnX82t/EegcHwmfMJ5dQn6PSYTzXd1jsPGWrftGRc5FfduACe/EMEZpygfHsqX4xFNmJb1pV/QArZWdZ3MChUxb9KRF5cx/LGVNdB4p6tbVRhwYd8Imb3fPewRnU1ozcebZN9nbupJof7jWi7jV9/q0muZ4eYiPVU3B7FJus9xCtp5eQdU/B7VFsst5DtJ5eQtY9BbdjsQVnst5RtJ6e3sR6BwdCdQc6Pyp9gXSBEflJjBihqHByLsn/xcPkUkcwiEooOrqfsZhG6dygwnxPMzdYzkm6QDz5oEf2rcVJcvNWzPxhQ0x3xswqqbIDnp2TjfSudTke8V/zW1VmeaPojrq87gLxnz8hDkXZrfxNVua7n2ULIqXnqI0mO9/H3yAsOAkA1VmOMZ3GUHOtdHryO8TX+NP0f2CULvrxgtXjd7q8hoFa+EeNin+D+P2F5rDGavE9JpGe2xVmi7xlRS+rA+5ovq1XNqqfG4W3eYWqDCayo6ouqevfY/JRR8DIb2d/xbrA6lesl0lmR84JZCyp6pBrx0L8ER+lDtY313X9y3EpzG/8Do9yYRXlaFHz3ext8dUuO4rHvleekJjoHkcToEx3Y4u/f9lI+cvWtYysXUX8/U3W/rJ1LSNrVxF/f5O1v2xtywRnsrYV8Xe7ifUODgS9IqVY8MusCC102zxiGl1jkjxhAx1dIEP2v2AxvUYoV7R8xWZxh0iMMr8sMB1ZIfYyPFt/wkymdakXFDMLCulOqJxHHuj0VGdfdaC1g6Cy025PmchG6VXnTpdRfH7DLodevMx0aoWZquMe6u+12/nblUeP0EcRrvRNli2wYp1XY2eaz+2DWlTNugzGQTGa4p//nFqOApHvFaLpz1gm30LpovVLFwFRtgaSjeaUOkH0ueZ7tnqaRHHBl4o6UKVX6siwnThOvXi6Rxxqh05lXdLXi7onVr+VnXnjBHKjCVRnu3aV8jSKQz0IlSPrK1RHfYRAO0+k00I7IIpcjB3aaSDLHipHmF2X7O1K+0xa93javGJjayL422nk6oPfP9hI+c3Xto6sbTX83iZrv/na1pG1rYbf22TtN19jneBM1kYNv/82sd7BgaCESkdQS0eARQd/imSxwlZ20ixHgdHZXVBOniciEf5Qo8lppxOAPCYcCGvnmOo0qg6ucTSMMZnN1aeuTF76bzr6/fxPTKMx4lhHPKR5f9V5mdB/d8RXOyHSsuVHldPs9Cj1TfKb/ryPcK6433d306qzM01Zb1id5bTsfyjnjHSg/KecZmKPfGdOENuRoh0d6XdL1W9TWeSq8NMECzma7pbBGkWXdUB8ysTVS3f402kJll6y3Fa9cBnrh5MoS1qX4JRX6myiG9y8taMkmmA2Nyuj5m2QzoCUpXXMKZusN9LhUsXMskOXUWqfsrHrla7fZfY5+Wb1fqMK5x63iuzzJhspn+nmbSPrvB4+/yJrn+nmbSPrvB4+/yJrn+lmtgnOZJ3p4fNWE+udHQhSLNmhESPAv+amH9hC2qO32X67E6v2Zp254qi+GvUV6xBssJy9Q9oZLhmRzRwbd1hstlmWYks6LW7w19lHjCY/4kmO0n+PuUjzJsHzVkcYmE6ltM90UEUCVsdd/CzJX2Yo87Guy42UyzPStHLTD5YzjOVIt2OnuST9a3WWTRlmf8M0uoR0Wph94hNwhbyttSfkeea7pdDnWuVO86vZSOvA75ajR3d4Xb2sDnC+XtgdczOFZIHCshpOebN68VqStyjzi56OMSr5Xrrr3MhszOqiqD+WXno7rX9SsilG9vQIS/vUYbXeItuutq9aE1EOWyOnXmdF93KLjZSXWEuNIutSWbzcSdZeYi01iqxLZfFyJ1l7ibVglOBM1gVZvNzRxLqdA0F0AMe3SJZrMVyOZXKLKPyA5Pm/pAMhKJk+oDpF15guvgBizvvtXzBfv2CVhtgLve3OnO6w6bTUGgGXugNodZzFZYUOvthZ09GS54tKr8ojy3YVIRoJG8QIul0O43CoWUCxNH9TrgvVmccaT7MbhMYpkVavHexMr9Eb0ilgRr2VU0MANk4QpYuOopAdWtOBNmshaB5uFIhMNyzpbFsFqKwDL9pB4+o1UuH86XoHqlyq868iTjZmrQIZqaDtKalLygFkokMcJ5S0xc7blNmJWjC73WiGdL9TB+yIgkKEhZnSovU0ayHIsus6Lm2y06y2r1oTUbgqO9KCe7vBRspbtAXDyLogibc7yNpbtAXDyLogibc7yNpbtDnDBGeyzkni7Y8m1u0cCNsVFvfZZwmz0HIRzv4z7mKxEJ+qVGlndvuM+a37yUcz3UAs6Jc5IMxc+3xaF3othOIIeTZS/JpfRC+d7+/wlB3krKOtOmzWAnZ6xNyUQ63rIBYT1M4Ax2Ggri/rtGrnitEivsODdLrky9PWzvxVptNq8tWdU6mjcIKIQAJ7XQTjNFBc1CKW1gKKuU9LOucau+0C1NSBgl7I1poQi01+nLzPHCl2vYg+YBJfpJEleV0yXtKutLzKAZNGA+i1BxSr/51bpLN0/QnpWNELRWpOal0I1cFP64Ad9SDrjxOhYZwGKWuzgKKdjr3d8l5xNFFOIe2osHkMYJuN1AAgaxPJmqyHo8BwLOV9TdbDUWAYlpq+3jCsHbaVTazbORCGrSGtpwIdKaCdJXqaTUeF6Cxbvnx2Jv3JMybrk0veWYZk3Zn0J8+YrE8ueWcZknVn0p80Y8GZrE8qeWeZNbGmA6EzNMyYCtQrsBWf5kyn2dSf6+NRNlI+Ui23iazLdfFxL1n7SLXcJrIu18XHvWTtI9WiTYIzWRd18XFPE2s6EHykTpuogAcKsJHyAGJLE8i6pVAenEbWHkBsaQJZtxTKg9PI2gOILUwQnMm6hVAenNLEmg4EDyDTBCrgowJspHykWm4TWZfr4uNesvaRarlNZF2ui497ydpHqkWbBGeyLuri454m1nQg+EidNlEBDxRgI+UBxJYmkHVLoTw4jaw9gNjSBLJuKZQHp5G1BxBbmCA4k3ULoTw4pYk1HQgeQKYJVMBHBdhI+Ui13CayLtfFx71k7SPVcpvIulwXH/eStY9UizYJzmRd1MXHPU2s6UDwkTptogIeKMBGygOILU0g65ZCeXAaWXsAsaUJZN1SKA9OI2sPILYwQXAm6xZCeXBKE2s6EDyATBOogI8KsJHykWq5TWRdrouPe8naR6rlNpF1uS4+7iVrH6kWbRKcybqoi497mljTgeAjddpEBTxQgI2UBxBbmkDWLYXy4DSy9gBiSxPIuqVQHpxG1h5AbGGC4EzWLYTy4JQm1nQgeACZJlABHxVgI+Uj1XKbyLpcFx/3krWPVMttIutyXXzcS9Y+Ui3aJDiTdVEXH/c0saYDwUfqtIkKeKAAGykPILY0gaxbCuXBaWTtAcSWJpB1S6E8OI2sPYDYwgTBmaxbCOXBKU2s6UDwADJNoAI+KsBGykeq5TaRdbkuPu4lax+plttE1uW6+LiXrH2kWrRJcCbroi4+7mli3ehAMAnwr7ppqAN1YB1gHWAdYB1gHWAdYB1gHWAdYB1gHWAd8L0OlDlIGh0IZRdxHxWgAlTg2AqIBzL/DUMBsh4GZ2ElWZP1cBQYjqW8r4fBWnAma7IWCvANfRj1gFZSASpABagAFaACVIAKUAEqQAWoABU4SAE6EA6SjxdTASpABagAFaACVIAKUAEqQAWoABUYhgJ0IAyDM62kAlSAClABKkAFqAAVoAJUgApQASpwkAJ0IBwkHy+mAlSAClABKkAFqAAVoAJUgApQASowDAXoQBgGZ1pJBagAFaACVIAKUAEqQAWoABWgAlTgIAXoQDhIPl5MBagAFaACVIAKUAEqQAWoABWgAlRgGArQgTAMzrSSClABKkAFqAAVoAJUgApQASpABajAQQrQgXCQfLyYClABKkAFqAAVoAJUgApQASpABajAMBT4/+DMWAfeNAncAAAAAElFTkSuQmCC"/>
          <p:cNvSpPr>
            <a:spLocks noGrp="1" noChangeAspect="1" noChangeArrowheads="1"/>
          </p:cNvSpPr>
          <p:nvPr>
            <p:ph idx="1"/>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indent="0">
              <a:buNone/>
            </a:pPr>
            <a:r>
              <a:rPr lang="en-US" b="1" dirty="0"/>
              <a:t>Goal: not to exceed overall average course section of 25 students per section. </a:t>
            </a:r>
            <a:endParaRPr lang="en-US" dirty="0"/>
          </a:p>
          <a:p>
            <a:pPr marL="0" indent="0">
              <a:buNone/>
            </a:pP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3432997294"/>
              </p:ext>
            </p:extLst>
          </p:nvPr>
        </p:nvGraphicFramePr>
        <p:xfrm>
          <a:off x="1900362" y="3840480"/>
          <a:ext cx="8150087" cy="616226"/>
        </p:xfrm>
        <a:graphic>
          <a:graphicData uri="http://schemas.openxmlformats.org/drawingml/2006/table">
            <a:tbl>
              <a:tblPr firstRow="1" firstCol="1" bandRow="1">
                <a:tableStyleId>{5C22544A-7EE6-4342-B048-85BDC9FD1C3A}</a:tableStyleId>
              </a:tblPr>
              <a:tblGrid>
                <a:gridCol w="3447444">
                  <a:extLst>
                    <a:ext uri="{9D8B030D-6E8A-4147-A177-3AD203B41FA5}">
                      <a16:colId xmlns:a16="http://schemas.microsoft.com/office/drawing/2014/main" val="2634371295"/>
                    </a:ext>
                  </a:extLst>
                </a:gridCol>
                <a:gridCol w="2431951">
                  <a:extLst>
                    <a:ext uri="{9D8B030D-6E8A-4147-A177-3AD203B41FA5}">
                      <a16:colId xmlns:a16="http://schemas.microsoft.com/office/drawing/2014/main" val="2093141648"/>
                    </a:ext>
                  </a:extLst>
                </a:gridCol>
                <a:gridCol w="2270692">
                  <a:extLst>
                    <a:ext uri="{9D8B030D-6E8A-4147-A177-3AD203B41FA5}">
                      <a16:colId xmlns:a16="http://schemas.microsoft.com/office/drawing/2014/main" val="3115422181"/>
                    </a:ext>
                  </a:extLst>
                </a:gridCol>
              </a:tblGrid>
              <a:tr h="308113">
                <a:tc>
                  <a:txBody>
                    <a:bodyPr/>
                    <a:lstStyle/>
                    <a:p>
                      <a:pPr marL="0" marR="0" algn="ctr">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effectLst/>
                        </a:rPr>
                        <a:t>Academic Year 2018 – 2019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effectLst/>
                        </a:rPr>
                        <a:t>Academic Year 2019-2020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4396621"/>
                  </a:ext>
                </a:extLst>
              </a:tr>
              <a:tr h="308113">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Average Course Section Size</a:t>
                      </a:r>
                    </a:p>
                  </a:txBody>
                  <a:tcPr marL="68580" marR="68580" marT="0" marB="0"/>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18.2</a:t>
                      </a:r>
                    </a:p>
                  </a:txBody>
                  <a:tcPr marL="68580" marR="68580" marT="0" marB="0"/>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18.92</a:t>
                      </a:r>
                    </a:p>
                  </a:txBody>
                  <a:tcPr marL="68580" marR="68580" marT="0" marB="0"/>
                </a:tc>
                <a:extLst>
                  <a:ext uri="{0D108BD9-81ED-4DB2-BD59-A6C34878D82A}">
                    <a16:rowId xmlns:a16="http://schemas.microsoft.com/office/drawing/2014/main" val="4171854621"/>
                  </a:ext>
                </a:extLst>
              </a:tr>
            </a:tbl>
          </a:graphicData>
        </a:graphic>
      </p:graphicFrame>
    </p:spTree>
    <p:extLst>
      <p:ext uri="{BB962C8B-B14F-4D97-AF65-F5344CB8AC3E}">
        <p14:creationId xmlns:p14="http://schemas.microsoft.com/office/powerpoint/2010/main" val="814207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Success (Employment)</a:t>
            </a:r>
          </a:p>
        </p:txBody>
      </p:sp>
      <p:sp>
        <p:nvSpPr>
          <p:cNvPr id="3" name="Content Placeholder 2"/>
          <p:cNvSpPr>
            <a:spLocks noGrp="1"/>
          </p:cNvSpPr>
          <p:nvPr>
            <p:ph idx="1"/>
          </p:nvPr>
        </p:nvSpPr>
        <p:spPr/>
        <p:txBody>
          <a:bodyPr/>
          <a:lstStyle/>
          <a:p>
            <a:pPr marL="0" indent="0" algn="ctr">
              <a:buNone/>
            </a:pPr>
            <a:endParaRPr lang="en-US" dirty="0"/>
          </a:p>
          <a:p>
            <a:pPr marL="0" indent="0" algn="ctr">
              <a:buNone/>
            </a:pPr>
            <a:r>
              <a:rPr lang="en-US" dirty="0"/>
              <a:t>Reached 128 of 135 graduates (94.8%) to inquire about working status. Of the 128 graduates contacted,119 (93%) stated they were employed, active members of the US military or attending nursing graduate program. Nine graduates (7%) were not working by choice. Goal was that 90% of students who choose to work will be employed.</a:t>
            </a:r>
          </a:p>
          <a:p>
            <a:pPr marL="0" indent="0" algn="ctr">
              <a:buNone/>
            </a:pPr>
            <a:endParaRPr lang="en-US" dirty="0"/>
          </a:p>
          <a:p>
            <a:pPr marL="0" indent="0" algn="ctr">
              <a:buNone/>
            </a:pPr>
            <a:endParaRPr lang="en-US" dirty="0"/>
          </a:p>
        </p:txBody>
      </p:sp>
    </p:spTree>
    <p:extLst>
      <p:ext uri="{BB962C8B-B14F-4D97-AF65-F5344CB8AC3E}">
        <p14:creationId xmlns:p14="http://schemas.microsoft.com/office/powerpoint/2010/main" val="1293624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673773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Graduate Surveys</a:t>
            </a:r>
          </a:p>
        </p:txBody>
      </p:sp>
      <p:sp>
        <p:nvSpPr>
          <p:cNvPr id="3" name="Content Placeholder 2"/>
          <p:cNvSpPr>
            <a:spLocks noGrp="1"/>
          </p:cNvSpPr>
          <p:nvPr>
            <p:ph idx="1"/>
          </p:nvPr>
        </p:nvSpPr>
        <p:spPr/>
        <p:txBody>
          <a:bodyPr>
            <a:normAutofit fontScale="92500" lnSpcReduction="20000"/>
          </a:bodyPr>
          <a:lstStyle/>
          <a:p>
            <a:r>
              <a:rPr lang="en-US" dirty="0"/>
              <a:t>Goal increase return rate to 35%</a:t>
            </a:r>
          </a:p>
          <a:p>
            <a:r>
              <a:rPr lang="en-US" dirty="0"/>
              <a:t>Return Surveys at 6.5% (2018-19 return was 15%)</a:t>
            </a:r>
          </a:p>
          <a:p>
            <a:pPr lvl="1"/>
            <a:r>
              <a:rPr lang="en-US" dirty="0"/>
              <a:t>Send surveys 6 months post RN to BSN graduation - October (Spring graduates), January (Summer graduates) &amp; June (December graduates).</a:t>
            </a:r>
          </a:p>
          <a:p>
            <a:pPr lvl="1"/>
            <a:r>
              <a:rPr lang="en-US" dirty="0"/>
              <a:t>Send e-mail from nursing admin. one week ahead of distribution </a:t>
            </a:r>
          </a:p>
          <a:p>
            <a:pPr lvl="1"/>
            <a:r>
              <a:rPr lang="en-US" dirty="0"/>
              <a:t>Provide non - FSW emails to Assessment and Effectiveness Department</a:t>
            </a:r>
          </a:p>
          <a:p>
            <a:pPr lvl="1"/>
            <a:r>
              <a:rPr lang="en-US" dirty="0"/>
              <a:t>Follow up with phone calls to graduates to administer surveys over the telephone to supplement survey returns.</a:t>
            </a:r>
          </a:p>
          <a:p>
            <a:pPr lvl="1"/>
            <a:r>
              <a:rPr lang="en-US" dirty="0"/>
              <a:t>Revise questions on survey to make them easier to answer.</a:t>
            </a:r>
          </a:p>
          <a:p>
            <a:endParaRPr lang="en-US" dirty="0"/>
          </a:p>
        </p:txBody>
      </p:sp>
    </p:spTree>
    <p:extLst>
      <p:ext uri="{BB962C8B-B14F-4D97-AF65-F5344CB8AC3E}">
        <p14:creationId xmlns:p14="http://schemas.microsoft.com/office/powerpoint/2010/main" val="1329886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Revised Survey Questions</a:t>
            </a:r>
          </a:p>
        </p:txBody>
      </p:sp>
      <p:sp>
        <p:nvSpPr>
          <p:cNvPr id="3" name="Content Placeholder 2"/>
          <p:cNvSpPr>
            <a:spLocks noGrp="1"/>
          </p:cNvSpPr>
          <p:nvPr>
            <p:ph idx="1"/>
          </p:nvPr>
        </p:nvSpPr>
        <p:spPr/>
        <p:txBody>
          <a:bodyPr/>
          <a:lstStyle/>
          <a:p>
            <a:pPr marL="0" indent="0">
              <a:buNone/>
            </a:pPr>
            <a:r>
              <a:rPr lang="en-US" dirty="0"/>
              <a:t>Are you: (mark each one that applies to you)</a:t>
            </a:r>
          </a:p>
          <a:p>
            <a:pPr lvl="1"/>
            <a:r>
              <a:rPr lang="en-US" dirty="0"/>
              <a:t>Employed full time as a Registered Nurse</a:t>
            </a:r>
          </a:p>
          <a:p>
            <a:pPr lvl="1"/>
            <a:r>
              <a:rPr lang="en-US" dirty="0"/>
              <a:t>Employed part time as a Registered Nurse</a:t>
            </a:r>
          </a:p>
          <a:p>
            <a:pPr lvl="1"/>
            <a:r>
              <a:rPr lang="en-US" dirty="0"/>
              <a:t>Actively serving in US military</a:t>
            </a:r>
          </a:p>
          <a:p>
            <a:pPr lvl="1"/>
            <a:r>
              <a:rPr lang="en-US" dirty="0"/>
              <a:t>Enrolled in a graduate nursing program</a:t>
            </a:r>
          </a:p>
          <a:p>
            <a:pPr marL="0" indent="0">
              <a:buNone/>
            </a:pPr>
            <a:r>
              <a:rPr lang="en-US" dirty="0"/>
              <a:t>Comments:</a:t>
            </a:r>
          </a:p>
        </p:txBody>
      </p:sp>
    </p:spTree>
    <p:extLst>
      <p:ext uri="{BB962C8B-B14F-4D97-AF65-F5344CB8AC3E}">
        <p14:creationId xmlns:p14="http://schemas.microsoft.com/office/powerpoint/2010/main" val="2007310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Survey Questions</a:t>
            </a:r>
          </a:p>
        </p:txBody>
      </p:sp>
      <p:sp>
        <p:nvSpPr>
          <p:cNvPr id="3" name="Content Placeholder 2"/>
          <p:cNvSpPr>
            <a:spLocks noGrp="1"/>
          </p:cNvSpPr>
          <p:nvPr>
            <p:ph idx="1"/>
          </p:nvPr>
        </p:nvSpPr>
        <p:spPr/>
        <p:txBody>
          <a:bodyPr>
            <a:normAutofit lnSpcReduction="10000"/>
          </a:bodyPr>
          <a:lstStyle/>
          <a:p>
            <a:pPr marL="0" indent="0">
              <a:buNone/>
            </a:pPr>
            <a:r>
              <a:rPr lang="en-US" dirty="0"/>
              <a:t>Please rate your satisfaction with the education you received during your RN to BSN Program</a:t>
            </a:r>
          </a:p>
          <a:p>
            <a:pPr marL="0" indent="0">
              <a:buNone/>
            </a:pPr>
            <a:r>
              <a:rPr lang="en-US" dirty="0"/>
              <a:t>	-Very Satisfied</a:t>
            </a:r>
          </a:p>
          <a:p>
            <a:pPr marL="0" indent="0">
              <a:buNone/>
            </a:pPr>
            <a:r>
              <a:rPr lang="en-US" dirty="0"/>
              <a:t>	-Satisfied</a:t>
            </a:r>
          </a:p>
          <a:p>
            <a:pPr marL="0" indent="0">
              <a:buNone/>
            </a:pPr>
            <a:r>
              <a:rPr lang="en-US" dirty="0"/>
              <a:t>	- Dissatisfied</a:t>
            </a:r>
          </a:p>
          <a:p>
            <a:pPr marL="0" indent="0">
              <a:buNone/>
            </a:pPr>
            <a:r>
              <a:rPr lang="en-US" dirty="0"/>
              <a:t>	- Very Dissatisfied</a:t>
            </a:r>
          </a:p>
          <a:p>
            <a:pPr marL="0" indent="0">
              <a:buNone/>
            </a:pPr>
            <a:r>
              <a:rPr lang="en-US" dirty="0"/>
              <a:t>Comments:</a:t>
            </a:r>
          </a:p>
          <a:p>
            <a:pPr marL="0" indent="0">
              <a:buNone/>
            </a:pPr>
            <a:endParaRPr lang="en-US" dirty="0"/>
          </a:p>
        </p:txBody>
      </p:sp>
    </p:spTree>
    <p:extLst>
      <p:ext uri="{BB962C8B-B14F-4D97-AF65-F5344CB8AC3E}">
        <p14:creationId xmlns:p14="http://schemas.microsoft.com/office/powerpoint/2010/main" val="552860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Questions</a:t>
            </a:r>
          </a:p>
        </p:txBody>
      </p:sp>
      <p:sp>
        <p:nvSpPr>
          <p:cNvPr id="3" name="Content Placeholder 2"/>
          <p:cNvSpPr>
            <a:spLocks noGrp="1"/>
          </p:cNvSpPr>
          <p:nvPr>
            <p:ph idx="1"/>
          </p:nvPr>
        </p:nvSpPr>
        <p:spPr/>
        <p:txBody>
          <a:bodyPr/>
          <a:lstStyle/>
          <a:p>
            <a:pPr lvl="0"/>
            <a:r>
              <a:rPr lang="en-US" dirty="0"/>
              <a:t>Would you or have you recommended the program to friends or colleagues?</a:t>
            </a:r>
          </a:p>
          <a:p>
            <a:pPr lvl="1"/>
            <a:r>
              <a:rPr lang="en-US" dirty="0"/>
              <a:t>Yes, please tell us why you would recommend this program:</a:t>
            </a:r>
          </a:p>
          <a:p>
            <a:pPr lvl="1"/>
            <a:r>
              <a:rPr lang="en-US" dirty="0"/>
              <a:t>No, please tell us why you would not recommend this program:</a:t>
            </a:r>
          </a:p>
          <a:p>
            <a:r>
              <a:rPr lang="en-US" dirty="0"/>
              <a:t>Comment Box:</a:t>
            </a:r>
          </a:p>
        </p:txBody>
      </p:sp>
    </p:spTree>
    <p:extLst>
      <p:ext uri="{BB962C8B-B14F-4D97-AF65-F5344CB8AC3E}">
        <p14:creationId xmlns:p14="http://schemas.microsoft.com/office/powerpoint/2010/main" val="1688893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Survey Questions</a:t>
            </a:r>
          </a:p>
        </p:txBody>
      </p:sp>
      <p:sp>
        <p:nvSpPr>
          <p:cNvPr id="3" name="Content Placeholder 2"/>
          <p:cNvSpPr>
            <a:spLocks noGrp="1"/>
          </p:cNvSpPr>
          <p:nvPr>
            <p:ph idx="1"/>
          </p:nvPr>
        </p:nvSpPr>
        <p:spPr>
          <a:xfrm>
            <a:off x="1295401" y="2127738"/>
            <a:ext cx="9601196" cy="3748130"/>
          </a:xfrm>
        </p:spPr>
        <p:txBody>
          <a:bodyPr>
            <a:normAutofit fontScale="92500" lnSpcReduction="20000"/>
          </a:bodyPr>
          <a:lstStyle/>
          <a:p>
            <a:r>
              <a:rPr lang="en-US" dirty="0"/>
              <a:t>Please rate how well do you feel you met each of the 8 FSW RN to BSN end of program learning outcomes:</a:t>
            </a:r>
          </a:p>
          <a:p>
            <a:pPr lvl="1"/>
            <a:r>
              <a:rPr lang="en-US" dirty="0"/>
              <a:t>Synthesize knowledge from nursing and the physical, behavioral, psychological and social sciences, and the humanities in practice of professional nursing. • Integrate global health and health care, its relevant issues and policies as they relate to professional nursing practice. • Evaluate research in the exploration of the spectrum of health within the framework of evidence-based practice. • Synthesize standards of professional practice and care. • Articulate the role of the professional nurse within inter-professional teams. • Analyze current and changing health care information technologies and systems. • Summarize the components of leadership and followership in professional nursing practice. • Interpret the social responsibility of the nursing profession in the development and implementation of health care policy</a:t>
            </a:r>
          </a:p>
          <a:p>
            <a:r>
              <a:rPr lang="en-US" dirty="0"/>
              <a:t>Comments:</a:t>
            </a:r>
          </a:p>
        </p:txBody>
      </p:sp>
    </p:spTree>
    <p:extLst>
      <p:ext uri="{BB962C8B-B14F-4D97-AF65-F5344CB8AC3E}">
        <p14:creationId xmlns:p14="http://schemas.microsoft.com/office/powerpoint/2010/main" val="1069398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RN to BSN Admission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62990007"/>
              </p:ext>
            </p:extLst>
          </p:nvPr>
        </p:nvGraphicFramePr>
        <p:xfrm>
          <a:off x="1295403" y="2285999"/>
          <a:ext cx="9796666" cy="2819915"/>
        </p:xfrm>
        <a:graphic>
          <a:graphicData uri="http://schemas.openxmlformats.org/drawingml/2006/table">
            <a:tbl>
              <a:tblPr firstRow="1" firstCol="1" bandRow="1">
                <a:tableStyleId>{5C22544A-7EE6-4342-B048-85BDC9FD1C3A}</a:tableStyleId>
              </a:tblPr>
              <a:tblGrid>
                <a:gridCol w="3130742">
                  <a:extLst>
                    <a:ext uri="{9D8B030D-6E8A-4147-A177-3AD203B41FA5}">
                      <a16:colId xmlns:a16="http://schemas.microsoft.com/office/drawing/2014/main" val="2927790209"/>
                    </a:ext>
                  </a:extLst>
                </a:gridCol>
                <a:gridCol w="3332962">
                  <a:extLst>
                    <a:ext uri="{9D8B030D-6E8A-4147-A177-3AD203B41FA5}">
                      <a16:colId xmlns:a16="http://schemas.microsoft.com/office/drawing/2014/main" val="3969978860"/>
                    </a:ext>
                  </a:extLst>
                </a:gridCol>
                <a:gridCol w="3332962">
                  <a:extLst>
                    <a:ext uri="{9D8B030D-6E8A-4147-A177-3AD203B41FA5}">
                      <a16:colId xmlns:a16="http://schemas.microsoft.com/office/drawing/2014/main" val="1903604266"/>
                    </a:ext>
                  </a:extLst>
                </a:gridCol>
              </a:tblGrid>
              <a:tr h="993528">
                <a:tc>
                  <a:txBody>
                    <a:bodyPr/>
                    <a:lstStyle/>
                    <a:p>
                      <a:pPr marL="0" marR="0">
                        <a:lnSpc>
                          <a:spcPct val="107000"/>
                        </a:lnSpc>
                        <a:spcBef>
                          <a:spcPts val="0"/>
                        </a:spcBef>
                        <a:spcAft>
                          <a:spcPts val="0"/>
                        </a:spcAft>
                      </a:pPr>
                      <a:r>
                        <a:rPr lang="en-US" sz="2800" dirty="0">
                          <a:effectLst/>
                        </a:rPr>
                        <a:t>RN to BSN Admissions</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200" dirty="0">
                          <a:effectLst/>
                        </a:rPr>
                        <a:t>2018-2019</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200" dirty="0">
                          <a:effectLst/>
                        </a:rPr>
                        <a:t>2019-20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09376650"/>
                  </a:ext>
                </a:extLst>
              </a:tr>
              <a:tr h="512218">
                <a:tc>
                  <a:txBody>
                    <a:bodyPr/>
                    <a:lstStyle/>
                    <a:p>
                      <a:pPr marL="0" marR="0">
                        <a:lnSpc>
                          <a:spcPct val="107000"/>
                        </a:lnSpc>
                        <a:spcBef>
                          <a:spcPts val="0"/>
                        </a:spcBef>
                        <a:spcAft>
                          <a:spcPts val="0"/>
                        </a:spcAft>
                      </a:pPr>
                      <a:r>
                        <a:rPr lang="en-US" sz="2400">
                          <a:effectLst/>
                        </a:rPr>
                        <a:t>Applied*</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200" dirty="0">
                          <a:effectLst/>
                        </a:rPr>
                        <a:t>412</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200">
                          <a:effectLst/>
                        </a:rPr>
                        <a:t>421</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36577301"/>
                  </a:ext>
                </a:extLst>
              </a:tr>
              <a:tr h="512218">
                <a:tc>
                  <a:txBody>
                    <a:bodyPr/>
                    <a:lstStyle/>
                    <a:p>
                      <a:pPr marL="0" marR="0">
                        <a:lnSpc>
                          <a:spcPct val="107000"/>
                        </a:lnSpc>
                        <a:spcBef>
                          <a:spcPts val="0"/>
                        </a:spcBef>
                        <a:spcAft>
                          <a:spcPts val="0"/>
                        </a:spcAft>
                      </a:pPr>
                      <a:r>
                        <a:rPr lang="en-US" sz="2400">
                          <a:effectLst/>
                        </a:rPr>
                        <a:t>Admitted</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200" dirty="0">
                          <a:effectLst/>
                        </a:rPr>
                        <a:t>165 (40%)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200">
                          <a:effectLst/>
                        </a:rPr>
                        <a:t>197 (47%)</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90857705"/>
                  </a:ext>
                </a:extLst>
              </a:tr>
              <a:tr h="745115">
                <a:tc>
                  <a:txBody>
                    <a:bodyPr/>
                    <a:lstStyle/>
                    <a:p>
                      <a:pPr marL="0" marR="0">
                        <a:lnSpc>
                          <a:spcPct val="107000"/>
                        </a:lnSpc>
                        <a:spcBef>
                          <a:spcPts val="0"/>
                        </a:spcBef>
                        <a:spcAft>
                          <a:spcPts val="0"/>
                        </a:spcAft>
                      </a:pPr>
                      <a:r>
                        <a:rPr lang="en-US" sz="2400" dirty="0">
                          <a:effectLst/>
                        </a:rPr>
                        <a:t>Registered for classes**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3200" dirty="0">
                          <a:effectLst/>
                        </a:rPr>
                        <a:t>131 (79%)</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ctr">
                        <a:lnSpc>
                          <a:spcPct val="107000"/>
                        </a:lnSpc>
                        <a:spcBef>
                          <a:spcPts val="0"/>
                        </a:spcBef>
                        <a:spcAft>
                          <a:spcPts val="0"/>
                        </a:spcAft>
                        <a:buFont typeface="+mj-lt"/>
                        <a:buNone/>
                      </a:pPr>
                      <a:r>
                        <a:rPr lang="en-US" sz="3200" dirty="0">
                          <a:effectLst/>
                        </a:rPr>
                        <a:t>177 (90%)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13445246"/>
                  </a:ext>
                </a:extLst>
              </a:tr>
            </a:tbl>
          </a:graphicData>
        </a:graphic>
      </p:graphicFrame>
      <p:sp>
        <p:nvSpPr>
          <p:cNvPr id="9" name="Rectangle 1"/>
          <p:cNvSpPr>
            <a:spLocks noChangeArrowheads="1"/>
          </p:cNvSpPr>
          <p:nvPr/>
        </p:nvSpPr>
        <p:spPr bwMode="auto">
          <a:xfrm>
            <a:off x="1295402" y="5281882"/>
            <a:ext cx="918872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*Includes qualified and non-qualified</a:t>
            </a:r>
            <a:endParaRPr kumimoji="0" lang="en-US" altLang="en-US" sz="2000" b="0" i="0" u="none" strike="noStrike" cap="none" normalizeH="0" baseline="0" dirty="0">
              <a:ln>
                <a:noFill/>
              </a:ln>
              <a:solidFill>
                <a:schemeClr val="tx1"/>
              </a:solidFill>
              <a:effectLst/>
              <a:latin typeface="+mn-lt"/>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**non-registered students cited family issues, work issues &amp; not ready to commit </a:t>
            </a:r>
            <a:endParaRPr kumimoji="0" lang="en-US" altLang="en-US" sz="20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2183069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RN to BSN Admissions</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t>Advisor with help of Administrative Assistant to track and reach out to students needing to complete general education classes before admission and creating advising plans</a:t>
            </a:r>
          </a:p>
          <a:p>
            <a:pPr marL="0" indent="0">
              <a:buNone/>
            </a:pPr>
            <a:r>
              <a:rPr lang="en-US" dirty="0"/>
              <a:t>	- follow up once a semester with students who need more gen </a:t>
            </a:r>
            <a:r>
              <a:rPr lang="en-US" dirty="0" err="1"/>
              <a:t>ed</a:t>
            </a:r>
            <a:r>
              <a:rPr lang="en-US" dirty="0"/>
              <a:t> classes</a:t>
            </a:r>
          </a:p>
          <a:p>
            <a:pPr marL="0" indent="0">
              <a:buNone/>
            </a:pPr>
            <a:r>
              <a:rPr lang="en-US" dirty="0"/>
              <a:t>	- assure admitted students have advising plan within one week of admission</a:t>
            </a:r>
          </a:p>
          <a:p>
            <a:pPr marL="0" indent="0">
              <a:buNone/>
            </a:pPr>
            <a:r>
              <a:rPr lang="en-US" dirty="0"/>
              <a:t>	- reach out to students who haven’t registered 1-2 weeks until registered or 	changed entry semester – obtain reason for not starting</a:t>
            </a:r>
          </a:p>
          <a:p>
            <a:pPr marL="0" indent="0">
              <a:buNone/>
            </a:pPr>
            <a:r>
              <a:rPr lang="en-US" dirty="0"/>
              <a:t>	- reach out to RN to BSN student once a semester to offer service</a:t>
            </a:r>
          </a:p>
          <a:p>
            <a:pPr marL="0" indent="0">
              <a:buNone/>
            </a:pPr>
            <a:endParaRPr lang="en-US" dirty="0"/>
          </a:p>
        </p:txBody>
      </p:sp>
    </p:spTree>
    <p:extLst>
      <p:ext uri="{BB962C8B-B14F-4D97-AF65-F5344CB8AC3E}">
        <p14:creationId xmlns:p14="http://schemas.microsoft.com/office/powerpoint/2010/main" val="99831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End of Program Student Learning Outcomes</a:t>
            </a:r>
          </a:p>
        </p:txBody>
      </p:sp>
      <p:sp>
        <p:nvSpPr>
          <p:cNvPr id="3" name="Content Placeholder 2"/>
          <p:cNvSpPr>
            <a:spLocks noGrp="1"/>
          </p:cNvSpPr>
          <p:nvPr>
            <p:ph idx="1"/>
          </p:nvPr>
        </p:nvSpPr>
        <p:spPr/>
        <p:txBody>
          <a:bodyPr>
            <a:normAutofit fontScale="77500" lnSpcReduction="20000"/>
          </a:bodyPr>
          <a:lstStyle/>
          <a:p>
            <a:pPr marL="0" indent="0">
              <a:buNone/>
            </a:pPr>
            <a:r>
              <a:rPr lang="en-US" dirty="0"/>
              <a:t>Although the goal was met, the sample size of survey returns was too small to evaluate program effectiveness on EOP SLO. Questions about EOP SLO were left off of Spring 2019 surveys with 8/28/2020 suggestion that Standard 6 Outcomes Committee review questions prior to survey being sent to graduates. 8/28/20 suggestions to raise the survey returns were adopted including:</a:t>
            </a:r>
          </a:p>
          <a:p>
            <a:pPr marL="0" indent="0">
              <a:buNone/>
            </a:pPr>
            <a:r>
              <a:rPr lang="en-US" dirty="0"/>
              <a:t>	-Send surveys 6-months post RN to BSN graduation - October (Spring graduates), January 	(Summer graduates) &amp; June (December graduates).</a:t>
            </a:r>
          </a:p>
          <a:p>
            <a:pPr marL="0" indent="0">
              <a:buNone/>
            </a:pPr>
            <a:r>
              <a:rPr lang="en-US" dirty="0"/>
              <a:t>	-Provide non - FSW emails to Assessment and Effectiveness Department</a:t>
            </a:r>
          </a:p>
          <a:p>
            <a:pPr marL="0" indent="0">
              <a:buNone/>
            </a:pPr>
            <a:r>
              <a:rPr lang="en-US" dirty="0"/>
              <a:t>	-Follow up with phone calls to graduates to administer surveys over the telephone to 	supplement survey returns.</a:t>
            </a:r>
          </a:p>
          <a:p>
            <a:pPr marL="0" indent="0">
              <a:buNone/>
            </a:pPr>
            <a:r>
              <a:rPr lang="en-US" dirty="0"/>
              <a:t>	-Revise questions on survey to make them easier to answer.</a:t>
            </a:r>
          </a:p>
          <a:p>
            <a:endParaRPr lang="en-US" dirty="0"/>
          </a:p>
        </p:txBody>
      </p:sp>
    </p:spTree>
    <p:extLst>
      <p:ext uri="{BB962C8B-B14F-4D97-AF65-F5344CB8AC3E}">
        <p14:creationId xmlns:p14="http://schemas.microsoft.com/office/powerpoint/2010/main" val="168735627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3213</TotalTime>
  <Words>1073</Words>
  <Application>Microsoft Office PowerPoint</Application>
  <PresentationFormat>Widescreen</PresentationFormat>
  <Paragraphs>235</Paragraphs>
  <Slides>17</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Garamond</vt:lpstr>
      <vt:lpstr>Times New Roman</vt:lpstr>
      <vt:lpstr>Organic</vt:lpstr>
      <vt:lpstr>RN to BSN Outcomes</vt:lpstr>
      <vt:lpstr>Graduate Surveys</vt:lpstr>
      <vt:lpstr>Revised Survey Questions</vt:lpstr>
      <vt:lpstr>Survey Questions</vt:lpstr>
      <vt:lpstr>Questions</vt:lpstr>
      <vt:lpstr>Survey Questions</vt:lpstr>
      <vt:lpstr>RN to BSN Admission</vt:lpstr>
      <vt:lpstr>RN to BSN Admissions</vt:lpstr>
      <vt:lpstr>End of Program Student Learning Outcomes</vt:lpstr>
      <vt:lpstr>Satisfaction</vt:lpstr>
      <vt:lpstr>PowerPoint Presentation</vt:lpstr>
      <vt:lpstr>Completion</vt:lpstr>
      <vt:lpstr>Student Learning Outcomes During Program (Pilot)</vt:lpstr>
      <vt:lpstr>Progression</vt:lpstr>
      <vt:lpstr>Course Data</vt:lpstr>
      <vt:lpstr>Success (Employment)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RN to BSN Outcomes</dc:title>
  <dc:creator>Bobby Holbrook</dc:creator>
  <cp:lastModifiedBy>Bobby Holbrook</cp:lastModifiedBy>
  <cp:revision>27</cp:revision>
  <dcterms:created xsi:type="dcterms:W3CDTF">2020-08-25T17:51:14Z</dcterms:created>
  <dcterms:modified xsi:type="dcterms:W3CDTF">2020-08-31T18:23:37Z</dcterms:modified>
</cp:coreProperties>
</file>