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1" r:id="rId2"/>
    <p:sldId id="263" r:id="rId3"/>
    <p:sldId id="305" r:id="rId4"/>
    <p:sldId id="306" r:id="rId5"/>
    <p:sldId id="296" r:id="rId6"/>
    <p:sldId id="307" r:id="rId7"/>
    <p:sldId id="311" r:id="rId8"/>
    <p:sldId id="312" r:id="rId9"/>
    <p:sldId id="313" r:id="rId10"/>
    <p:sldId id="314" r:id="rId11"/>
    <p:sldId id="315" r:id="rId12"/>
    <p:sldId id="317" r:id="rId13"/>
    <p:sldId id="309" r:id="rId14"/>
    <p:sldId id="316" r:id="rId15"/>
    <p:sldId id="297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7EB"/>
          </a:solidFill>
        </a:fill>
      </a:tcStyle>
    </a:wholeTbl>
    <a:band1H>
      <a:tcStyle>
        <a:tcBdr/>
        <a:fill>
          <a:solidFill>
            <a:srgbClr val="CFCCD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CCD4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70A68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70A68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70A68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70A68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2F340-B148-4D5C-A088-7304582969DD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8A1FA-D9AE-4699-AAF9-875C48AC2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72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3019B2-8CC7-4775-A70E-D049AB4256E2}" type="datetimeFigureOut">
              <a:rPr lang="en-US" altLang="en-US"/>
              <a:pPr>
                <a:defRPr/>
              </a:pPr>
              <a:t>1/9/2020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A163116-D63F-473E-89D2-73EF8F650F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E7F7F8A-D63E-420D-9E31-C362AA556928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2A21-C195-4691-886C-C5F46F5EAB52}" type="datetime1">
              <a:rPr lang="en-US" altLang="en-US"/>
              <a:pPr>
                <a:defRPr/>
              </a:pPr>
              <a:t>1/9/2020</a:t>
            </a:fld>
            <a:endParaRPr lang="en-US" alt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91213-E734-408A-AE66-084354B20B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12860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3861B-F1C8-4F58-8353-2F56BDD925F3}" type="datetime1">
              <a:rPr lang="en-US" altLang="en-US"/>
              <a:pPr>
                <a:defRPr/>
              </a:pPr>
              <a:t>1/9/2020</a:t>
            </a:fld>
            <a:endParaRPr lang="en-US" alt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24F6D-5555-45D0-AF96-2B25CA7633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256352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ACFA2-6C9D-48AA-9A64-87622F4B351C}" type="datetime1">
              <a:rPr lang="en-US" altLang="en-US"/>
              <a:pPr>
                <a:defRPr/>
              </a:pPr>
              <a:t>1/9/2020</a:t>
            </a:fld>
            <a:endParaRPr lang="en-US" alt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B53-2E0B-4266-BA99-7DFF8D747C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014045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0AE8-F5C9-490D-B555-43D647870AFB}" type="datetime1">
              <a:rPr lang="en-US" altLang="en-US"/>
              <a:pPr>
                <a:defRPr/>
              </a:pPr>
              <a:t>1/9/2020</a:t>
            </a:fld>
            <a:endParaRPr lang="en-US" alt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EE25C-22BD-4798-9C76-3CA7F779EC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472931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DC55-BF75-4804-90EB-1C2DE87AB407}" type="datetime1">
              <a:rPr lang="en-US" altLang="en-US"/>
              <a:pPr>
                <a:defRPr/>
              </a:pPr>
              <a:t>1/9/2020</a:t>
            </a:fld>
            <a:endParaRPr lang="en-US" alt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9A75F-072F-45A4-A44E-026AC89F2C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528709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9709-BA1A-4C90-BF1F-718E834B872A}" type="datetime1">
              <a:rPr lang="en-US" altLang="en-US"/>
              <a:pPr>
                <a:defRPr/>
              </a:pPr>
              <a:t>1/9/2020</a:t>
            </a:fld>
            <a:endParaRPr lang="en-US" altLang="en-US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97D4-47AB-4764-977F-131FF99272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315820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6844-CBB5-4E86-BF0E-0198E3EA56B8}" type="datetime1">
              <a:rPr lang="en-US" altLang="en-US"/>
              <a:pPr>
                <a:defRPr/>
              </a:pPr>
              <a:t>1/9/2020</a:t>
            </a:fld>
            <a:endParaRPr lang="en-US" altLang="en-US" dirty="0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79BE1-4DEA-48D9-B37A-AEBB28094D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401792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EA69E-B11B-4164-80A0-F368FD0A8224}" type="datetime1">
              <a:rPr lang="en-US" altLang="en-US"/>
              <a:pPr>
                <a:defRPr/>
              </a:pPr>
              <a:t>1/9/2020</a:t>
            </a:fld>
            <a:endParaRPr lang="en-US" altLang="en-US"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00C1B-59D0-49BB-AED6-5CB7BA947B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904576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73EE-8DE8-44F1-84B1-79475C0FE483}" type="datetime1">
              <a:rPr lang="en-US" altLang="en-US"/>
              <a:pPr>
                <a:defRPr/>
              </a:pPr>
              <a:t>1/9/2020</a:t>
            </a:fld>
            <a:endParaRPr lang="en-US" altLang="en-US" dirty="0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A3BCA-82B3-4635-8441-7FD83CF177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7255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A968-82C4-4703-BCFF-BD7EC9DF0988}" type="datetime1">
              <a:rPr lang="en-US" altLang="en-US"/>
              <a:pPr>
                <a:defRPr/>
              </a:pPr>
              <a:t>1/9/2020</a:t>
            </a:fld>
            <a:endParaRPr lang="en-US" altLang="en-US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D18B7-35DB-4A01-87A6-B9E5587AA0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59514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BE1E9-0C15-40F9-9D47-FDFB35EEACCE}" type="datetime1">
              <a:rPr lang="en-US" altLang="en-US"/>
              <a:pPr>
                <a:defRPr/>
              </a:pPr>
              <a:t>1/9/2020</a:t>
            </a:fld>
            <a:endParaRPr lang="en-US" altLang="en-US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7BED-D2A3-4E6C-8387-1C1AA62152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747184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87CF61-7AC3-4971-8253-E03D8966B3FB}" type="datetime1">
              <a:rPr lang="en-US" altLang="en-US"/>
              <a:pPr>
                <a:defRPr/>
              </a:pPr>
              <a:t>1/9/2020</a:t>
            </a:fld>
            <a:endParaRPr lang="en-US" alt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BE3A28-70BA-4442-9436-9826B6E434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 Ligh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800" kern="1200">
          <a:solidFill>
            <a:srgbClr val="000000"/>
          </a:solidFill>
          <a:latin typeface="Calibri"/>
          <a:ea typeface="MS PGothic" panose="020B0600070205080204" pitchFamily="34" charset="-128"/>
          <a:cs typeface="ＭＳ Ｐゴシック" charset="0"/>
        </a:defRPr>
      </a:lvl1pPr>
      <a:lvl2pPr marL="685800" lvl="1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400" kern="1200">
          <a:solidFill>
            <a:srgbClr val="000000"/>
          </a:solidFill>
          <a:latin typeface="Calibri"/>
          <a:ea typeface="MS PGothic" panose="020B0600070205080204" pitchFamily="34" charset="-128"/>
        </a:defRPr>
      </a:lvl2pPr>
      <a:lvl3pPr marL="1143000" lvl="2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kern="1200">
          <a:solidFill>
            <a:srgbClr val="000000"/>
          </a:solidFill>
          <a:latin typeface="Calibri"/>
          <a:ea typeface="MS PGothic" panose="020B0600070205080204" pitchFamily="34" charset="-128"/>
        </a:defRPr>
      </a:lvl3pPr>
      <a:lvl4pPr marL="1600200" lvl="3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alibri"/>
          <a:ea typeface="MS PGothic" panose="020B0600070205080204" pitchFamily="34" charset="-128"/>
        </a:defRPr>
      </a:lvl4pPr>
      <a:lvl5pPr marL="2057400" lvl="4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alibri"/>
          <a:ea typeface="MS PGothic" panose="020B060007020508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1"/>
            <a:endParaRPr altLang="en-US" dirty="0">
              <a:latin typeface="Calibri Light" panose="020F0302020204030204" pitchFamily="34" charset="0"/>
            </a:endParaRPr>
          </a:p>
        </p:txBody>
      </p:sp>
      <p:sp>
        <p:nvSpPr>
          <p:cNvPr id="3075" name="Content Placeholder 2"/>
          <p:cNvSpPr txBox="1">
            <a:spLocks noGrp="1"/>
          </p:cNvSpPr>
          <p:nvPr>
            <p:ph idx="1"/>
          </p:nvPr>
        </p:nvSpPr>
        <p:spPr>
          <a:xfrm>
            <a:off x="628650" y="2797175"/>
            <a:ext cx="7853363" cy="3379788"/>
          </a:xfrm>
        </p:spPr>
        <p:txBody>
          <a:bodyPr/>
          <a:lstStyle/>
          <a:p>
            <a:pPr marL="0" indent="0" algn="ctr" hangingPunct="1">
              <a:buFont typeface="Arial" panose="020B0604020202020204" pitchFamily="34" charset="0"/>
              <a:buNone/>
            </a:pPr>
            <a:r>
              <a:rPr altLang="en-US" sz="3600" dirty="0">
                <a:solidFill>
                  <a:srgbClr val="00B0F0"/>
                </a:solidFill>
                <a:latin typeface="Calibri" panose="020F0502020204030204" pitchFamily="34" charset="0"/>
              </a:rPr>
              <a:t>SCHOOL OF BUSINESS AND TECHNOLOGY</a:t>
            </a:r>
          </a:p>
          <a:p>
            <a:pPr marL="0" indent="0" algn="ctr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Inaugural Dean’s Student Advisory Council Meeting</a:t>
            </a:r>
          </a:p>
          <a:p>
            <a:pPr marL="0" indent="0" algn="ctr" hangingPunct="1">
              <a:buFont typeface="Arial" panose="020B0604020202020204" pitchFamily="34" charset="0"/>
              <a:buNone/>
            </a:pPr>
            <a:endParaRPr lang="en-US" altLang="en-US" sz="3600" b="1" dirty="0">
              <a:latin typeface="Calibri" panose="020F0502020204030204" pitchFamily="34" charset="0"/>
            </a:endParaRPr>
          </a:p>
          <a:p>
            <a:pPr marL="0" indent="0" algn="ctr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Calibri" panose="020F0502020204030204" pitchFamily="34" charset="0"/>
              </a:rPr>
              <a:t>October 18, 2019</a:t>
            </a:r>
          </a:p>
          <a:p>
            <a:pPr marL="0" indent="0" algn="ctr" hangingPunct="1">
              <a:buFont typeface="Arial" panose="020B0604020202020204" pitchFamily="34" charset="0"/>
              <a:buNone/>
            </a:pPr>
            <a:endParaRPr altLang="en-US" dirty="0">
              <a:latin typeface="Calibri" panose="020F0502020204030204" pitchFamily="34" charset="0"/>
            </a:endParaRPr>
          </a:p>
        </p:txBody>
      </p:sp>
      <p:pic>
        <p:nvPicPr>
          <p:cNvPr id="307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24"/>
          <a:stretch>
            <a:fillRect/>
          </a:stretch>
        </p:blipFill>
        <p:spPr bwMode="auto">
          <a:xfrm>
            <a:off x="0" y="0"/>
            <a:ext cx="9144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 noGrp="1"/>
          </p:cNvSpPr>
          <p:nvPr>
            <p:ph type="title"/>
          </p:nvPr>
        </p:nvSpPr>
        <p:spPr>
          <a:xfrm>
            <a:off x="112713" y="463550"/>
            <a:ext cx="8434387" cy="2058988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500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Programs we offer:</a:t>
            </a:r>
            <a:endParaRPr altLang="en-US" sz="3500" dirty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8195" name="Content Placeholder 3"/>
          <p:cNvSpPr txBox="1">
            <a:spLocks noGrp="1"/>
          </p:cNvSpPr>
          <p:nvPr>
            <p:ph idx="1"/>
          </p:nvPr>
        </p:nvSpPr>
        <p:spPr>
          <a:xfrm>
            <a:off x="112713" y="4043622"/>
            <a:ext cx="4859337" cy="270631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500" dirty="0">
              <a:latin typeface="Adobe Devanagari" panose="02040503050201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0975"/>
            <a:ext cx="3667125" cy="371665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2713" y="3686174"/>
          <a:ext cx="873601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006">
                  <a:extLst>
                    <a:ext uri="{9D8B030D-6E8A-4147-A177-3AD203B41FA5}">
                      <a16:colId xmlns:a16="http://schemas.microsoft.com/office/drawing/2014/main" val="670358804"/>
                    </a:ext>
                  </a:extLst>
                </a:gridCol>
                <a:gridCol w="4368006">
                  <a:extLst>
                    <a:ext uri="{9D8B030D-6E8A-4147-A177-3AD203B41FA5}">
                      <a16:colId xmlns:a16="http://schemas.microsoft.com/office/drawing/2014/main" val="1338546770"/>
                    </a:ext>
                  </a:extLst>
                </a:gridCol>
              </a:tblGrid>
              <a:tr h="608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>
                          <a:solidFill>
                            <a:srgbClr val="00B0F0"/>
                          </a:solidFill>
                          <a:latin typeface="Adobe Devanagari" panose="02040503050201020203" pitchFamily="18" charset="0"/>
                        </a:rPr>
                        <a:t>College Credit Certificates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524765"/>
                  </a:ext>
                </a:extLst>
              </a:tr>
              <a:tr h="350790">
                <a:tc>
                  <a:txBody>
                    <a:bodyPr/>
                    <a:lstStyle/>
                    <a:p>
                      <a:r>
                        <a:rPr lang="en-US" dirty="0"/>
                        <a:t>Accounting Technology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Financial Services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044047"/>
                  </a:ext>
                </a:extLst>
              </a:tr>
              <a:tr h="350790">
                <a:tc>
                  <a:txBody>
                    <a:bodyPr/>
                    <a:lstStyle/>
                    <a:p>
                      <a:r>
                        <a:rPr lang="en-US" dirty="0"/>
                        <a:t>Business Development</a:t>
                      </a:r>
                      <a:r>
                        <a:rPr lang="en-US" baseline="0" dirty="0"/>
                        <a:t> &amp; Entrepreneurship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Information Technology Support Specialist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553104"/>
                  </a:ext>
                </a:extLst>
              </a:tr>
              <a:tr h="350790">
                <a:tc>
                  <a:txBody>
                    <a:bodyPr/>
                    <a:lstStyle/>
                    <a:p>
                      <a:r>
                        <a:rPr lang="en-US" dirty="0"/>
                        <a:t>Computer</a:t>
                      </a:r>
                      <a:r>
                        <a:rPr lang="en-US" baseline="0" dirty="0"/>
                        <a:t> Programmer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Intermodal Freight Transportation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199161"/>
                  </a:ext>
                </a:extLst>
              </a:tr>
              <a:tr h="350790">
                <a:tc>
                  <a:txBody>
                    <a:bodyPr/>
                    <a:lstStyle/>
                    <a:p>
                      <a:r>
                        <a:rPr lang="en-US" dirty="0"/>
                        <a:t>Computer Programming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Network Enterprise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243708"/>
                  </a:ext>
                </a:extLst>
              </a:tr>
              <a:tr h="350790">
                <a:tc>
                  <a:txBody>
                    <a:bodyPr/>
                    <a:lstStyle/>
                    <a:p>
                      <a:r>
                        <a:rPr lang="en-US" dirty="0"/>
                        <a:t>Crime Scene Technician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Network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989361"/>
                  </a:ext>
                </a:extLst>
              </a:tr>
              <a:tr h="350790">
                <a:tc>
                  <a:txBody>
                    <a:bodyPr/>
                    <a:lstStyle/>
                    <a:p>
                      <a:r>
                        <a:rPr lang="en-US" dirty="0"/>
                        <a:t>Digital Forensics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 Management &amp; Insurance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31138"/>
                  </a:ext>
                </a:extLst>
              </a:tr>
              <a:tr h="350790">
                <a:tc>
                  <a:txBody>
                    <a:bodyPr/>
                    <a:lstStyle/>
                    <a:p>
                      <a:r>
                        <a:rPr lang="en-US" dirty="0"/>
                        <a:t>Engineering Technology Support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Business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551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1" y="180975"/>
            <a:ext cx="482536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5869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 noGrp="1"/>
          </p:cNvSpPr>
          <p:nvPr>
            <p:ph type="title"/>
          </p:nvPr>
        </p:nvSpPr>
        <p:spPr>
          <a:xfrm>
            <a:off x="112713" y="463550"/>
            <a:ext cx="8434387" cy="2058988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500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SWOT Analysis</a:t>
            </a:r>
            <a:br>
              <a:rPr altLang="en-US" sz="3500" dirty="0">
                <a:solidFill>
                  <a:srgbClr val="FFFFFF"/>
                </a:solidFill>
                <a:latin typeface="Adobe Devanagari" panose="02040503050201020203" pitchFamily="18" charset="0"/>
              </a:rPr>
            </a:br>
            <a:r>
              <a:rPr altLang="en-US" sz="3500" dirty="0">
                <a:solidFill>
                  <a:srgbClr val="FFFFFF"/>
                </a:solidFill>
                <a:latin typeface="Adobe Devanagari" panose="02040503050201020203" pitchFamily="18" charset="0"/>
              </a:rPr>
              <a:t>SOBT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118065"/>
              </p:ext>
            </p:extLst>
          </p:nvPr>
        </p:nvGraphicFramePr>
        <p:xfrm>
          <a:off x="112713" y="2762250"/>
          <a:ext cx="4859338" cy="3834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669">
                  <a:extLst>
                    <a:ext uri="{9D8B030D-6E8A-4147-A177-3AD203B41FA5}">
                      <a16:colId xmlns:a16="http://schemas.microsoft.com/office/drawing/2014/main" val="3463537241"/>
                    </a:ext>
                  </a:extLst>
                </a:gridCol>
                <a:gridCol w="2429669">
                  <a:extLst>
                    <a:ext uri="{9D8B030D-6E8A-4147-A177-3AD203B41FA5}">
                      <a16:colId xmlns:a16="http://schemas.microsoft.com/office/drawing/2014/main" val="971246650"/>
                    </a:ext>
                  </a:extLst>
                </a:gridCol>
              </a:tblGrid>
              <a:tr h="1917246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chemeClr val="tx1"/>
                          </a:solidFill>
                        </a:rPr>
                        <a:t>Strengths</a:t>
                      </a:r>
                    </a:p>
                    <a:p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chemeClr val="tx1"/>
                          </a:solidFill>
                        </a:rPr>
                        <a:t>Weaknesses</a:t>
                      </a:r>
                    </a:p>
                    <a:p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George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779967"/>
                  </a:ext>
                </a:extLst>
              </a:tr>
              <a:tr h="1917246">
                <a:tc>
                  <a:txBody>
                    <a:bodyPr/>
                    <a:lstStyle/>
                    <a:p>
                      <a:r>
                        <a:rPr lang="en-US" b="1" dirty="0"/>
                        <a:t>Opportunities</a:t>
                      </a:r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Threats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3419"/>
                  </a:ext>
                </a:extLst>
              </a:tr>
            </a:tbl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987925" y="444500"/>
            <a:ext cx="4000500" cy="6029325"/>
          </a:xfrm>
          <a:prstGeom prst="rect">
            <a:avLst/>
          </a:prstGeom>
          <a:solidFill>
            <a:srgbClr val="00BFB3"/>
          </a:solidFill>
          <a:ln w="12701">
            <a:solidFill>
              <a:srgbClr val="32054A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Picture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825" y="836023"/>
            <a:ext cx="3314700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6187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/>
          </p:cNvSpPr>
          <p:nvPr>
            <p:ph type="title"/>
          </p:nvPr>
        </p:nvSpPr>
        <p:spPr>
          <a:xfrm>
            <a:off x="171450" y="244475"/>
            <a:ext cx="7886700" cy="2035175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Marketing Initiatives</a:t>
            </a:r>
            <a:br>
              <a:rPr altLang="en-US" sz="3600" b="1" dirty="0">
                <a:latin typeface="Century Gothic" panose="020B0502020202020204" pitchFamily="34" charset="0"/>
              </a:rPr>
            </a:br>
            <a:endParaRPr altLang="en-US" sz="3500" dirty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6147" name="Content Placeholder 2"/>
          <p:cNvSpPr txBox="1">
            <a:spLocks noChangeArrowheads="1"/>
          </p:cNvSpPr>
          <p:nvPr/>
        </p:nvSpPr>
        <p:spPr bwMode="auto">
          <a:xfrm>
            <a:off x="171450" y="2308225"/>
            <a:ext cx="48006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 dirty="0">
                <a:latin typeface="Adobe Devanagari" panose="02040503050201020203" pitchFamily="18" charset="0"/>
              </a:rPr>
              <a:t>4 social media sites added</a:t>
            </a:r>
          </a:p>
          <a:p>
            <a:pPr eaLnBrk="1" hangingPunct="1"/>
            <a:r>
              <a:rPr lang="en-US" altLang="en-US" sz="2500" dirty="0">
                <a:latin typeface="Adobe Devanagari" panose="02040503050201020203" pitchFamily="18" charset="0"/>
              </a:rPr>
              <a:t>Job board and </a:t>
            </a:r>
            <a:r>
              <a:rPr lang="en-US" altLang="en-US" sz="2500" dirty="0" err="1">
                <a:latin typeface="Adobe Devanagari" panose="02040503050201020203" pitchFamily="18" charset="0"/>
              </a:rPr>
              <a:t>tv</a:t>
            </a:r>
            <a:r>
              <a:rPr lang="en-US" altLang="en-US" sz="2500" dirty="0">
                <a:latin typeface="Adobe Devanagari" panose="02040503050201020203" pitchFamily="18" charset="0"/>
              </a:rPr>
              <a:t> monitors (content still not activated)</a:t>
            </a:r>
          </a:p>
          <a:p>
            <a:pPr eaLnBrk="1" hangingPunct="1"/>
            <a:r>
              <a:rPr lang="en-US" altLang="en-US" sz="2500" dirty="0">
                <a:latin typeface="Adobe Devanagari" panose="02040503050201020203" pitchFamily="18" charset="0"/>
              </a:rPr>
              <a:t>Dean’s monthly newsletter</a:t>
            </a:r>
          </a:p>
          <a:p>
            <a:pPr eaLnBrk="1" hangingPunct="1"/>
            <a:r>
              <a:rPr lang="en-US" altLang="en-US" sz="2500" dirty="0">
                <a:latin typeface="Adobe Devanagari" panose="02040503050201020203" pitchFamily="18" charset="0"/>
              </a:rPr>
              <a:t>Articles in local papers</a:t>
            </a:r>
          </a:p>
          <a:p>
            <a:pPr eaLnBrk="1" hangingPunct="1"/>
            <a:r>
              <a:rPr lang="en-US" altLang="en-US" sz="2500" dirty="0">
                <a:latin typeface="Adobe Devanagari" panose="02040503050201020203" pitchFamily="18" charset="0"/>
              </a:rPr>
              <a:t>Coordination with campus advising</a:t>
            </a:r>
          </a:p>
          <a:p>
            <a:pPr eaLnBrk="1" hangingPunct="1"/>
            <a:r>
              <a:rPr lang="en-US" altLang="en-US" sz="2500" dirty="0">
                <a:latin typeface="Adobe Devanagari" panose="02040503050201020203" pitchFamily="18" charset="0"/>
              </a:rPr>
              <a:t>“</a:t>
            </a:r>
            <a:r>
              <a:rPr lang="en-US" altLang="en-US" sz="2500" dirty="0" err="1">
                <a:latin typeface="Adobe Devanagari" panose="02040503050201020203" pitchFamily="18" charset="0"/>
              </a:rPr>
              <a:t>Excitingnewsfromsobt@fsw</a:t>
            </a:r>
            <a:r>
              <a:rPr lang="en-US" altLang="en-US" sz="2500" dirty="0">
                <a:latin typeface="Adobe Devanagari" panose="02040503050201020203" pitchFamily="18" charset="0"/>
              </a:rPr>
              <a:t>”</a:t>
            </a:r>
          </a:p>
          <a:p>
            <a:pPr eaLnBrk="1" hangingPunct="1"/>
            <a:r>
              <a:rPr lang="en-US" altLang="en-US" sz="2500" dirty="0">
                <a:latin typeface="Adobe Devanagari" panose="02040503050201020203" pitchFamily="18" charset="0"/>
              </a:rPr>
              <a:t>New clubs, Dean Speaker Series</a:t>
            </a:r>
          </a:p>
          <a:p>
            <a:pPr eaLnBrk="1" hangingPunct="1"/>
            <a:r>
              <a:rPr lang="en-US" altLang="en-US" sz="2500" dirty="0">
                <a:latin typeface="Adobe Devanagari" panose="02040503050201020203" pitchFamily="18" charset="0"/>
              </a:rPr>
              <a:t>IDEAS????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972050" y="244475"/>
            <a:ext cx="4000500" cy="6213475"/>
          </a:xfrm>
          <a:prstGeom prst="rect">
            <a:avLst/>
          </a:prstGeom>
          <a:solidFill>
            <a:srgbClr val="00BFB3"/>
          </a:solidFill>
          <a:ln w="12701">
            <a:solidFill>
              <a:srgbClr val="32054A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Picture Here</a:t>
            </a:r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1289050"/>
            <a:ext cx="3095625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57973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8" y="788358"/>
            <a:ext cx="4275901" cy="53469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927123"/>
            <a:ext cx="4345396" cy="496580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Thursday November 7</a:t>
            </a:r>
          </a:p>
          <a:p>
            <a:r>
              <a:rPr lang="en-US" dirty="0">
                <a:solidFill>
                  <a:srgbClr val="00B0F0"/>
                </a:solidFill>
              </a:rPr>
              <a:t>Thursday, November 14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4:00 to 6:00 pm in Building 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Different industry groupings each session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982" y="365125"/>
            <a:ext cx="4375354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Upcoming Job Fairs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45" y="756459"/>
            <a:ext cx="4289065" cy="55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1721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/>
          </p:cNvSpPr>
          <p:nvPr>
            <p:ph type="title"/>
          </p:nvPr>
        </p:nvSpPr>
        <p:spPr>
          <a:xfrm>
            <a:off x="112713" y="463550"/>
            <a:ext cx="8434387" cy="2058988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500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In summary:</a:t>
            </a:r>
            <a:br>
              <a:rPr altLang="en-US" sz="3500" dirty="0">
                <a:solidFill>
                  <a:srgbClr val="FFFFFF"/>
                </a:solidFill>
                <a:latin typeface="Adobe Devanagari" panose="02040503050201020203" pitchFamily="18" charset="0"/>
              </a:rPr>
            </a:br>
            <a:endParaRPr altLang="en-US" sz="3500" dirty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17410" name="Content Placeholder 3"/>
          <p:cNvSpPr txBox="1">
            <a:spLocks noGrp="1"/>
          </p:cNvSpPr>
          <p:nvPr>
            <p:ph idx="1"/>
          </p:nvPr>
        </p:nvSpPr>
        <p:spPr>
          <a:xfrm>
            <a:off x="112713" y="2762250"/>
            <a:ext cx="4859337" cy="382111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SzPct val="100000"/>
              <a:buFont typeface="Arial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SzPct val="100000"/>
              <a:buFont typeface="Arial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SzPct val="100000"/>
              <a:buFont typeface="Arial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SzPct val="100000"/>
              <a:buFont typeface="Arial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n-US" sz="2500" dirty="0">
                <a:latin typeface="Adobe Devanagari" charset="0"/>
                <a:cs typeface="Adobe Devanagari" charset="0"/>
              </a:rPr>
              <a:t>What goals should we establish with your help?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500" dirty="0">
              <a:latin typeface="Adobe Devanagari" charset="0"/>
              <a:cs typeface="Adobe Devanagari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500" dirty="0">
                <a:latin typeface="Adobe Devanagari" charset="0"/>
                <a:cs typeface="Adobe Devanagari" charset="0"/>
              </a:rPr>
              <a:t>What other ideas and input do you have for me?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500" dirty="0">
              <a:latin typeface="Adobe Devanagari" charset="0"/>
              <a:cs typeface="Adobe Devanagari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500" dirty="0">
                <a:latin typeface="Adobe Devanagari" charset="0"/>
                <a:cs typeface="Adobe Devanagari" charset="0"/>
              </a:rPr>
              <a:t>If you were dean, what are the first 2 or 3 things YOU would focus on?</a:t>
            </a:r>
            <a:endParaRPr sz="2500" dirty="0">
              <a:latin typeface="Adobe Devanagari" charset="0"/>
              <a:cs typeface="Adobe Devanagari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972050" y="428625"/>
            <a:ext cx="4000500" cy="6029325"/>
          </a:xfrm>
          <a:prstGeom prst="rect">
            <a:avLst/>
          </a:prstGeom>
          <a:solidFill>
            <a:srgbClr val="00BFB3"/>
          </a:solidFill>
          <a:ln w="12701">
            <a:solidFill>
              <a:srgbClr val="32054A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Picture Here</a:t>
            </a: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497013"/>
            <a:ext cx="2922587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13605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263342"/>
          </a:xfrm>
        </p:spPr>
        <p:txBody>
          <a:bodyPr/>
          <a:lstStyle/>
          <a:p>
            <a:pPr algn="ctr"/>
            <a:r>
              <a:rPr lang="en-US" dirty="0"/>
              <a:t>Timeline for next meeting?</a:t>
            </a:r>
            <a:br>
              <a:rPr lang="en-US" dirty="0"/>
            </a:br>
            <a:r>
              <a:rPr lang="en-US" dirty="0"/>
              <a:t>Look forward to it!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507226"/>
            <a:ext cx="8706311" cy="40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21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/>
          </p:cNvSpPr>
          <p:nvPr>
            <p:ph type="title"/>
          </p:nvPr>
        </p:nvSpPr>
        <p:spPr>
          <a:xfrm>
            <a:off x="266700" y="428625"/>
            <a:ext cx="7886700" cy="1566863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500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AGENDA</a:t>
            </a:r>
            <a:endParaRPr altLang="en-US" sz="3500" dirty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4099" name="Content Placeholder 2"/>
          <p:cNvSpPr txBox="1">
            <a:spLocks noChangeArrowheads="1"/>
          </p:cNvSpPr>
          <p:nvPr/>
        </p:nvSpPr>
        <p:spPr bwMode="auto">
          <a:xfrm>
            <a:off x="38100" y="2097881"/>
            <a:ext cx="4705350" cy="456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3"/>
            <a:r>
              <a:rPr lang="en-US" sz="2400" dirty="0"/>
              <a:t>Welcome and Introductions</a:t>
            </a:r>
          </a:p>
          <a:p>
            <a:pPr lvl="3"/>
            <a:r>
              <a:rPr lang="en-US" sz="2400" dirty="0"/>
              <a:t>Discussion of programs  and faculty</a:t>
            </a:r>
          </a:p>
          <a:p>
            <a:pPr lvl="3"/>
            <a:r>
              <a:rPr lang="en-US" sz="2400" dirty="0"/>
              <a:t>SWOT Analysis</a:t>
            </a:r>
          </a:p>
          <a:p>
            <a:pPr lvl="3"/>
            <a:r>
              <a:rPr lang="en-US" sz="2400" dirty="0"/>
              <a:t>Show and discuss marketing ideas  </a:t>
            </a:r>
          </a:p>
          <a:p>
            <a:pPr lvl="3"/>
            <a:r>
              <a:rPr lang="en-US" sz="2400" dirty="0"/>
              <a:t>Upcoming Job Fairs</a:t>
            </a:r>
          </a:p>
          <a:p>
            <a:pPr lvl="3"/>
            <a:r>
              <a:rPr lang="en-US" sz="2400" dirty="0"/>
              <a:t>General Discussion and Close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972050" y="428625"/>
            <a:ext cx="4000500" cy="6029325"/>
          </a:xfrm>
          <a:prstGeom prst="rect">
            <a:avLst/>
          </a:prstGeom>
          <a:solidFill>
            <a:srgbClr val="00BFB3"/>
          </a:solidFill>
          <a:ln w="12701">
            <a:solidFill>
              <a:srgbClr val="32054A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Picture Here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717675"/>
            <a:ext cx="262572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1717675"/>
            <a:ext cx="3086100" cy="3979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428626"/>
            <a:ext cx="4171950" cy="6029324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24"/>
          <a:stretch>
            <a:fillRect/>
          </a:stretch>
        </p:blipFill>
        <p:spPr bwMode="auto">
          <a:xfrm>
            <a:off x="38100" y="14616"/>
            <a:ext cx="4933950" cy="20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 noGrp="1"/>
          </p:cNvSpPr>
          <p:nvPr>
            <p:ph type="title"/>
          </p:nvPr>
        </p:nvSpPr>
        <p:spPr>
          <a:xfrm>
            <a:off x="112713" y="117988"/>
            <a:ext cx="8434387" cy="1448602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FSW at a Glance</a:t>
            </a:r>
            <a:endParaRPr alt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11" y="1330324"/>
            <a:ext cx="3419952" cy="4571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45" y="117988"/>
            <a:ext cx="3893573" cy="6243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en-US" altLang="en-US" dirty="0">
                <a:latin typeface="Adobe Devanagari" panose="02040503050201020203" pitchFamily="18" charset="0"/>
              </a:rPr>
              <a:t>Quick Campus overview 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for FSW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Main campus – 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Ft. Myers (Lee campus)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Collier campus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Charlotte campus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Hendry-Glades center</a:t>
            </a:r>
          </a:p>
          <a:p>
            <a:pPr marL="0" indent="0">
              <a:buNone/>
            </a:pPr>
            <a:r>
              <a:rPr lang="en-US" i="1" dirty="0">
                <a:solidFill>
                  <a:srgbClr val="7030A0"/>
                </a:solidFill>
              </a:rPr>
              <a:t>How many of you take class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7030A0"/>
                </a:solidFill>
              </a:rPr>
              <a:t>at more than one? Online?</a:t>
            </a:r>
          </a:p>
        </p:txBody>
      </p:sp>
    </p:spTree>
    <p:extLst>
      <p:ext uri="{BB962C8B-B14F-4D97-AF65-F5344CB8AC3E}">
        <p14:creationId xmlns:p14="http://schemas.microsoft.com/office/powerpoint/2010/main" val="77608126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927123"/>
            <a:ext cx="4448364" cy="496580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0B0F0"/>
                </a:solidFill>
                <a:latin typeface="Adobe Devanagari" panose="02040503050201020203" pitchFamily="18" charset="0"/>
              </a:rPr>
              <a:t>Four Departments in School:</a:t>
            </a:r>
          </a:p>
          <a:p>
            <a:pPr marL="0" indent="0">
              <a:buNone/>
            </a:pPr>
            <a:endParaRPr lang="en-US" altLang="en-US" dirty="0">
              <a:latin typeface="Adobe Devanagari" panose="02040503050201020203" pitchFamily="18" charset="0"/>
            </a:endParaRPr>
          </a:p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Business</a:t>
            </a:r>
          </a:p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Computer Science and Network Technology</a:t>
            </a:r>
          </a:p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Criminal Justice and Public Safety Administration</a:t>
            </a:r>
          </a:p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Legal Studies, Architecture, Construction, and Engineering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125"/>
            <a:ext cx="4552335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SOBT Department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Breakdown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82" y="1413164"/>
            <a:ext cx="40862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9099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8" y="788358"/>
            <a:ext cx="4275901" cy="53469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330325"/>
            <a:ext cx="4448364" cy="5562602"/>
          </a:xfrm>
        </p:spPr>
        <p:txBody>
          <a:bodyPr/>
          <a:lstStyle/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Business  </a:t>
            </a:r>
            <a:r>
              <a:rPr lang="en-US" altLang="en-US" dirty="0">
                <a:solidFill>
                  <a:srgbClr val="FF0000"/>
                </a:solidFill>
                <a:latin typeface="Adobe Devanagari" panose="02040503050201020203" pitchFamily="18" charset="0"/>
              </a:rPr>
              <a:t>Dr. Jennifer Patterson</a:t>
            </a:r>
          </a:p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Computer Science and Network Technology </a:t>
            </a:r>
            <a:r>
              <a:rPr lang="en-US" altLang="en-US" dirty="0">
                <a:solidFill>
                  <a:srgbClr val="FF0000"/>
                </a:solidFill>
                <a:latin typeface="Adobe Devanagari" panose="02040503050201020203" pitchFamily="18" charset="0"/>
              </a:rPr>
              <a:t>Dr. Roger Webster (until December)</a:t>
            </a:r>
          </a:p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Criminal Justice and Public Safety Administration </a:t>
            </a:r>
            <a:r>
              <a:rPr lang="en-US" altLang="en-US" dirty="0">
                <a:solidFill>
                  <a:srgbClr val="FF0000"/>
                </a:solidFill>
                <a:latin typeface="Adobe Devanagari" panose="02040503050201020203" pitchFamily="18" charset="0"/>
              </a:rPr>
              <a:t>Dr. Richard Worch</a:t>
            </a:r>
          </a:p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Legal Studies, Architecture, Construction, and Engineering </a:t>
            </a:r>
            <a:r>
              <a:rPr lang="en-US" altLang="en-US" dirty="0">
                <a:solidFill>
                  <a:srgbClr val="FF0000"/>
                </a:solidFill>
                <a:latin typeface="Adobe Devanagari" panose="02040503050201020203" pitchFamily="18" charset="0"/>
              </a:rPr>
              <a:t>Dr. Mary Conwell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160" y="169817"/>
            <a:ext cx="4288175" cy="823241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Department Chairs</a:t>
            </a:r>
          </a:p>
        </p:txBody>
      </p:sp>
    </p:spTree>
    <p:extLst>
      <p:ext uri="{BB962C8B-B14F-4D97-AF65-F5344CB8AC3E}">
        <p14:creationId xmlns:p14="http://schemas.microsoft.com/office/powerpoint/2010/main" val="351114753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8" y="788358"/>
            <a:ext cx="4275901" cy="53469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884905"/>
            <a:ext cx="4448364" cy="60080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Legal Studies, Arch., Constr., &amp; </a:t>
            </a:r>
            <a:r>
              <a:rPr lang="en-US" dirty="0" err="1">
                <a:solidFill>
                  <a:srgbClr val="00B0F0"/>
                </a:solidFill>
              </a:rPr>
              <a:t>Eng</a:t>
            </a:r>
            <a:r>
              <a:rPr lang="en-US" dirty="0">
                <a:solidFill>
                  <a:srgbClr val="00B0F0"/>
                </a:solidFill>
              </a:rPr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Dr. Matt Hoffman (part-time in business department) </a:t>
            </a:r>
          </a:p>
          <a:p>
            <a:pPr marL="0" indent="0">
              <a:buNone/>
            </a:pPr>
            <a:r>
              <a:rPr lang="en-US" dirty="0"/>
              <a:t>one open position in Arch/</a:t>
            </a:r>
            <a:r>
              <a:rPr lang="en-US" dirty="0" err="1"/>
              <a:t>Constr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Computer Science</a:t>
            </a:r>
          </a:p>
          <a:p>
            <a:pPr marL="0" indent="0">
              <a:buNone/>
            </a:pPr>
            <a:r>
              <a:rPr lang="en-US" dirty="0"/>
              <a:t>Dr. George Kodsey (Char), Dr. Debbie Johnson(Collier) </a:t>
            </a:r>
          </a:p>
          <a:p>
            <a:pPr marL="0" indent="0">
              <a:buNone/>
            </a:pPr>
            <a:r>
              <a:rPr lang="en-US" dirty="0"/>
              <a:t>two open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160" y="127819"/>
            <a:ext cx="4524150" cy="956398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Other Faculty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7" y="884904"/>
            <a:ext cx="4271961" cy="55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6375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8" y="788358"/>
            <a:ext cx="4275901" cy="53469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884905"/>
            <a:ext cx="4448364" cy="60080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Criminal Justice, Crime Scene Technology, Public Safety Administration</a:t>
            </a:r>
          </a:p>
          <a:p>
            <a:pPr marL="0" indent="0">
              <a:buNone/>
            </a:pPr>
            <a:r>
              <a:rPr lang="en-US" dirty="0"/>
              <a:t>Professor Mike Nisson</a:t>
            </a:r>
          </a:p>
          <a:p>
            <a:pPr marL="0" indent="0">
              <a:buNone/>
            </a:pPr>
            <a:r>
              <a:rPr lang="en-US" dirty="0"/>
              <a:t>Professor Krissy Cabral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Business</a:t>
            </a:r>
          </a:p>
          <a:p>
            <a:pPr marL="0" indent="0">
              <a:buNone/>
            </a:pPr>
            <a:r>
              <a:rPr lang="en-US" dirty="0"/>
              <a:t>Dr. Anita Rose(Collier) </a:t>
            </a:r>
          </a:p>
          <a:p>
            <a:pPr marL="0" indent="0">
              <a:buNone/>
            </a:pPr>
            <a:r>
              <a:rPr lang="en-US" dirty="0"/>
              <a:t>Dr. Tim Lucas(Char), Prof.</a:t>
            </a:r>
          </a:p>
          <a:p>
            <a:pPr marL="0" indent="0">
              <a:buNone/>
            </a:pPr>
            <a:r>
              <a:rPr lang="en-US" dirty="0"/>
              <a:t>Alisa Callahan, Prof. Leroy Bugger, Prof. Bill VanGlabek</a:t>
            </a:r>
          </a:p>
          <a:p>
            <a:pPr marL="0" indent="0">
              <a:buNone/>
            </a:pPr>
            <a:r>
              <a:rPr lang="en-US" dirty="0"/>
              <a:t>Half-time  Prof. Matt Hoffman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160" y="127819"/>
            <a:ext cx="4524150" cy="75708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Other Faculty, </a:t>
            </a:r>
            <a:r>
              <a:rPr lang="en-US" dirty="0" err="1">
                <a:solidFill>
                  <a:srgbClr val="7030A0"/>
                </a:solidFill>
              </a:rPr>
              <a:t>cont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7" y="884904"/>
            <a:ext cx="4271961" cy="55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9157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 noGrp="1"/>
          </p:cNvSpPr>
          <p:nvPr>
            <p:ph type="title"/>
          </p:nvPr>
        </p:nvSpPr>
        <p:spPr>
          <a:xfrm>
            <a:off x="112713" y="463550"/>
            <a:ext cx="8434387" cy="2058988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500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Programs we offer:</a:t>
            </a:r>
            <a:endParaRPr altLang="en-US" sz="3500" dirty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8195" name="Content Placeholder 3"/>
          <p:cNvSpPr txBox="1">
            <a:spLocks noGrp="1"/>
          </p:cNvSpPr>
          <p:nvPr>
            <p:ph idx="1"/>
          </p:nvPr>
        </p:nvSpPr>
        <p:spPr>
          <a:xfrm>
            <a:off x="112713" y="2762250"/>
            <a:ext cx="4859337" cy="3987685"/>
          </a:xfrm>
        </p:spPr>
        <p:txBody>
          <a:bodyPr/>
          <a:lstStyle/>
          <a:p>
            <a:pPr eaLnBrk="1" hangingPunct="1"/>
            <a:r>
              <a:rPr altLang="en-US" sz="2400" dirty="0">
                <a:latin typeface="Adobe Devanagari" panose="02040503050201020203" pitchFamily="18" charset="0"/>
              </a:rPr>
              <a:t>BAS Supervision and Management</a:t>
            </a:r>
          </a:p>
          <a:p>
            <a:pPr eaLnBrk="1" hangingPunct="1"/>
            <a:r>
              <a:rPr lang="en-US" altLang="en-US" sz="2400" dirty="0">
                <a:latin typeface="Adobe Devanagari" panose="02040503050201020203" pitchFamily="18" charset="0"/>
              </a:rPr>
              <a:t>BAS Public Safety Administration</a:t>
            </a:r>
          </a:p>
          <a:p>
            <a:pPr eaLnBrk="1" hangingPunct="1"/>
            <a:r>
              <a:rPr lang="en-US" altLang="en-US" sz="2400" dirty="0">
                <a:latin typeface="Adobe Devanagari" panose="02040503050201020203" pitchFamily="18" charset="0"/>
              </a:rPr>
              <a:t>BAS Information Technology (Under Development)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dobe Devanagari" panose="02040503050201020203" pitchFamily="18" charset="0"/>
              </a:rPr>
              <a:t>AS in Business Administration and Management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dobe Devanagari" panose="02040503050201020203" pitchFamily="18" charset="0"/>
              </a:rPr>
              <a:t>	Track 1: General Business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dobe Devanagari" panose="02040503050201020203" pitchFamily="18" charset="0"/>
              </a:rPr>
              <a:t>	Track 2: Risk Management and 		Insurance Management</a:t>
            </a:r>
          </a:p>
          <a:p>
            <a:pPr marL="0" indent="0" eaLnBrk="1" hangingPunct="1">
              <a:buNone/>
            </a:pPr>
            <a:endParaRPr altLang="en-US" sz="2400" dirty="0">
              <a:latin typeface="Adobe Devanagari" panose="02040503050201020203" pitchFamily="18" charset="0"/>
            </a:endParaRPr>
          </a:p>
          <a:p>
            <a:pPr eaLnBrk="1" hangingPunct="1"/>
            <a:endParaRPr lang="en-US" altLang="en-US" sz="2500" dirty="0">
              <a:latin typeface="Adobe Devanagari" panose="02040503050201020203" pitchFamily="18" charset="0"/>
            </a:endParaRPr>
          </a:p>
          <a:p>
            <a:pPr eaLnBrk="1" hangingPunct="1"/>
            <a:endParaRPr altLang="en-US" sz="2500" dirty="0">
              <a:latin typeface="Adobe Devanagari" panose="02040503050201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8" y="463550"/>
            <a:ext cx="4275901" cy="56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173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 noGrp="1"/>
          </p:cNvSpPr>
          <p:nvPr>
            <p:ph type="title"/>
          </p:nvPr>
        </p:nvSpPr>
        <p:spPr>
          <a:xfrm>
            <a:off x="112713" y="463550"/>
            <a:ext cx="8434387" cy="2058988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500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Programs we offer:</a:t>
            </a:r>
            <a:endParaRPr altLang="en-US" sz="3500" dirty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8195" name="Content Placeholder 3"/>
          <p:cNvSpPr txBox="1">
            <a:spLocks noGrp="1"/>
          </p:cNvSpPr>
          <p:nvPr>
            <p:ph idx="1"/>
          </p:nvPr>
        </p:nvSpPr>
        <p:spPr>
          <a:xfrm>
            <a:off x="112713" y="2762250"/>
            <a:ext cx="4859337" cy="39876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B0F0"/>
                </a:solidFill>
                <a:latin typeface="Adobe Devanagari" panose="02040503050201020203" pitchFamily="18" charset="0"/>
              </a:rPr>
              <a:t>Additional AS Degrees:</a:t>
            </a:r>
          </a:p>
          <a:p>
            <a:r>
              <a:rPr lang="en-US" altLang="en-US" sz="2400" dirty="0">
                <a:latin typeface="Adobe Devanagari" panose="02040503050201020203" pitchFamily="18" charset="0"/>
              </a:rPr>
              <a:t>Accounting Technology</a:t>
            </a:r>
          </a:p>
          <a:p>
            <a:r>
              <a:rPr lang="en-US" altLang="en-US" sz="2400" dirty="0">
                <a:latin typeface="Adobe Devanagari" panose="02040503050201020203" pitchFamily="18" charset="0"/>
              </a:rPr>
              <a:t>Architectural Design and Construction</a:t>
            </a:r>
          </a:p>
          <a:p>
            <a:r>
              <a:rPr lang="en-US" altLang="en-US" sz="2400" dirty="0">
                <a:latin typeface="Adobe Devanagari" panose="02040503050201020203" pitchFamily="18" charset="0"/>
              </a:rPr>
              <a:t>Civil Engineering Technology</a:t>
            </a:r>
          </a:p>
          <a:p>
            <a:r>
              <a:rPr lang="en-US" altLang="en-US" sz="2400" dirty="0">
                <a:latin typeface="Adobe Devanagari" panose="02040503050201020203" pitchFamily="18" charset="0"/>
              </a:rPr>
              <a:t>Computer Programming and Analysis</a:t>
            </a:r>
          </a:p>
          <a:p>
            <a:r>
              <a:rPr lang="en-US" altLang="en-US" sz="2400" dirty="0">
                <a:latin typeface="Adobe Devanagari" panose="02040503050201020203" pitchFamily="18" charset="0"/>
              </a:rPr>
              <a:t>Crime Scene Technology</a:t>
            </a:r>
          </a:p>
          <a:p>
            <a:r>
              <a:rPr lang="en-US" altLang="en-US" sz="2400" dirty="0">
                <a:latin typeface="Adobe Devanagari" panose="02040503050201020203" pitchFamily="18" charset="0"/>
              </a:rPr>
              <a:t>Criminal Justice Technology</a:t>
            </a:r>
          </a:p>
          <a:p>
            <a:r>
              <a:rPr lang="en-US" altLang="en-US" sz="2400" dirty="0">
                <a:latin typeface="Adobe Devanagari" panose="02040503050201020203" pitchFamily="18" charset="0"/>
              </a:rPr>
              <a:t>Network Systems Technology</a:t>
            </a:r>
          </a:p>
          <a:p>
            <a:r>
              <a:rPr lang="en-US" altLang="en-US" sz="2400" dirty="0">
                <a:latin typeface="Adobe Devanagari" panose="02040503050201020203" pitchFamily="18" charset="0"/>
              </a:rPr>
              <a:t>Paralegal Studies</a:t>
            </a:r>
            <a:endParaRPr altLang="en-US" sz="2400" dirty="0">
              <a:latin typeface="Adobe Devanagari" panose="02040503050201020203" pitchFamily="18" charset="0"/>
            </a:endParaRPr>
          </a:p>
          <a:p>
            <a:pPr eaLnBrk="1" hangingPunct="1"/>
            <a:endParaRPr lang="en-US" altLang="en-US" sz="2500" dirty="0">
              <a:latin typeface="Adobe Devanagari" panose="02040503050201020203" pitchFamily="18" charset="0"/>
            </a:endParaRPr>
          </a:p>
          <a:p>
            <a:pPr eaLnBrk="1" hangingPunct="1"/>
            <a:endParaRPr altLang="en-US" sz="2500" dirty="0">
              <a:latin typeface="Adobe Devanagari" panose="02040503050201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8" y="463550"/>
            <a:ext cx="4275901" cy="56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1845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ulty Meeting October 2018" id="{B754C2E8-5BDC-4D1C-A957-1F913AF09C2C}" vid="{08E11FEF-383C-4745-A4BF-9CD96C7845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Faculty Meeting October 2018</Template>
  <TotalTime>3297</TotalTime>
  <Words>482</Words>
  <Application>Microsoft Office PowerPoint</Application>
  <PresentationFormat>On-screen Show (4:3)</PresentationFormat>
  <Paragraphs>121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MS PGothic</vt:lpstr>
      <vt:lpstr>Adobe Devanagari</vt:lpstr>
      <vt:lpstr>Arial</vt:lpstr>
      <vt:lpstr>Calibri</vt:lpstr>
      <vt:lpstr>Calibri Light</vt:lpstr>
      <vt:lpstr>Century Gothic</vt:lpstr>
      <vt:lpstr>Office Theme</vt:lpstr>
      <vt:lpstr>PowerPoint Presentation</vt:lpstr>
      <vt:lpstr>AGENDA</vt:lpstr>
      <vt:lpstr>FSW at a Glance</vt:lpstr>
      <vt:lpstr>SOBT Department  Breakdown</vt:lpstr>
      <vt:lpstr>Department Chairs</vt:lpstr>
      <vt:lpstr>Other Faculty</vt:lpstr>
      <vt:lpstr>Other Faculty, cont</vt:lpstr>
      <vt:lpstr>Programs we offer:</vt:lpstr>
      <vt:lpstr>Programs we offer:</vt:lpstr>
      <vt:lpstr>Programs we offer:</vt:lpstr>
      <vt:lpstr>SWOT Analysis SOBT</vt:lpstr>
      <vt:lpstr>Marketing Initiatives </vt:lpstr>
      <vt:lpstr>Upcoming Job Fairs</vt:lpstr>
      <vt:lpstr>In summary: </vt:lpstr>
      <vt:lpstr>Timeline for next meeting? Look forward to 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Psihountas</dc:creator>
  <cp:lastModifiedBy>Debbie Psihountas</cp:lastModifiedBy>
  <cp:revision>29</cp:revision>
  <cp:lastPrinted>2019-09-09T15:06:13Z</cp:lastPrinted>
  <dcterms:created xsi:type="dcterms:W3CDTF">2018-10-12T13:32:04Z</dcterms:created>
  <dcterms:modified xsi:type="dcterms:W3CDTF">2020-01-09T20:10:44Z</dcterms:modified>
</cp:coreProperties>
</file>