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0" r:id="rId3"/>
    <p:sldId id="271" r:id="rId4"/>
    <p:sldId id="275" r:id="rId5"/>
    <p:sldId id="276" r:id="rId6"/>
    <p:sldId id="277" r:id="rId7"/>
    <p:sldId id="272" r:id="rId8"/>
    <p:sldId id="273" r:id="rId9"/>
    <p:sldId id="279" r:id="rId10"/>
    <p:sldId id="280" r:id="rId11"/>
    <p:sldId id="28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CBDCDD"/>
    <a:srgbClr val="470A68"/>
    <a:srgbClr val="DED6FC"/>
    <a:srgbClr val="CADFDF"/>
    <a:srgbClr val="D3CED6"/>
    <a:srgbClr val="00B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5" autoAdjust="0"/>
    <p:restoredTop sz="94660"/>
  </p:normalViewPr>
  <p:slideViewPr>
    <p:cSldViewPr snapToGrid="0">
      <p:cViewPr varScale="1">
        <p:scale>
          <a:sx n="110" d="100"/>
          <a:sy n="110" d="100"/>
        </p:scale>
        <p:origin x="14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03285-C466-4A9B-A188-2992F44F1605}" type="datetimeFigureOut">
              <a:rPr lang="en-US" smtClean="0"/>
              <a:t>10/28/2021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E33FC-1D28-4F32-85A0-7B7131EA2C2C}" type="slidenum">
              <a:rPr lang="en-US" smtClean="0"/>
              <a:t>‹#›</a:t>
            </a:fld>
            <a:endParaRPr lang="en-US"/>
          </a:p>
        </p:txBody>
      </p:sp>
    </p:spTree>
    <p:extLst>
      <p:ext uri="{BB962C8B-B14F-4D97-AF65-F5344CB8AC3E}">
        <p14:creationId xmlns:p14="http://schemas.microsoft.com/office/powerpoint/2010/main" val="316996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a:t>
            </a:fld>
            <a:endParaRPr lang="en-US"/>
          </a:p>
        </p:txBody>
      </p:sp>
    </p:spTree>
    <p:extLst>
      <p:ext uri="{BB962C8B-B14F-4D97-AF65-F5344CB8AC3E}">
        <p14:creationId xmlns:p14="http://schemas.microsoft.com/office/powerpoint/2010/main" val="273878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10</a:t>
            </a:fld>
            <a:endParaRPr lang="en-US"/>
          </a:p>
        </p:txBody>
      </p:sp>
    </p:spTree>
    <p:extLst>
      <p:ext uri="{BB962C8B-B14F-4D97-AF65-F5344CB8AC3E}">
        <p14:creationId xmlns:p14="http://schemas.microsoft.com/office/powerpoint/2010/main" val="299558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11</a:t>
            </a:fld>
            <a:endParaRPr lang="en-US"/>
          </a:p>
        </p:txBody>
      </p:sp>
    </p:spTree>
    <p:extLst>
      <p:ext uri="{BB962C8B-B14F-4D97-AF65-F5344CB8AC3E}">
        <p14:creationId xmlns:p14="http://schemas.microsoft.com/office/powerpoint/2010/main" val="85217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2</a:t>
            </a:fld>
            <a:endParaRPr lang="en-US"/>
          </a:p>
        </p:txBody>
      </p:sp>
    </p:spTree>
    <p:extLst>
      <p:ext uri="{BB962C8B-B14F-4D97-AF65-F5344CB8AC3E}">
        <p14:creationId xmlns:p14="http://schemas.microsoft.com/office/powerpoint/2010/main" val="205245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3</a:t>
            </a:fld>
            <a:endParaRPr lang="en-US"/>
          </a:p>
        </p:txBody>
      </p:sp>
    </p:spTree>
    <p:extLst>
      <p:ext uri="{BB962C8B-B14F-4D97-AF65-F5344CB8AC3E}">
        <p14:creationId xmlns:p14="http://schemas.microsoft.com/office/powerpoint/2010/main" val="389952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4</a:t>
            </a:fld>
            <a:endParaRPr lang="en-US"/>
          </a:p>
        </p:txBody>
      </p:sp>
    </p:spTree>
    <p:extLst>
      <p:ext uri="{BB962C8B-B14F-4D97-AF65-F5344CB8AC3E}">
        <p14:creationId xmlns:p14="http://schemas.microsoft.com/office/powerpoint/2010/main" val="33294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5</a:t>
            </a:fld>
            <a:endParaRPr lang="en-US"/>
          </a:p>
        </p:txBody>
      </p:sp>
    </p:spTree>
    <p:extLst>
      <p:ext uri="{BB962C8B-B14F-4D97-AF65-F5344CB8AC3E}">
        <p14:creationId xmlns:p14="http://schemas.microsoft.com/office/powerpoint/2010/main" val="947687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6</a:t>
            </a:fld>
            <a:endParaRPr lang="en-US"/>
          </a:p>
        </p:txBody>
      </p:sp>
    </p:spTree>
    <p:extLst>
      <p:ext uri="{BB962C8B-B14F-4D97-AF65-F5344CB8AC3E}">
        <p14:creationId xmlns:p14="http://schemas.microsoft.com/office/powerpoint/2010/main" val="362785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7</a:t>
            </a:fld>
            <a:endParaRPr lang="en-US"/>
          </a:p>
        </p:txBody>
      </p:sp>
    </p:spTree>
    <p:extLst>
      <p:ext uri="{BB962C8B-B14F-4D97-AF65-F5344CB8AC3E}">
        <p14:creationId xmlns:p14="http://schemas.microsoft.com/office/powerpoint/2010/main" val="62599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8</a:t>
            </a:fld>
            <a:endParaRPr lang="en-US"/>
          </a:p>
        </p:txBody>
      </p:sp>
    </p:spTree>
    <p:extLst>
      <p:ext uri="{BB962C8B-B14F-4D97-AF65-F5344CB8AC3E}">
        <p14:creationId xmlns:p14="http://schemas.microsoft.com/office/powerpoint/2010/main" val="299610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9</a:t>
            </a:fld>
            <a:endParaRPr lang="en-US"/>
          </a:p>
        </p:txBody>
      </p:sp>
    </p:spTree>
    <p:extLst>
      <p:ext uri="{BB962C8B-B14F-4D97-AF65-F5344CB8AC3E}">
        <p14:creationId xmlns:p14="http://schemas.microsoft.com/office/powerpoint/2010/main" val="119456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AC50CE-AE6C-4604-8E22-FD77419395F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0265363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C50CE-AE6C-4604-8E22-FD77419395F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6111937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C50CE-AE6C-4604-8E22-FD77419395F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40115962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C50CE-AE6C-4604-8E22-FD77419395F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2585188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AC50CE-AE6C-4604-8E22-FD77419395F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5234061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AC50CE-AE6C-4604-8E22-FD77419395F4}"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25053449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AC50CE-AE6C-4604-8E22-FD77419395F4}"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4527856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AC50CE-AE6C-4604-8E22-FD77419395F4}"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37864917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C50CE-AE6C-4604-8E22-FD77419395F4}"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367315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AC50CE-AE6C-4604-8E22-FD77419395F4}"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1058831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AC50CE-AE6C-4604-8E22-FD77419395F4}"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42268002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C50CE-AE6C-4604-8E22-FD77419395F4}" type="datetimeFigureOut">
              <a:rPr lang="en-US" smtClean="0"/>
              <a:t>10/28/2021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27580-424C-4FC3-AC14-8087D3E80313}" type="slidenum">
              <a:rPr lang="en-US" smtClean="0"/>
              <a:t>‹#›</a:t>
            </a:fld>
            <a:endParaRPr lang="en-US"/>
          </a:p>
        </p:txBody>
      </p:sp>
    </p:spTree>
    <p:extLst>
      <p:ext uri="{BB962C8B-B14F-4D97-AF65-F5344CB8AC3E}">
        <p14:creationId xmlns:p14="http://schemas.microsoft.com/office/powerpoint/2010/main" val="2839249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acscoc.org/app/uploads/2019/08/SubstantiveChang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sw.edu/board/meetin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acscoc.org/institutions/?institution_name=florida+southwestern+state+college&amp;results_per_page=25&amp;curpage=1&amp;institution=0011N00001h9E1VQA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essica.godwin@fsw.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Joseph.VanGaalen@fsw.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470A68"/>
                </a:solidFill>
                <a:latin typeface="Times New Roman" panose="02020603050405020304" pitchFamily="18" charset="0"/>
                <a:cs typeface="Times New Roman" panose="02020603050405020304" pitchFamily="18" charset="0"/>
              </a:rPr>
              <a:t>Substantive Changes</a:t>
            </a:r>
            <a:br>
              <a:rPr lang="en-US" dirty="0">
                <a:solidFill>
                  <a:srgbClr val="470A68"/>
                </a:solidFill>
                <a:latin typeface="Times New Roman" panose="02020603050405020304" pitchFamily="18" charset="0"/>
                <a:cs typeface="Times New Roman" panose="02020603050405020304" pitchFamily="18" charset="0"/>
              </a:rPr>
            </a:br>
            <a:r>
              <a:rPr lang="en-US" sz="4200" dirty="0">
                <a:solidFill>
                  <a:srgbClr val="470A68"/>
                </a:solidFill>
                <a:latin typeface="Times New Roman" panose="02020603050405020304" pitchFamily="18" charset="0"/>
                <a:cs typeface="Times New Roman" panose="02020603050405020304" pitchFamily="18" charset="0"/>
              </a:rPr>
              <a:t>Policies, Procedures &amp; Resources</a:t>
            </a:r>
          </a:p>
        </p:txBody>
      </p:sp>
      <p:sp>
        <p:nvSpPr>
          <p:cNvPr id="3" name="Subtitle 2"/>
          <p:cNvSpPr>
            <a:spLocks noGrp="1"/>
          </p:cNvSpPr>
          <p:nvPr>
            <p:ph type="subTitle" idx="1"/>
          </p:nvPr>
        </p:nvSpPr>
        <p:spPr>
          <a:xfrm>
            <a:off x="1143000" y="4364038"/>
            <a:ext cx="6858000" cy="1655762"/>
          </a:xfrm>
        </p:spPr>
        <p:txBody>
          <a:bodyPr/>
          <a:lstStyle/>
          <a:p>
            <a:r>
              <a:rPr lang="en-US" dirty="0">
                <a:solidFill>
                  <a:srgbClr val="00BFB3"/>
                </a:solidFill>
                <a:latin typeface="Times New Roman" panose="02020603050405020304" pitchFamily="18" charset="0"/>
                <a:cs typeface="Times New Roman" panose="02020603050405020304" pitchFamily="18" charset="0"/>
              </a:rPr>
              <a:t>Office of Effectiveness &amp; Accountability</a:t>
            </a:r>
          </a:p>
          <a:p>
            <a:r>
              <a:rPr lang="en-US" dirty="0">
                <a:solidFill>
                  <a:srgbClr val="00BFB3"/>
                </a:solidFill>
                <a:latin typeface="Times New Roman" panose="02020603050405020304" pitchFamily="18" charset="0"/>
                <a:cs typeface="Times New Roman" panose="02020603050405020304" pitchFamily="18" charset="0"/>
              </a:rPr>
              <a:t>Team AASPIRE</a:t>
            </a:r>
          </a:p>
          <a:p>
            <a:r>
              <a:rPr lang="en-US" dirty="0">
                <a:solidFill>
                  <a:srgbClr val="00BFB3"/>
                </a:solidFill>
                <a:latin typeface="Times New Roman" panose="02020603050405020304" pitchFamily="18" charset="0"/>
                <a:cs typeface="Times New Roman" panose="02020603050405020304" pitchFamily="18" charset="0"/>
              </a:rPr>
              <a:t>October, 2021</a:t>
            </a:r>
          </a:p>
        </p:txBody>
      </p:sp>
    </p:spTree>
    <p:extLst>
      <p:ext uri="{BB962C8B-B14F-4D97-AF65-F5344CB8AC3E}">
        <p14:creationId xmlns:p14="http://schemas.microsoft.com/office/powerpoint/2010/main" val="3950847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41457"/>
          </a:xfrm>
        </p:spPr>
        <p:txBody>
          <a:bodyPr>
            <a:normAutofit fontScale="90000"/>
          </a:bodyPr>
          <a:lstStyle/>
          <a:p>
            <a:pPr algn="ctr"/>
            <a:r>
              <a:rPr lang="en-US" dirty="0">
                <a:solidFill>
                  <a:srgbClr val="470A68"/>
                </a:solidFill>
                <a:latin typeface="Times New Roman" panose="02020603050405020304" pitchFamily="18" charset="0"/>
                <a:cs typeface="Times New Roman" panose="02020603050405020304" pitchFamily="18" charset="0"/>
              </a:rPr>
              <a:t>Pending Substantive Changes – Status?</a:t>
            </a:r>
            <a:endParaRPr lang="en-US" dirty="0"/>
          </a:p>
        </p:txBody>
      </p:sp>
      <p:sp>
        <p:nvSpPr>
          <p:cNvPr id="4" name="TextBox 3">
            <a:extLst>
              <a:ext uri="{FF2B5EF4-FFF2-40B4-BE49-F238E27FC236}">
                <a16:creationId xmlns:a16="http://schemas.microsoft.com/office/drawing/2014/main" id="{27BBBC22-372C-4E6E-AA86-8F62D67E2302}"/>
              </a:ext>
            </a:extLst>
          </p:cNvPr>
          <p:cNvSpPr txBox="1"/>
          <p:nvPr/>
        </p:nvSpPr>
        <p:spPr>
          <a:xfrm>
            <a:off x="895983" y="2055223"/>
            <a:ext cx="6354240" cy="4524315"/>
          </a:xfrm>
          <a:prstGeom prst="rect">
            <a:avLst/>
          </a:prstGeom>
          <a:solidFill>
            <a:srgbClr val="E8E8E8"/>
          </a:solidFill>
        </p:spPr>
        <p:txBody>
          <a:bodyPr wrap="none" rtlCol="0">
            <a:spAutoFit/>
          </a:bodyPr>
          <a:lstStyle/>
          <a:p>
            <a:r>
              <a:rPr lang="en-US" u="sng" dirty="0"/>
              <a:t>Approval Type</a:t>
            </a:r>
          </a:p>
          <a:p>
            <a:endParaRPr lang="en-US" dirty="0"/>
          </a:p>
          <a:p>
            <a:pPr marL="285750" indent="-285750">
              <a:buFont typeface="Wingdings" panose="05000000000000000000" pitchFamily="2" charset="2"/>
              <a:buChar char="Ø"/>
            </a:pPr>
            <a:r>
              <a:rPr lang="en-US" dirty="0"/>
              <a:t>Moore Haven: Increase Off-site offerings from 25-49% to &gt;50%</a:t>
            </a:r>
          </a:p>
          <a:p>
            <a:endParaRPr lang="en-US" dirty="0"/>
          </a:p>
          <a:p>
            <a:pPr marL="285750" indent="-285750">
              <a:buFont typeface="Wingdings" panose="05000000000000000000" pitchFamily="2" charset="2"/>
              <a:buChar char="Ø"/>
            </a:pPr>
            <a:endParaRPr lang="en-US" dirty="0"/>
          </a:p>
          <a:p>
            <a:r>
              <a:rPr lang="en-US" u="sng" dirty="0"/>
              <a:t>Notification Type</a:t>
            </a:r>
          </a:p>
          <a:p>
            <a:endParaRPr lang="en-US" dirty="0"/>
          </a:p>
          <a:p>
            <a:pPr marL="285750" indent="-285750">
              <a:buFont typeface="Wingdings" panose="05000000000000000000" pitchFamily="2" charset="2"/>
              <a:buChar char="Ø"/>
            </a:pPr>
            <a:r>
              <a:rPr lang="en-US" dirty="0"/>
              <a:t>Homeland Security Certificate: New Program, 33%</a:t>
            </a:r>
          </a:p>
          <a:p>
            <a:endParaRPr lang="en-US" dirty="0"/>
          </a:p>
          <a:p>
            <a:pPr marL="285750" indent="-285750">
              <a:buFont typeface="Wingdings" panose="05000000000000000000" pitchFamily="2" charset="2"/>
              <a:buChar char="Ø"/>
            </a:pPr>
            <a:r>
              <a:rPr lang="en-US" dirty="0"/>
              <a:t>Cybersecurity AS: New Program, 31%</a:t>
            </a:r>
          </a:p>
          <a:p>
            <a:endParaRPr lang="en-US" dirty="0"/>
          </a:p>
          <a:p>
            <a:endParaRPr lang="en-US" dirty="0"/>
          </a:p>
          <a:p>
            <a:r>
              <a:rPr lang="en-US" u="sng" dirty="0"/>
              <a:t>Future Plans</a:t>
            </a:r>
          </a:p>
          <a:p>
            <a:endParaRPr lang="en-US" u="sng" dirty="0"/>
          </a:p>
          <a:p>
            <a:pPr marL="285750" indent="-285750">
              <a:buFont typeface="Wingdings" panose="05000000000000000000" pitchFamily="2" charset="2"/>
              <a:buChar char="Ø"/>
            </a:pPr>
            <a:r>
              <a:rPr lang="en-US" dirty="0"/>
              <a:t>Virtualization Certificate: New Program, 50% </a:t>
            </a:r>
          </a:p>
          <a:p>
            <a:endParaRPr lang="en-US" dirty="0"/>
          </a:p>
        </p:txBody>
      </p:sp>
    </p:spTree>
    <p:extLst>
      <p:ext uri="{BB962C8B-B14F-4D97-AF65-F5344CB8AC3E}">
        <p14:creationId xmlns:p14="http://schemas.microsoft.com/office/powerpoint/2010/main" val="2438323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470A68"/>
                </a:solidFill>
                <a:latin typeface="Times New Roman" panose="02020603050405020304" pitchFamily="18" charset="0"/>
                <a:cs typeface="Times New Roman" panose="02020603050405020304" pitchFamily="18" charset="0"/>
              </a:rPr>
              <a:t>Questions?</a:t>
            </a:r>
            <a:endParaRPr lang="en-US" sz="4200" dirty="0">
              <a:solidFill>
                <a:srgbClr val="470A6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475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70A68"/>
                </a:solidFill>
                <a:latin typeface="Times New Roman" panose="02020603050405020304" pitchFamily="18" charset="0"/>
                <a:cs typeface="Times New Roman" panose="02020603050405020304" pitchFamily="18" charset="0"/>
              </a:rPr>
              <a:t>What is a Substantive Change?</a:t>
            </a:r>
            <a:endParaRPr lang="en-US" dirty="0"/>
          </a:p>
        </p:txBody>
      </p:sp>
      <p:sp>
        <p:nvSpPr>
          <p:cNvPr id="3" name="TextBox 2">
            <a:extLst>
              <a:ext uri="{FF2B5EF4-FFF2-40B4-BE49-F238E27FC236}">
                <a16:creationId xmlns:a16="http://schemas.microsoft.com/office/drawing/2014/main" id="{19D82174-ADB9-45A5-AF7D-850620F85078}"/>
              </a:ext>
            </a:extLst>
          </p:cNvPr>
          <p:cNvSpPr txBox="1"/>
          <p:nvPr/>
        </p:nvSpPr>
        <p:spPr>
          <a:xfrm>
            <a:off x="984068" y="1419497"/>
            <a:ext cx="7245531" cy="1477328"/>
          </a:xfrm>
          <a:prstGeom prst="rect">
            <a:avLst/>
          </a:prstGeom>
          <a:noFill/>
        </p:spPr>
        <p:txBody>
          <a:bodyPr wrap="square" rtlCol="0">
            <a:spAutoFit/>
          </a:bodyPr>
          <a:lstStyle/>
          <a:p>
            <a:r>
              <a:rPr lang="en-US" dirty="0"/>
              <a:t>“A substantive change is a </a:t>
            </a:r>
            <a:r>
              <a:rPr lang="en-US" b="1" dirty="0"/>
              <a:t>significant modification</a:t>
            </a:r>
            <a:r>
              <a:rPr lang="en-US" dirty="0"/>
              <a:t> or </a:t>
            </a:r>
            <a:r>
              <a:rPr lang="en-US" b="1" dirty="0"/>
              <a:t>expansion</a:t>
            </a:r>
            <a:r>
              <a:rPr lang="en-US" dirty="0"/>
              <a:t> of the </a:t>
            </a:r>
            <a:r>
              <a:rPr lang="en-US" i="1" dirty="0"/>
              <a:t>nature and scope of an accredited institution</a:t>
            </a:r>
            <a:r>
              <a:rPr lang="en-US" dirty="0"/>
              <a:t>. Substantive change includes </a:t>
            </a:r>
            <a:r>
              <a:rPr lang="en-US" b="1" dirty="0"/>
              <a:t>high-impact</a:t>
            </a:r>
            <a:r>
              <a:rPr lang="en-US" dirty="0"/>
              <a:t>, </a:t>
            </a:r>
            <a:r>
              <a:rPr lang="en-US" b="1" dirty="0"/>
              <a:t>high-risk changes</a:t>
            </a:r>
            <a:r>
              <a:rPr lang="en-US" dirty="0"/>
              <a:t> and </a:t>
            </a:r>
            <a:r>
              <a:rPr lang="en-US" b="1" dirty="0"/>
              <a:t>changes that can impact the quality</a:t>
            </a:r>
            <a:r>
              <a:rPr lang="en-US" dirty="0"/>
              <a:t> of </a:t>
            </a:r>
            <a:r>
              <a:rPr lang="en-US" i="1" dirty="0"/>
              <a:t>educational programs and services</a:t>
            </a:r>
            <a:r>
              <a:rPr lang="en-US" dirty="0"/>
              <a:t>.”</a:t>
            </a:r>
          </a:p>
          <a:p>
            <a:r>
              <a:rPr lang="en-US" dirty="0"/>
              <a:t>	-</a:t>
            </a:r>
            <a:r>
              <a:rPr lang="en-US" sz="1400" dirty="0">
                <a:hlinkClick r:id="rId3"/>
              </a:rPr>
              <a:t>SACSCOC Substantive Change Policy and Procedures </a:t>
            </a:r>
            <a:r>
              <a:rPr lang="en-US" sz="1400" dirty="0"/>
              <a:t>(Revised June 2021)</a:t>
            </a:r>
          </a:p>
        </p:txBody>
      </p:sp>
      <p:sp>
        <p:nvSpPr>
          <p:cNvPr id="4" name="TextBox 3">
            <a:extLst>
              <a:ext uri="{FF2B5EF4-FFF2-40B4-BE49-F238E27FC236}">
                <a16:creationId xmlns:a16="http://schemas.microsoft.com/office/drawing/2014/main" id="{469FD40D-53A2-4ECD-98B2-EFB5A95AED6E}"/>
              </a:ext>
            </a:extLst>
          </p:cNvPr>
          <p:cNvSpPr txBox="1"/>
          <p:nvPr/>
        </p:nvSpPr>
        <p:spPr>
          <a:xfrm>
            <a:off x="531223" y="3428999"/>
            <a:ext cx="3614056" cy="1692771"/>
          </a:xfrm>
          <a:prstGeom prst="rect">
            <a:avLst/>
          </a:prstGeom>
          <a:noFill/>
        </p:spPr>
        <p:txBody>
          <a:bodyPr wrap="square" rtlCol="0">
            <a:spAutoFit/>
          </a:bodyPr>
          <a:lstStyle/>
          <a:p>
            <a:r>
              <a:rPr lang="en-US" sz="2000" dirty="0"/>
              <a:t>Recent FSW Examples of </a:t>
            </a:r>
            <a:r>
              <a:rPr lang="en-US" sz="2000" i="1" dirty="0"/>
              <a:t>Substantive</a:t>
            </a:r>
            <a:r>
              <a:rPr lang="en-US" sz="2000" dirty="0"/>
              <a:t> Change:</a:t>
            </a:r>
          </a:p>
          <a:p>
            <a:pPr marL="285750" indent="-285750">
              <a:buFont typeface="Arial" panose="020B0604020202020204" pitchFamily="34" charset="0"/>
              <a:buChar char="•"/>
            </a:pPr>
            <a:r>
              <a:rPr lang="en-US" sz="1600" dirty="0"/>
              <a:t>Starting new Dance Certificate</a:t>
            </a:r>
          </a:p>
          <a:p>
            <a:pPr marL="285750" indent="-285750">
              <a:buFont typeface="Arial" panose="020B0604020202020204" pitchFamily="34" charset="0"/>
              <a:buChar char="•"/>
            </a:pPr>
            <a:r>
              <a:rPr lang="en-US" sz="1600" dirty="0"/>
              <a:t>Holding a </a:t>
            </a:r>
            <a:r>
              <a:rPr lang="en-US" sz="1600" i="1" u="sng" dirty="0"/>
              <a:t>didactic</a:t>
            </a:r>
            <a:r>
              <a:rPr lang="en-US" sz="1600" dirty="0"/>
              <a:t> Lee-traditional ECE class at a preschool site off-campus</a:t>
            </a:r>
          </a:p>
          <a:p>
            <a:pPr marL="285750" indent="-285750">
              <a:buFont typeface="Arial" panose="020B0604020202020204" pitchFamily="34" charset="0"/>
              <a:buChar char="•"/>
            </a:pPr>
            <a:r>
              <a:rPr lang="en-US" sz="1600" dirty="0"/>
              <a:t>Digital Multimedia Certificate</a:t>
            </a:r>
          </a:p>
        </p:txBody>
      </p:sp>
      <p:sp>
        <p:nvSpPr>
          <p:cNvPr id="5" name="TextBox 4">
            <a:extLst>
              <a:ext uri="{FF2B5EF4-FFF2-40B4-BE49-F238E27FC236}">
                <a16:creationId xmlns:a16="http://schemas.microsoft.com/office/drawing/2014/main" id="{39FC8CE3-F84F-4418-841E-E690EB5CCAFC}"/>
              </a:ext>
            </a:extLst>
          </p:cNvPr>
          <p:cNvSpPr txBox="1"/>
          <p:nvPr/>
        </p:nvSpPr>
        <p:spPr>
          <a:xfrm>
            <a:off x="4763590" y="3428999"/>
            <a:ext cx="4206239" cy="1908215"/>
          </a:xfrm>
          <a:prstGeom prst="rect">
            <a:avLst/>
          </a:prstGeom>
          <a:noFill/>
        </p:spPr>
        <p:txBody>
          <a:bodyPr wrap="square" rtlCol="0">
            <a:spAutoFit/>
          </a:bodyPr>
          <a:lstStyle/>
          <a:p>
            <a:r>
              <a:rPr lang="en-US" sz="2000" dirty="0"/>
              <a:t>Recent FSW Examples of </a:t>
            </a:r>
            <a:r>
              <a:rPr lang="en-US" sz="2000" b="1" i="1" dirty="0"/>
              <a:t>NON-</a:t>
            </a:r>
            <a:r>
              <a:rPr lang="en-US" sz="2000" i="1" dirty="0"/>
              <a:t>Substantive</a:t>
            </a:r>
            <a:r>
              <a:rPr lang="en-US" sz="2000" dirty="0"/>
              <a:t> Change:</a:t>
            </a:r>
          </a:p>
          <a:p>
            <a:pPr marL="285750" indent="-285750">
              <a:buFont typeface="Arial" panose="020B0604020202020204" pitchFamily="34" charset="0"/>
              <a:buChar char="•"/>
            </a:pPr>
            <a:r>
              <a:rPr lang="en-US" sz="1600" dirty="0"/>
              <a:t>Offering a new dance appreciation class</a:t>
            </a:r>
          </a:p>
          <a:p>
            <a:pPr marL="285750" indent="-285750">
              <a:buFont typeface="Arial" panose="020B0604020202020204" pitchFamily="34" charset="0"/>
              <a:buChar char="•"/>
            </a:pPr>
            <a:r>
              <a:rPr lang="en-US" sz="1600" dirty="0"/>
              <a:t>Adding another elementary school to the list of </a:t>
            </a:r>
            <a:r>
              <a:rPr lang="en-US" sz="1600" i="1" u="sng" dirty="0"/>
              <a:t>field placement </a:t>
            </a:r>
            <a:r>
              <a:rPr lang="en-US" sz="1600" dirty="0"/>
              <a:t>sites for ECE students </a:t>
            </a:r>
          </a:p>
          <a:p>
            <a:pPr marL="285750" indent="-285750">
              <a:buFont typeface="Arial" panose="020B0604020202020204" pitchFamily="34" charset="0"/>
              <a:buChar char="•"/>
            </a:pPr>
            <a:r>
              <a:rPr lang="en-US" sz="1600" dirty="0"/>
              <a:t>Real-Estate Paralegal Certificate</a:t>
            </a:r>
          </a:p>
          <a:p>
            <a:pPr marL="285750" indent="-285750">
              <a:buFont typeface="Arial" panose="020B0604020202020204" pitchFamily="34" charset="0"/>
              <a:buChar char="•"/>
            </a:pPr>
            <a:endParaRPr lang="en-US" sz="1400" dirty="0"/>
          </a:p>
        </p:txBody>
      </p:sp>
      <p:sp>
        <p:nvSpPr>
          <p:cNvPr id="6" name="TextBox 5">
            <a:extLst>
              <a:ext uri="{FF2B5EF4-FFF2-40B4-BE49-F238E27FC236}">
                <a16:creationId xmlns:a16="http://schemas.microsoft.com/office/drawing/2014/main" id="{4C739C1B-CF87-41CD-85C7-5F4830E6E902}"/>
              </a:ext>
            </a:extLst>
          </p:cNvPr>
          <p:cNvSpPr txBox="1"/>
          <p:nvPr/>
        </p:nvSpPr>
        <p:spPr>
          <a:xfrm>
            <a:off x="923109" y="6244526"/>
            <a:ext cx="7802880" cy="307777"/>
          </a:xfrm>
          <a:prstGeom prst="rect">
            <a:avLst/>
          </a:prstGeom>
          <a:noFill/>
        </p:spPr>
        <p:txBody>
          <a:bodyPr wrap="square" rtlCol="0">
            <a:spAutoFit/>
          </a:bodyPr>
          <a:lstStyle/>
          <a:p>
            <a:r>
              <a:rPr lang="en-US" sz="1400" dirty="0"/>
              <a:t>Key Take-away: Always loop in Team AASPIRE regarding potential and/or confirmed Substantive Changes</a:t>
            </a:r>
          </a:p>
        </p:txBody>
      </p:sp>
      <p:cxnSp>
        <p:nvCxnSpPr>
          <p:cNvPr id="17" name="Straight Arrow Connector 16">
            <a:extLst>
              <a:ext uri="{FF2B5EF4-FFF2-40B4-BE49-F238E27FC236}">
                <a16:creationId xmlns:a16="http://schemas.microsoft.com/office/drawing/2014/main" id="{0EB22C5E-3BEB-498E-A20D-08CB34940AA6}"/>
              </a:ext>
            </a:extLst>
          </p:cNvPr>
          <p:cNvCxnSpPr>
            <a:cxnSpLocks/>
          </p:cNvCxnSpPr>
          <p:nvPr/>
        </p:nvCxnSpPr>
        <p:spPr>
          <a:xfrm>
            <a:off x="3551658" y="4218843"/>
            <a:ext cx="1223436" cy="1"/>
          </a:xfrm>
          <a:prstGeom prst="straightConnector1">
            <a:avLst/>
          </a:prstGeom>
          <a:ln w="2222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5C8D262-D0E5-4D85-82DE-ECAA39A3E70A}"/>
              </a:ext>
            </a:extLst>
          </p:cNvPr>
          <p:cNvCxnSpPr>
            <a:cxnSpLocks/>
          </p:cNvCxnSpPr>
          <p:nvPr/>
        </p:nvCxnSpPr>
        <p:spPr>
          <a:xfrm>
            <a:off x="4026156" y="4469355"/>
            <a:ext cx="748938" cy="0"/>
          </a:xfrm>
          <a:prstGeom prst="straightConnector1">
            <a:avLst/>
          </a:prstGeom>
          <a:ln w="2222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0C53155-666E-468B-A6F1-6FD040B681D9}"/>
              </a:ext>
            </a:extLst>
          </p:cNvPr>
          <p:cNvCxnSpPr>
            <a:cxnSpLocks/>
          </p:cNvCxnSpPr>
          <p:nvPr/>
        </p:nvCxnSpPr>
        <p:spPr>
          <a:xfrm>
            <a:off x="3551658" y="4965146"/>
            <a:ext cx="1223436" cy="1"/>
          </a:xfrm>
          <a:prstGeom prst="straightConnector1">
            <a:avLst/>
          </a:prstGeom>
          <a:ln w="2222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993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41457"/>
          </a:xfrm>
        </p:spPr>
        <p:txBody>
          <a:bodyPr/>
          <a:lstStyle/>
          <a:p>
            <a:pPr algn="ctr"/>
            <a:r>
              <a:rPr lang="en-US" dirty="0">
                <a:solidFill>
                  <a:srgbClr val="470A68"/>
                </a:solidFill>
                <a:latin typeface="Times New Roman" panose="02020603050405020304" pitchFamily="18" charset="0"/>
                <a:cs typeface="Times New Roman" panose="02020603050405020304" pitchFamily="18" charset="0"/>
              </a:rPr>
              <a:t>Key Stakeholders</a:t>
            </a:r>
            <a:endParaRPr lang="en-US" dirty="0"/>
          </a:p>
        </p:txBody>
      </p:sp>
      <p:sp>
        <p:nvSpPr>
          <p:cNvPr id="3" name="Rectangle 2">
            <a:extLst>
              <a:ext uri="{FF2B5EF4-FFF2-40B4-BE49-F238E27FC236}">
                <a16:creationId xmlns:a16="http://schemas.microsoft.com/office/drawing/2014/main" id="{F665E9E4-5B27-43F6-B6F2-F10473150B9A}"/>
              </a:ext>
            </a:extLst>
          </p:cNvPr>
          <p:cNvSpPr/>
          <p:nvPr/>
        </p:nvSpPr>
        <p:spPr>
          <a:xfrm>
            <a:off x="487679" y="3510381"/>
            <a:ext cx="8168641" cy="2789097"/>
          </a:xfrm>
          <a:prstGeom prst="rect">
            <a:avLst/>
          </a:prstGeom>
          <a:ln>
            <a:solidFill>
              <a:srgbClr val="7030A0"/>
            </a:solidFill>
          </a:ln>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BOT Policy 3.02 on Instruction Programs on the </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FSW BOT website</a:t>
            </a:r>
            <a:r>
              <a:rPr lang="en-US" sz="1600" dirty="0">
                <a:latin typeface="Calibri" panose="020F0502020204030204" pitchFamily="34" charset="0"/>
                <a:ea typeface="Calibri" panose="020F0502020204030204" pitchFamily="34" charset="0"/>
                <a:cs typeface="Times New Roman" panose="02020603050405020304" pitchFamily="18" charset="0"/>
              </a:rPr>
              <a:t> which says:</a:t>
            </a:r>
          </a:p>
          <a:p>
            <a:pPr marL="91440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TITLE: ESTABLISHMENT OF INSTRUCTIONAL PROGRAMS, CLASSES AND EVALUATION AUTHORITY: </a:t>
            </a:r>
            <a:r>
              <a:rPr lang="en-US" sz="1400" b="1" dirty="0">
                <a:latin typeface="Calibri" panose="020F0502020204030204" pitchFamily="34" charset="0"/>
                <a:ea typeface="Calibri" panose="020F0502020204030204" pitchFamily="34" charset="0"/>
                <a:cs typeface="Times New Roman" panose="02020603050405020304" pitchFamily="18" charset="0"/>
              </a:rPr>
              <a:t>Florida Statute 1001.64(6); 1001.65(9); 1004.03(2)(a-d) State Board of Education Rules 6A-14.030 POLICY: </a:t>
            </a:r>
            <a:r>
              <a:rPr lang="en-US" i="1" dirty="0">
                <a:latin typeface="Calibri" panose="020F0502020204030204" pitchFamily="34" charset="0"/>
                <a:ea typeface="Calibri" panose="020F0502020204030204" pitchFamily="34" charset="0"/>
                <a:cs typeface="Times New Roman" panose="02020603050405020304" pitchFamily="18" charset="0"/>
              </a:rPr>
              <a:t>The District President shall recommend to the District Board of Trustees the establishment, alteration, or elimination of all College instructional programs. The District President or designee should develop procedures for evaluating the efficiency and effectiveness of instructional programs.</a:t>
            </a:r>
          </a:p>
          <a:p>
            <a:pPr marL="914400" marR="0">
              <a:lnSpc>
                <a:spcPct val="107000"/>
              </a:lnSpc>
              <a:spcBef>
                <a:spcPts val="0"/>
              </a:spcBef>
              <a:spcAft>
                <a:spcPts val="800"/>
              </a:spcAft>
            </a:pPr>
            <a:r>
              <a:rPr lang="en-US" sz="1000" dirty="0">
                <a:solidFill>
                  <a:srgbClr val="000000"/>
                </a:solidFill>
                <a:latin typeface="Times New Roman" panose="02020603050405020304" pitchFamily="18" charset="0"/>
                <a:ea typeface="Calibri" panose="020F0502020204030204" pitchFamily="34" charset="0"/>
              </a:rPr>
              <a:t>Effective Date: 4/23/92; ed. 7/14/98; Revision 08/23/05 </a:t>
            </a:r>
          </a:p>
        </p:txBody>
      </p:sp>
      <p:sp>
        <p:nvSpPr>
          <p:cNvPr id="4" name="TextBox 3">
            <a:extLst>
              <a:ext uri="{FF2B5EF4-FFF2-40B4-BE49-F238E27FC236}">
                <a16:creationId xmlns:a16="http://schemas.microsoft.com/office/drawing/2014/main" id="{27BBBC22-372C-4E6E-AA86-8F62D67E2302}"/>
              </a:ext>
            </a:extLst>
          </p:cNvPr>
          <p:cNvSpPr txBox="1"/>
          <p:nvPr/>
        </p:nvSpPr>
        <p:spPr>
          <a:xfrm>
            <a:off x="1631514" y="1195526"/>
            <a:ext cx="5880970" cy="2308324"/>
          </a:xfrm>
          <a:prstGeom prst="rect">
            <a:avLst/>
          </a:prstGeom>
          <a:solidFill>
            <a:srgbClr val="E8E8E8"/>
          </a:solidFill>
        </p:spPr>
        <p:txBody>
          <a:bodyPr wrap="none" rtlCol="0">
            <a:spAutoFit/>
          </a:bodyPr>
          <a:lstStyle/>
          <a:p>
            <a:pPr algn="ctr"/>
            <a:r>
              <a:rPr lang="en-US" dirty="0"/>
              <a:t>FSW Students</a:t>
            </a:r>
          </a:p>
          <a:p>
            <a:pPr algn="ctr"/>
            <a:r>
              <a:rPr lang="en-US" dirty="0"/>
              <a:t>FSW Faculty, Staff &amp; Administrators</a:t>
            </a:r>
          </a:p>
          <a:p>
            <a:pPr algn="ctr"/>
            <a:r>
              <a:rPr lang="en-US" dirty="0"/>
              <a:t>FSW Board of Trustees</a:t>
            </a:r>
          </a:p>
          <a:p>
            <a:pPr algn="ctr"/>
            <a:r>
              <a:rPr lang="en-US" dirty="0"/>
              <a:t>FSW’s SACSCOC Liaison</a:t>
            </a:r>
          </a:p>
          <a:p>
            <a:pPr algn="ctr"/>
            <a:r>
              <a:rPr lang="en-US" dirty="0"/>
              <a:t>FSW Curriculum Committee</a:t>
            </a:r>
          </a:p>
          <a:p>
            <a:pPr algn="ctr"/>
            <a:r>
              <a:rPr lang="en-US" dirty="0"/>
              <a:t>FSW Team AASPIRE – Office of Accountability &amp; Effectiveness</a:t>
            </a:r>
          </a:p>
          <a:p>
            <a:pPr algn="ctr"/>
            <a:r>
              <a:rPr lang="en-US" dirty="0"/>
              <a:t>SACSCOC</a:t>
            </a:r>
          </a:p>
          <a:p>
            <a:pPr algn="ctr"/>
            <a:r>
              <a:rPr lang="en-US" dirty="0"/>
              <a:t>FL DOE</a:t>
            </a:r>
          </a:p>
        </p:txBody>
      </p:sp>
    </p:spTree>
    <p:extLst>
      <p:ext uri="{BB962C8B-B14F-4D97-AF65-F5344CB8AC3E}">
        <p14:creationId xmlns:p14="http://schemas.microsoft.com/office/powerpoint/2010/main" val="3688280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66988"/>
          </a:xfrm>
        </p:spPr>
        <p:txBody>
          <a:bodyPr/>
          <a:lstStyle/>
          <a:p>
            <a:pPr algn="ctr"/>
            <a:r>
              <a:rPr lang="en-US" dirty="0">
                <a:solidFill>
                  <a:srgbClr val="470A68"/>
                </a:solidFill>
                <a:latin typeface="Times New Roman" panose="02020603050405020304" pitchFamily="18" charset="0"/>
                <a:cs typeface="Times New Roman" panose="02020603050405020304" pitchFamily="18" charset="0"/>
              </a:rPr>
              <a:t>Deadlines</a:t>
            </a:r>
            <a:endParaRPr lang="en-US" dirty="0"/>
          </a:p>
        </p:txBody>
      </p:sp>
      <p:sp>
        <p:nvSpPr>
          <p:cNvPr id="3" name="TextBox 2">
            <a:extLst>
              <a:ext uri="{FF2B5EF4-FFF2-40B4-BE49-F238E27FC236}">
                <a16:creationId xmlns:a16="http://schemas.microsoft.com/office/drawing/2014/main" id="{6A16630F-A152-4158-9BBC-144520B754FE}"/>
              </a:ext>
            </a:extLst>
          </p:cNvPr>
          <p:cNvSpPr txBox="1"/>
          <p:nvPr/>
        </p:nvSpPr>
        <p:spPr>
          <a:xfrm>
            <a:off x="918754" y="1132115"/>
            <a:ext cx="7306492" cy="2585323"/>
          </a:xfrm>
          <a:prstGeom prst="rect">
            <a:avLst/>
          </a:prstGeom>
          <a:solidFill>
            <a:srgbClr val="E8E8E8"/>
          </a:solidFill>
          <a:ln>
            <a:solidFill>
              <a:srgbClr val="7030A0"/>
            </a:solidFill>
          </a:ln>
        </p:spPr>
        <p:txBody>
          <a:bodyPr wrap="square" rtlCol="0">
            <a:spAutoFit/>
          </a:bodyPr>
          <a:lstStyle/>
          <a:p>
            <a:r>
              <a:rPr lang="en-US" dirty="0"/>
              <a:t>Deadlines depend on:</a:t>
            </a:r>
          </a:p>
          <a:p>
            <a:pPr marL="285750" indent="-285750">
              <a:buFont typeface="Arial" panose="020B0604020202020204" pitchFamily="34" charset="0"/>
              <a:buChar char="•"/>
            </a:pPr>
            <a:r>
              <a:rPr lang="en-US" dirty="0"/>
              <a:t>Implementation date</a:t>
            </a:r>
          </a:p>
          <a:p>
            <a:pPr marL="742950" lvl="1" indent="-285750">
              <a:buFont typeface="Arial" panose="020B0604020202020204" pitchFamily="34" charset="0"/>
              <a:buChar char="•"/>
            </a:pPr>
            <a:r>
              <a:rPr lang="en-US" sz="1600" i="1" dirty="0"/>
              <a:t>Spring</a:t>
            </a:r>
            <a:r>
              <a:rPr lang="en-US" sz="1600" dirty="0"/>
              <a:t> or </a:t>
            </a:r>
            <a:r>
              <a:rPr lang="en-US" sz="1600" i="1" dirty="0"/>
              <a:t>Fall</a:t>
            </a:r>
          </a:p>
          <a:p>
            <a:pPr marL="285750" indent="-285750">
              <a:buFont typeface="Arial" panose="020B0604020202020204" pitchFamily="34" charset="0"/>
              <a:buChar char="•"/>
            </a:pPr>
            <a:r>
              <a:rPr lang="en-US" dirty="0"/>
              <a:t>Substantive Change Type</a:t>
            </a:r>
          </a:p>
          <a:p>
            <a:pPr marL="285750" indent="-285750">
              <a:buFont typeface="Arial" panose="020B0604020202020204" pitchFamily="34" charset="0"/>
              <a:buChar char="•"/>
            </a:pPr>
            <a:r>
              <a:rPr lang="en-US" dirty="0"/>
              <a:t>Accreditation Status</a:t>
            </a:r>
          </a:p>
          <a:p>
            <a:pPr marL="285750" indent="-285750">
              <a:buFont typeface="Arial" panose="020B0604020202020204" pitchFamily="34" charset="0"/>
              <a:buChar char="•"/>
            </a:pPr>
            <a:r>
              <a:rPr lang="en-US" dirty="0"/>
              <a:t>Review Pathway</a:t>
            </a:r>
          </a:p>
          <a:p>
            <a:pPr marL="742950" lvl="1" indent="-285750">
              <a:buFont typeface="Arial" panose="020B0604020202020204" pitchFamily="34" charset="0"/>
              <a:buChar char="•"/>
            </a:pPr>
            <a:r>
              <a:rPr lang="en-US" sz="1600" i="1" dirty="0"/>
              <a:t>Executive Council </a:t>
            </a:r>
            <a:r>
              <a:rPr lang="en-US" sz="1600" dirty="0"/>
              <a:t>of SACSCOC BOT or </a:t>
            </a:r>
            <a:r>
              <a:rPr lang="en-US" sz="1600" i="1" dirty="0"/>
              <a:t>Full SACSCOC BOT</a:t>
            </a:r>
          </a:p>
          <a:p>
            <a:pPr marL="285750" indent="-285750">
              <a:buFont typeface="Arial" panose="020B0604020202020204" pitchFamily="34" charset="0"/>
              <a:buChar char="•"/>
            </a:pPr>
            <a:r>
              <a:rPr lang="en-US" dirty="0"/>
              <a:t>Submission type</a:t>
            </a:r>
          </a:p>
          <a:p>
            <a:pPr marL="742950" lvl="1" indent="-285750">
              <a:buFont typeface="Arial" panose="020B0604020202020204" pitchFamily="34" charset="0"/>
              <a:buChar char="•"/>
            </a:pPr>
            <a:r>
              <a:rPr lang="en-US" sz="1600" i="1" dirty="0"/>
              <a:t>Notification</a:t>
            </a:r>
            <a:r>
              <a:rPr lang="en-US" sz="1600" dirty="0"/>
              <a:t> or </a:t>
            </a:r>
            <a:r>
              <a:rPr lang="en-US" sz="1600" i="1" dirty="0"/>
              <a:t>Approval</a:t>
            </a:r>
          </a:p>
        </p:txBody>
      </p:sp>
      <p:sp>
        <p:nvSpPr>
          <p:cNvPr id="4" name="TextBox 3">
            <a:extLst>
              <a:ext uri="{FF2B5EF4-FFF2-40B4-BE49-F238E27FC236}">
                <a16:creationId xmlns:a16="http://schemas.microsoft.com/office/drawing/2014/main" id="{FD65F4E5-F500-40A4-B7AC-82C7FAB89C22}"/>
              </a:ext>
            </a:extLst>
          </p:cNvPr>
          <p:cNvSpPr txBox="1"/>
          <p:nvPr/>
        </p:nvSpPr>
        <p:spPr>
          <a:xfrm>
            <a:off x="104503" y="6154319"/>
            <a:ext cx="8934994" cy="338554"/>
          </a:xfrm>
          <a:prstGeom prst="rect">
            <a:avLst/>
          </a:prstGeom>
          <a:solidFill>
            <a:srgbClr val="E8E8E8"/>
          </a:solidFill>
          <a:ln>
            <a:solidFill>
              <a:srgbClr val="7030A0"/>
            </a:solidFill>
          </a:ln>
        </p:spPr>
        <p:txBody>
          <a:bodyPr wrap="square" rtlCol="0">
            <a:spAutoFit/>
          </a:bodyPr>
          <a:lstStyle/>
          <a:p>
            <a:r>
              <a:rPr lang="en-US" sz="1600" b="1" dirty="0"/>
              <a:t>Key Take-away: Plan ahead &amp; review deadlines proactively with Office of Accountability &amp; Effectivenes</a:t>
            </a:r>
            <a:r>
              <a:rPr lang="en-US" sz="1600" dirty="0"/>
              <a:t>s</a:t>
            </a:r>
          </a:p>
        </p:txBody>
      </p:sp>
      <p:sp>
        <p:nvSpPr>
          <p:cNvPr id="5" name="Rectangle 4">
            <a:extLst>
              <a:ext uri="{FF2B5EF4-FFF2-40B4-BE49-F238E27FC236}">
                <a16:creationId xmlns:a16="http://schemas.microsoft.com/office/drawing/2014/main" id="{75F247E0-2014-4D0E-9516-C6D7B2D113E4}"/>
              </a:ext>
            </a:extLst>
          </p:cNvPr>
          <p:cNvSpPr/>
          <p:nvPr/>
        </p:nvSpPr>
        <p:spPr>
          <a:xfrm>
            <a:off x="1541417" y="4115094"/>
            <a:ext cx="5738949" cy="369332"/>
          </a:xfrm>
          <a:prstGeom prst="rect">
            <a:avLst/>
          </a:prstGeom>
        </p:spPr>
        <p:txBody>
          <a:bodyPr wrap="square">
            <a:spAutoFit/>
          </a:bodyPr>
          <a:lstStyle/>
          <a:p>
            <a:r>
              <a:rPr lang="en-US" b="1" dirty="0">
                <a:solidFill>
                  <a:srgbClr val="2F597D"/>
                </a:solidFill>
                <a:latin typeface="PT Sans"/>
              </a:rPr>
              <a:t>SACSCOC Posted Upcoming dates and deadlines*</a:t>
            </a:r>
            <a:endParaRPr lang="en-US" b="1" i="0" dirty="0">
              <a:solidFill>
                <a:srgbClr val="2F597D"/>
              </a:solidFill>
              <a:effectLst/>
              <a:latin typeface="PT Sans"/>
            </a:endParaRPr>
          </a:p>
        </p:txBody>
      </p:sp>
      <p:sp>
        <p:nvSpPr>
          <p:cNvPr id="6" name="TextBox 5">
            <a:extLst>
              <a:ext uri="{FF2B5EF4-FFF2-40B4-BE49-F238E27FC236}">
                <a16:creationId xmlns:a16="http://schemas.microsoft.com/office/drawing/2014/main" id="{88DD49F0-8042-4E1A-B5BE-DC9785DF215E}"/>
              </a:ext>
            </a:extLst>
          </p:cNvPr>
          <p:cNvSpPr txBox="1"/>
          <p:nvPr/>
        </p:nvSpPr>
        <p:spPr>
          <a:xfrm>
            <a:off x="918754" y="4484426"/>
            <a:ext cx="7306492" cy="1384995"/>
          </a:xfrm>
          <a:prstGeom prst="rect">
            <a:avLst/>
          </a:prstGeom>
          <a:solidFill>
            <a:srgbClr val="E8E8E8"/>
          </a:solidFill>
          <a:ln>
            <a:solidFill>
              <a:srgbClr val="7030A0"/>
            </a:solidFill>
          </a:ln>
        </p:spPr>
        <p:txBody>
          <a:bodyPr wrap="square" rtlCol="0">
            <a:spAutoFit/>
          </a:bodyPr>
          <a:lstStyle/>
          <a:p>
            <a:r>
              <a:rPr lang="en-US" sz="1200" b="1" dirty="0"/>
              <a:t>January 1, 2022</a:t>
            </a:r>
            <a:r>
              <a:rPr lang="en-US" sz="1200" dirty="0"/>
              <a:t>:  Deadline to submit substantive changes to be implemented July 1, 2022, through December 31, 2022, requiring approval by the Executive Council of the SACSCOC Board of Trustees.</a:t>
            </a:r>
          </a:p>
          <a:p>
            <a:br>
              <a:rPr lang="en-US" sz="1200" dirty="0"/>
            </a:br>
            <a:r>
              <a:rPr lang="en-US" sz="1200" b="1" dirty="0"/>
              <a:t>March 15, 2022</a:t>
            </a:r>
            <a:r>
              <a:rPr lang="en-US" sz="1200" dirty="0"/>
              <a:t>:  Deadline to submit substantive changes requiring approval by the SACSCOC Board of Trustees in June 2022. </a:t>
            </a:r>
          </a:p>
          <a:p>
            <a:endParaRPr lang="en-US" sz="1200" dirty="0"/>
          </a:p>
          <a:p>
            <a:r>
              <a:rPr lang="en-US" sz="1200" i="1" dirty="0"/>
              <a:t>*See next slide for internal deadlines</a:t>
            </a:r>
            <a:endParaRPr lang="en-US" sz="1600" i="1" dirty="0"/>
          </a:p>
        </p:txBody>
      </p:sp>
    </p:spTree>
    <p:extLst>
      <p:ext uri="{BB962C8B-B14F-4D97-AF65-F5344CB8AC3E}">
        <p14:creationId xmlns:p14="http://schemas.microsoft.com/office/powerpoint/2010/main" val="443807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646" y="365127"/>
            <a:ext cx="8253046" cy="619612"/>
          </a:xfrm>
        </p:spPr>
        <p:txBody>
          <a:bodyPr>
            <a:normAutofit fontScale="90000"/>
          </a:bodyPr>
          <a:lstStyle/>
          <a:p>
            <a:pPr algn="ctr"/>
            <a:r>
              <a:rPr lang="en-US" dirty="0">
                <a:solidFill>
                  <a:srgbClr val="470A68"/>
                </a:solidFill>
                <a:latin typeface="Times New Roman" panose="02020603050405020304" pitchFamily="18" charset="0"/>
                <a:cs typeface="Times New Roman" panose="02020603050405020304" pitchFamily="18" charset="0"/>
              </a:rPr>
              <a:t>Upcoming Deadlines in AY21-22</a:t>
            </a:r>
            <a:endParaRPr lang="en-US" dirty="0"/>
          </a:p>
        </p:txBody>
      </p:sp>
      <p:graphicFrame>
        <p:nvGraphicFramePr>
          <p:cNvPr id="5" name="Table 4">
            <a:extLst>
              <a:ext uri="{FF2B5EF4-FFF2-40B4-BE49-F238E27FC236}">
                <a16:creationId xmlns:a16="http://schemas.microsoft.com/office/drawing/2014/main" id="{143A47B0-804B-4B40-9EEA-9B5D432BF1DE}"/>
              </a:ext>
            </a:extLst>
          </p:cNvPr>
          <p:cNvGraphicFramePr>
            <a:graphicFrameLocks noGrp="1"/>
          </p:cNvGraphicFramePr>
          <p:nvPr>
            <p:extLst>
              <p:ext uri="{D42A27DB-BD31-4B8C-83A1-F6EECF244321}">
                <p14:modId xmlns:p14="http://schemas.microsoft.com/office/powerpoint/2010/main" val="3451911950"/>
              </p:ext>
            </p:extLst>
          </p:nvPr>
        </p:nvGraphicFramePr>
        <p:xfrm>
          <a:off x="322217" y="984739"/>
          <a:ext cx="8341138" cy="4538518"/>
        </p:xfrm>
        <a:graphic>
          <a:graphicData uri="http://schemas.openxmlformats.org/drawingml/2006/table">
            <a:tbl>
              <a:tblPr firstRow="1" bandRow="1">
                <a:tableStyleId>{5940675A-B579-460E-94D1-54222C63F5DA}</a:tableStyleId>
              </a:tblPr>
              <a:tblGrid>
                <a:gridCol w="642330">
                  <a:extLst>
                    <a:ext uri="{9D8B030D-6E8A-4147-A177-3AD203B41FA5}">
                      <a16:colId xmlns:a16="http://schemas.microsoft.com/office/drawing/2014/main" val="2841018860"/>
                    </a:ext>
                  </a:extLst>
                </a:gridCol>
                <a:gridCol w="1899467">
                  <a:extLst>
                    <a:ext uri="{9D8B030D-6E8A-4147-A177-3AD203B41FA5}">
                      <a16:colId xmlns:a16="http://schemas.microsoft.com/office/drawing/2014/main" val="3241565866"/>
                    </a:ext>
                  </a:extLst>
                </a:gridCol>
                <a:gridCol w="2000405">
                  <a:extLst>
                    <a:ext uri="{9D8B030D-6E8A-4147-A177-3AD203B41FA5}">
                      <a16:colId xmlns:a16="http://schemas.microsoft.com/office/drawing/2014/main" val="4215534639"/>
                    </a:ext>
                  </a:extLst>
                </a:gridCol>
                <a:gridCol w="1862763">
                  <a:extLst>
                    <a:ext uri="{9D8B030D-6E8A-4147-A177-3AD203B41FA5}">
                      <a16:colId xmlns:a16="http://schemas.microsoft.com/office/drawing/2014/main" val="365989158"/>
                    </a:ext>
                  </a:extLst>
                </a:gridCol>
                <a:gridCol w="1936173">
                  <a:extLst>
                    <a:ext uri="{9D8B030D-6E8A-4147-A177-3AD203B41FA5}">
                      <a16:colId xmlns:a16="http://schemas.microsoft.com/office/drawing/2014/main" val="74609090"/>
                    </a:ext>
                  </a:extLst>
                </a:gridCol>
              </a:tblGrid>
              <a:tr h="1306247">
                <a:tc>
                  <a:txBody>
                    <a:bodyPr/>
                    <a:lstStyle/>
                    <a:p>
                      <a:r>
                        <a:rPr lang="en-US" sz="1000" dirty="0"/>
                        <a:t>Due Date</a:t>
                      </a:r>
                    </a:p>
                  </a:txBody>
                  <a:tcPr>
                    <a:solidFill>
                      <a:srgbClr val="E8E8E8"/>
                    </a:solidFill>
                  </a:tcPr>
                </a:tc>
                <a:tc>
                  <a:txBody>
                    <a:bodyPr/>
                    <a:lstStyle/>
                    <a:p>
                      <a:r>
                        <a:rPr lang="en-US" b="1" dirty="0"/>
                        <a:t>Complete Prospectus by Mid-Aug. </a:t>
                      </a:r>
                      <a:r>
                        <a:rPr lang="en-US" sz="1400" dirty="0"/>
                        <a:t>for Sept. 1</a:t>
                      </a:r>
                      <a:r>
                        <a:rPr lang="en-US" sz="1400" baseline="30000" dirty="0"/>
                        <a:t>st</a:t>
                      </a:r>
                      <a:r>
                        <a:rPr lang="en-US" sz="1400" dirty="0"/>
                        <a:t> deadline for </a:t>
                      </a:r>
                      <a:r>
                        <a:rPr lang="en-US" sz="1400" u="sng" dirty="0"/>
                        <a:t>Spring 2022 </a:t>
                      </a:r>
                      <a:r>
                        <a:rPr lang="en-US" sz="1400" dirty="0"/>
                        <a:t>Implementation</a:t>
                      </a:r>
                    </a:p>
                  </a:txBody>
                  <a:tcPr>
                    <a:solidFill>
                      <a:srgbClr val="D3CED6"/>
                    </a:solidFill>
                  </a:tcPr>
                </a:tc>
                <a:tc>
                  <a:txBody>
                    <a:bodyPr/>
                    <a:lstStyle/>
                    <a:p>
                      <a:r>
                        <a:rPr lang="en-US" b="1" dirty="0"/>
                        <a:t>Complete Prospectus by Dec. 1</a:t>
                      </a:r>
                      <a:r>
                        <a:rPr lang="en-US" b="1" baseline="30000" dirty="0"/>
                        <a:t>st</a:t>
                      </a:r>
                      <a:r>
                        <a:rPr lang="en-US" b="1" dirty="0"/>
                        <a:t> </a:t>
                      </a:r>
                      <a:r>
                        <a:rPr lang="en-US" sz="1400" dirty="0"/>
                        <a:t>for January 1</a:t>
                      </a:r>
                      <a:r>
                        <a:rPr lang="en-US" sz="1400" baseline="30000" dirty="0"/>
                        <a:t>st</a:t>
                      </a:r>
                      <a:r>
                        <a:rPr lang="en-US" sz="1400" dirty="0"/>
                        <a:t> deadline for </a:t>
                      </a:r>
                      <a:r>
                        <a:rPr lang="en-US" sz="1400" u="sng" dirty="0"/>
                        <a:t>Fall 2022</a:t>
                      </a:r>
                      <a:r>
                        <a:rPr lang="en-US" sz="1400" dirty="0"/>
                        <a:t> Implementation</a:t>
                      </a:r>
                    </a:p>
                  </a:txBody>
                  <a:tcPr>
                    <a:solidFill>
                      <a:srgbClr val="CBDC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Complete Prospectus by late Feb. </a:t>
                      </a:r>
                      <a:r>
                        <a:rPr lang="en-US" sz="1600" dirty="0"/>
                        <a:t>f</a:t>
                      </a:r>
                      <a:r>
                        <a:rPr lang="en-US" sz="1400" dirty="0"/>
                        <a:t>or March 15</a:t>
                      </a:r>
                      <a:r>
                        <a:rPr lang="en-US" sz="1400" baseline="30000" dirty="0"/>
                        <a:t>th</a:t>
                      </a:r>
                      <a:r>
                        <a:rPr lang="en-US" sz="1400" dirty="0"/>
                        <a:t> deadline for </a:t>
                      </a:r>
                      <a:r>
                        <a:rPr lang="en-US" sz="1400" u="sng" dirty="0"/>
                        <a:t>Fall 2022 </a:t>
                      </a:r>
                      <a:r>
                        <a:rPr lang="en-US" sz="1400" dirty="0"/>
                        <a:t>Implementation</a:t>
                      </a:r>
                    </a:p>
                  </a:txBody>
                  <a:tcPr>
                    <a:solidFill>
                      <a:srgbClr val="D3CE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Complete Prospectus by Mid-June </a:t>
                      </a:r>
                      <a:r>
                        <a:rPr lang="en-US" sz="1400" dirty="0"/>
                        <a:t>for July 1</a:t>
                      </a:r>
                      <a:r>
                        <a:rPr lang="en-US" sz="1400" baseline="30000" dirty="0"/>
                        <a:t>st</a:t>
                      </a:r>
                      <a:r>
                        <a:rPr lang="en-US" sz="1400" dirty="0"/>
                        <a:t> deadline for </a:t>
                      </a:r>
                      <a:r>
                        <a:rPr lang="en-US" sz="1400" u="sng" dirty="0"/>
                        <a:t>Spring 2023 </a:t>
                      </a:r>
                      <a:r>
                        <a:rPr lang="en-US" sz="1400" dirty="0"/>
                        <a:t>Implementation</a:t>
                      </a:r>
                    </a:p>
                  </a:txBody>
                  <a:tcPr>
                    <a:solidFill>
                      <a:srgbClr val="CADFDF"/>
                    </a:solidFill>
                  </a:tcPr>
                </a:tc>
                <a:extLst>
                  <a:ext uri="{0D108BD9-81ED-4DB2-BD59-A6C34878D82A}">
                    <a16:rowId xmlns:a16="http://schemas.microsoft.com/office/drawing/2014/main" val="3738168486"/>
                  </a:ext>
                </a:extLst>
              </a:tr>
              <a:tr h="445312">
                <a:tc>
                  <a:txBody>
                    <a:bodyPr/>
                    <a:lstStyle/>
                    <a:p>
                      <a:r>
                        <a:rPr lang="en-US" sz="1000" b="1" i="1" dirty="0"/>
                        <a:t>Review Type/ Date</a:t>
                      </a:r>
                    </a:p>
                  </a:txBody>
                  <a:tcPr marT="0" marB="0">
                    <a:solidFill>
                      <a:srgbClr val="E8E8E8"/>
                    </a:solidFill>
                  </a:tcPr>
                </a:tc>
                <a:tc>
                  <a:txBody>
                    <a:bodyPr/>
                    <a:lstStyle/>
                    <a:p>
                      <a:r>
                        <a:rPr lang="en-US" sz="1400" b="1" i="1" dirty="0"/>
                        <a:t>SACSCOC Full BOT Review in Dec. 2021</a:t>
                      </a:r>
                    </a:p>
                  </a:txBody>
                  <a:tcPr marT="0" marB="0">
                    <a:solidFill>
                      <a:srgbClr val="D3CED6"/>
                    </a:solidFill>
                  </a:tcPr>
                </a:tc>
                <a:tc>
                  <a:txBody>
                    <a:bodyPr/>
                    <a:lstStyle/>
                    <a:p>
                      <a:r>
                        <a:rPr lang="en-US" sz="1400" b="1" i="1" dirty="0"/>
                        <a:t>SACSCOC Exec. Council Review in Spring 2022</a:t>
                      </a:r>
                    </a:p>
                  </a:txBody>
                  <a:tcPr marT="0" marB="0">
                    <a:solidFill>
                      <a:srgbClr val="CBDCDD"/>
                    </a:solidFill>
                  </a:tcPr>
                </a:tc>
                <a:tc>
                  <a:txBody>
                    <a:bodyPr/>
                    <a:lstStyle/>
                    <a:p>
                      <a:r>
                        <a:rPr lang="en-US" sz="1400" b="1" i="1" dirty="0"/>
                        <a:t>SACSCOC Full BOT Review in June 2022</a:t>
                      </a:r>
                    </a:p>
                  </a:txBody>
                  <a:tcPr marT="0" marB="0">
                    <a:solidFill>
                      <a:srgbClr val="D3CED6"/>
                    </a:solidFill>
                  </a:tcPr>
                </a:tc>
                <a:tc>
                  <a:txBody>
                    <a:bodyPr/>
                    <a:lstStyle/>
                    <a:p>
                      <a:r>
                        <a:rPr lang="en-US" sz="1400" b="1" i="1" dirty="0"/>
                        <a:t>SACSCOC Exec. Council Review in Fall 2023</a:t>
                      </a:r>
                    </a:p>
                  </a:txBody>
                  <a:tcPr marT="0" marB="0">
                    <a:solidFill>
                      <a:srgbClr val="CADFDF"/>
                    </a:solidFill>
                  </a:tcPr>
                </a:tc>
                <a:extLst>
                  <a:ext uri="{0D108BD9-81ED-4DB2-BD59-A6C34878D82A}">
                    <a16:rowId xmlns:a16="http://schemas.microsoft.com/office/drawing/2014/main" val="3585246958"/>
                  </a:ext>
                </a:extLst>
              </a:tr>
              <a:tr h="356536">
                <a:tc rowSpan="8">
                  <a:txBody>
                    <a:bodyPr/>
                    <a:lstStyle/>
                    <a:p>
                      <a:pPr algn="l" fontAlgn="b"/>
                      <a:r>
                        <a:rPr lang="en-US" sz="1000" b="0" i="0" u="none" strike="noStrike" dirty="0">
                          <a:solidFill>
                            <a:srgbClr val="000000"/>
                          </a:solidFill>
                          <a:effectLst/>
                          <a:latin typeface="Calibri" panose="020F0502020204030204" pitchFamily="34" charset="0"/>
                        </a:rPr>
                        <a:t>Example Change types requiring Approval from SACSCOC before implementation*</a:t>
                      </a:r>
                    </a:p>
                    <a:p>
                      <a:pPr algn="l" fontAlgn="b"/>
                      <a:endParaRPr lang="en-US" sz="950" b="0" i="0" u="none" strike="noStrike" dirty="0">
                        <a:solidFill>
                          <a:srgbClr val="000000"/>
                        </a:solidFill>
                        <a:effectLst/>
                        <a:latin typeface="Calibri" panose="020F0502020204030204" pitchFamily="34" charset="0"/>
                      </a:endParaRPr>
                    </a:p>
                    <a:p>
                      <a:pPr algn="l" fontAlgn="b"/>
                      <a:r>
                        <a:rPr lang="en-US" sz="950" b="0" i="0" u="none" strike="noStrike" dirty="0">
                          <a:solidFill>
                            <a:srgbClr val="000000"/>
                          </a:solidFill>
                          <a:effectLst/>
                          <a:latin typeface="Calibri" panose="020F0502020204030204" pitchFamily="34" charset="0"/>
                        </a:rPr>
                        <a:t>*For full list see SACSCOC Substantive Change Policy and Procedures</a:t>
                      </a:r>
                    </a:p>
                  </a:txBody>
                  <a:tcPr marL="9525" marR="9525" marT="0" marB="0">
                    <a:solidFill>
                      <a:srgbClr val="E8E8E8"/>
                    </a:solidFill>
                  </a:tcPr>
                </a:tc>
                <a:tc>
                  <a:txBody>
                    <a:bodyPr/>
                    <a:lstStyle/>
                    <a:p>
                      <a:pPr algn="l" fontAlgn="b"/>
                      <a:r>
                        <a:rPr lang="en-US" sz="1100" b="0" i="0" u="none" strike="noStrike" dirty="0">
                          <a:solidFill>
                            <a:schemeClr val="bg1">
                              <a:lumMod val="50000"/>
                            </a:schemeClr>
                          </a:solidFill>
                          <a:effectLst/>
                          <a:latin typeface="Calibri" panose="020F0502020204030204" pitchFamily="34" charset="0"/>
                        </a:rPr>
                        <a:t>Governance Change</a:t>
                      </a:r>
                    </a:p>
                  </a:txBody>
                  <a:tcPr marL="9525" marR="9525" marT="0" marB="0">
                    <a:solidFill>
                      <a:srgbClr val="D3CED6"/>
                    </a:solidFill>
                  </a:tcPr>
                </a:tc>
                <a:tc>
                  <a:txBody>
                    <a:bodyPr/>
                    <a:lstStyle/>
                    <a:p>
                      <a:r>
                        <a:rPr lang="en-US" sz="1100" dirty="0">
                          <a:solidFill>
                            <a:schemeClr val="bg1">
                              <a:lumMod val="50000"/>
                            </a:schemeClr>
                          </a:solidFill>
                        </a:rPr>
                        <a:t>Institutional Closure/Relocation/</a:t>
                      </a:r>
                    </a:p>
                  </a:txBody>
                  <a:tcPr marT="0" marB="0">
                    <a:solidFill>
                      <a:srgbClr val="CBDCDD"/>
                    </a:solidFill>
                  </a:tcPr>
                </a:tc>
                <a:tc>
                  <a:txBody>
                    <a:bodyPr/>
                    <a:lstStyle/>
                    <a:p>
                      <a:pPr algn="l" fontAlgn="b"/>
                      <a:r>
                        <a:rPr lang="en-US" sz="1100" b="0" i="0" u="none" strike="noStrike" dirty="0">
                          <a:solidFill>
                            <a:schemeClr val="bg1">
                              <a:lumMod val="50000"/>
                            </a:schemeClr>
                          </a:solidFill>
                          <a:effectLst/>
                          <a:latin typeface="Calibri" panose="020F0502020204030204" pitchFamily="34" charset="0"/>
                        </a:rPr>
                        <a:t>Governance Change</a:t>
                      </a:r>
                    </a:p>
                  </a:txBody>
                  <a:tcPr marL="9525" marR="9525" marT="0" marB="0">
                    <a:solidFill>
                      <a:srgbClr val="D3CED6"/>
                    </a:solidFill>
                  </a:tcPr>
                </a:tc>
                <a:tc>
                  <a:txBody>
                    <a:bodyPr/>
                    <a:lstStyle/>
                    <a:p>
                      <a:r>
                        <a:rPr lang="en-US" sz="1100" dirty="0">
                          <a:solidFill>
                            <a:schemeClr val="bg1">
                              <a:lumMod val="50000"/>
                            </a:schemeClr>
                          </a:solidFill>
                        </a:rPr>
                        <a:t>Institutional Closure/Relocation/</a:t>
                      </a:r>
                    </a:p>
                  </a:txBody>
                  <a:tcPr marT="0" marB="0">
                    <a:solidFill>
                      <a:srgbClr val="CADFDF"/>
                    </a:solidFill>
                  </a:tcPr>
                </a:tc>
                <a:extLst>
                  <a:ext uri="{0D108BD9-81ED-4DB2-BD59-A6C34878D82A}">
                    <a16:rowId xmlns:a16="http://schemas.microsoft.com/office/drawing/2014/main" val="578680423"/>
                  </a:ext>
                </a:extLst>
              </a:tr>
              <a:tr h="239331">
                <a:tc v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0" marB="0" anchor="b"/>
                </a:tc>
                <a:tc>
                  <a:txBody>
                    <a:bodyPr/>
                    <a:lstStyle/>
                    <a:p>
                      <a:pPr algn="l" fontAlgn="b"/>
                      <a:r>
                        <a:rPr lang="en-US" sz="1100" b="0" i="0" u="none" strike="noStrike">
                          <a:solidFill>
                            <a:schemeClr val="bg1">
                              <a:lumMod val="50000"/>
                            </a:schemeClr>
                          </a:solidFill>
                          <a:effectLst/>
                          <a:latin typeface="Calibri" panose="020F0502020204030204" pitchFamily="34" charset="0"/>
                        </a:rPr>
                        <a:t>Acquisition</a:t>
                      </a:r>
                    </a:p>
                  </a:txBody>
                  <a:tcPr marL="9525" marR="9525" marT="0" marB="0">
                    <a:solidFill>
                      <a:srgbClr val="D3CED6"/>
                    </a:solidFill>
                  </a:tcPr>
                </a:tc>
                <a:tc>
                  <a:txBody>
                    <a:bodyPr/>
                    <a:lstStyle/>
                    <a:p>
                      <a:r>
                        <a:rPr lang="en-US" sz="1100" dirty="0">
                          <a:solidFill>
                            <a:schemeClr val="bg1">
                              <a:lumMod val="50000"/>
                            </a:schemeClr>
                          </a:solidFill>
                        </a:rPr>
                        <a:t>Clock-Credit Hour</a:t>
                      </a:r>
                    </a:p>
                  </a:txBody>
                  <a:tcPr marT="0" marB="0">
                    <a:solidFill>
                      <a:srgbClr val="CBDCDD"/>
                    </a:solidFill>
                  </a:tcPr>
                </a:tc>
                <a:tc>
                  <a:txBody>
                    <a:bodyPr/>
                    <a:lstStyle/>
                    <a:p>
                      <a:pPr algn="l" fontAlgn="b"/>
                      <a:r>
                        <a:rPr lang="en-US" sz="1100" b="0" i="0" u="none" strike="noStrike">
                          <a:solidFill>
                            <a:schemeClr val="bg1">
                              <a:lumMod val="50000"/>
                            </a:schemeClr>
                          </a:solidFill>
                          <a:effectLst/>
                          <a:latin typeface="Calibri" panose="020F0502020204030204" pitchFamily="34" charset="0"/>
                        </a:rPr>
                        <a:t>Acquisition</a:t>
                      </a:r>
                    </a:p>
                  </a:txBody>
                  <a:tcPr marL="9525" marR="9525" marT="0" marB="0">
                    <a:solidFill>
                      <a:srgbClr val="D3CED6"/>
                    </a:solidFill>
                  </a:tcPr>
                </a:tc>
                <a:tc>
                  <a:txBody>
                    <a:bodyPr/>
                    <a:lstStyle/>
                    <a:p>
                      <a:r>
                        <a:rPr lang="en-US" sz="1100" dirty="0">
                          <a:solidFill>
                            <a:schemeClr val="bg1">
                              <a:lumMod val="50000"/>
                            </a:schemeClr>
                          </a:solidFill>
                        </a:rPr>
                        <a:t>Clock-Credit Hour</a:t>
                      </a:r>
                    </a:p>
                  </a:txBody>
                  <a:tcPr marT="0" marB="0">
                    <a:solidFill>
                      <a:srgbClr val="CADFDF"/>
                    </a:solidFill>
                  </a:tcPr>
                </a:tc>
                <a:extLst>
                  <a:ext uri="{0D108BD9-81ED-4DB2-BD59-A6C34878D82A}">
                    <a16:rowId xmlns:a16="http://schemas.microsoft.com/office/drawing/2014/main" val="1468880106"/>
                  </a:ext>
                </a:extLst>
              </a:tr>
              <a:tr h="248555">
                <a:tc v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0" marB="0" anchor="b"/>
                </a:tc>
                <a:tc>
                  <a:txBody>
                    <a:bodyPr/>
                    <a:lstStyle/>
                    <a:p>
                      <a:pPr algn="l" fontAlgn="b"/>
                      <a:r>
                        <a:rPr lang="en-US" sz="1100" b="0" i="0" u="none" strike="noStrike" dirty="0">
                          <a:solidFill>
                            <a:schemeClr val="bg1">
                              <a:lumMod val="50000"/>
                            </a:schemeClr>
                          </a:solidFill>
                          <a:effectLst/>
                          <a:latin typeface="Calibri" panose="020F0502020204030204" pitchFamily="34" charset="0"/>
                        </a:rPr>
                        <a:t>Level change</a:t>
                      </a:r>
                    </a:p>
                  </a:txBody>
                  <a:tcPr marL="9525" marR="9525" marT="0" marB="0">
                    <a:solidFill>
                      <a:srgbClr val="D3CED6"/>
                    </a:solidFill>
                  </a:tcPr>
                </a:tc>
                <a:tc>
                  <a:txBody>
                    <a:bodyPr/>
                    <a:lstStyle/>
                    <a:p>
                      <a:r>
                        <a:rPr lang="en-US" sz="1300" dirty="0"/>
                        <a:t>New Program/</a:t>
                      </a:r>
                      <a:r>
                        <a:rPr lang="en-US" sz="1300" dirty="0">
                          <a:highlight>
                            <a:srgbClr val="00FF00"/>
                          </a:highlight>
                        </a:rPr>
                        <a:t>*</a:t>
                      </a:r>
                    </a:p>
                  </a:txBody>
                  <a:tcPr marT="0" marB="0">
                    <a:solidFill>
                      <a:srgbClr val="CBDCDD"/>
                    </a:solidFill>
                  </a:tcPr>
                </a:tc>
                <a:tc>
                  <a:txBody>
                    <a:bodyPr/>
                    <a:lstStyle/>
                    <a:p>
                      <a:pPr algn="l" fontAlgn="b"/>
                      <a:r>
                        <a:rPr lang="en-US" sz="1100" b="0" i="0" u="none" strike="noStrike" dirty="0">
                          <a:solidFill>
                            <a:schemeClr val="bg1">
                              <a:lumMod val="50000"/>
                            </a:schemeClr>
                          </a:solidFill>
                          <a:effectLst/>
                          <a:latin typeface="Calibri" panose="020F0502020204030204" pitchFamily="34" charset="0"/>
                        </a:rPr>
                        <a:t>Level change</a:t>
                      </a:r>
                    </a:p>
                  </a:txBody>
                  <a:tcPr marL="9525" marR="9525" marT="0" marB="0">
                    <a:solidFill>
                      <a:srgbClr val="D3CED6"/>
                    </a:solidFill>
                  </a:tcPr>
                </a:tc>
                <a:tc>
                  <a:txBody>
                    <a:bodyPr/>
                    <a:lstStyle/>
                    <a:p>
                      <a:r>
                        <a:rPr lang="en-US" sz="1300" dirty="0"/>
                        <a:t>New Program/</a:t>
                      </a:r>
                      <a:r>
                        <a:rPr lang="en-US" sz="1300" dirty="0">
                          <a:highlight>
                            <a:srgbClr val="00FF00"/>
                          </a:highlight>
                        </a:rPr>
                        <a:t>*</a:t>
                      </a:r>
                    </a:p>
                  </a:txBody>
                  <a:tcPr marT="0" marB="0">
                    <a:solidFill>
                      <a:srgbClr val="CADFDF"/>
                    </a:solidFill>
                  </a:tcPr>
                </a:tc>
                <a:extLst>
                  <a:ext uri="{0D108BD9-81ED-4DB2-BD59-A6C34878D82A}">
                    <a16:rowId xmlns:a16="http://schemas.microsoft.com/office/drawing/2014/main" val="435914801"/>
                  </a:ext>
                </a:extLst>
              </a:tr>
              <a:tr h="263949">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0" marB="0" anchor="b"/>
                </a:tc>
                <a:tc>
                  <a:txBody>
                    <a:bodyPr/>
                    <a:lstStyle/>
                    <a:p>
                      <a:pPr algn="l" fontAlgn="b"/>
                      <a:r>
                        <a:rPr lang="en-US" sz="1100" b="0" i="0" u="none" strike="noStrike" dirty="0">
                          <a:solidFill>
                            <a:schemeClr val="bg1">
                              <a:lumMod val="50000"/>
                            </a:schemeClr>
                          </a:solidFill>
                          <a:effectLst/>
                          <a:latin typeface="Calibri" panose="020F0502020204030204" pitchFamily="34" charset="0"/>
                        </a:rPr>
                        <a:t>Level change for </a:t>
                      </a:r>
                      <a:r>
                        <a:rPr lang="en-US" sz="1000" b="0" i="0" u="none" strike="noStrike" dirty="0">
                          <a:solidFill>
                            <a:schemeClr val="bg1">
                              <a:lumMod val="50000"/>
                            </a:schemeClr>
                          </a:solidFill>
                          <a:effectLst/>
                          <a:latin typeface="Calibri" panose="020F0502020204030204" pitchFamily="34" charset="0"/>
                        </a:rPr>
                        <a:t>Sig. departure embedded assoc. degree</a:t>
                      </a:r>
                    </a:p>
                  </a:txBody>
                  <a:tcPr marL="9525" marR="9525" marT="0" marB="0">
                    <a:solidFill>
                      <a:srgbClr val="D3CED6"/>
                    </a:solidFill>
                  </a:tcPr>
                </a:tc>
                <a:tc>
                  <a:txBody>
                    <a:bodyPr/>
                    <a:lstStyle/>
                    <a:p>
                      <a:r>
                        <a:rPr lang="en-US" sz="1100" dirty="0">
                          <a:solidFill>
                            <a:schemeClr val="bg1">
                              <a:lumMod val="50000"/>
                            </a:schemeClr>
                          </a:solidFill>
                        </a:rPr>
                        <a:t>Joint Academic Award w/non-SACSCOC Entity</a:t>
                      </a:r>
                    </a:p>
                  </a:txBody>
                  <a:tcPr marT="0" marB="0">
                    <a:solidFill>
                      <a:srgbClr val="CBDCDD"/>
                    </a:solidFill>
                  </a:tcPr>
                </a:tc>
                <a:tc>
                  <a:txBody>
                    <a:bodyPr/>
                    <a:lstStyle/>
                    <a:p>
                      <a:pPr algn="l" fontAlgn="b"/>
                      <a:r>
                        <a:rPr lang="en-US" sz="1100" b="0" i="0" u="none" strike="noStrike" dirty="0">
                          <a:solidFill>
                            <a:schemeClr val="bg1">
                              <a:lumMod val="50000"/>
                            </a:schemeClr>
                          </a:solidFill>
                          <a:effectLst/>
                          <a:latin typeface="Calibri" panose="020F0502020204030204" pitchFamily="34" charset="0"/>
                        </a:rPr>
                        <a:t>Level change for Sig. departure embedded assoc. degree</a:t>
                      </a:r>
                    </a:p>
                  </a:txBody>
                  <a:tcPr marL="9525" marR="9525" marT="0" marB="0">
                    <a:solidFill>
                      <a:srgbClr val="D3CE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Joint Academic Award w/non-SACSCOC Entity</a:t>
                      </a:r>
                    </a:p>
                  </a:txBody>
                  <a:tcPr marT="0" marB="0">
                    <a:solidFill>
                      <a:srgbClr val="CADFDF"/>
                    </a:solidFill>
                  </a:tcPr>
                </a:tc>
                <a:extLst>
                  <a:ext uri="{0D108BD9-81ED-4DB2-BD59-A6C34878D82A}">
                    <a16:rowId xmlns:a16="http://schemas.microsoft.com/office/drawing/2014/main" val="1882853065"/>
                  </a:ext>
                </a:extLst>
              </a:tr>
              <a:tr h="109319">
                <a:tc v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0" marB="0" anchor="b"/>
                </a:tc>
                <a:tc>
                  <a:txBody>
                    <a:bodyPr/>
                    <a:lstStyle/>
                    <a:p>
                      <a:pPr algn="l" fontAlgn="b"/>
                      <a:r>
                        <a:rPr lang="en-US" sz="1100" b="0" i="0" u="none" strike="noStrike" dirty="0">
                          <a:solidFill>
                            <a:schemeClr val="bg1">
                              <a:lumMod val="50000"/>
                            </a:schemeClr>
                          </a:solidFill>
                          <a:effectLst/>
                          <a:latin typeface="Calibri" panose="020F0502020204030204" pitchFamily="34" charset="0"/>
                        </a:rPr>
                        <a:t>Merger/Consolidation</a:t>
                      </a:r>
                    </a:p>
                  </a:txBody>
                  <a:tcPr marL="9525" marR="9525" marT="0" marB="0">
                    <a:solidFill>
                      <a:srgbClr val="D3CE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Program Length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dirty="0"/>
                    </a:p>
                  </a:txBody>
                  <a:tcPr marT="0" marB="0">
                    <a:solidFill>
                      <a:srgbClr val="CBDCDD"/>
                    </a:solidFill>
                  </a:tcPr>
                </a:tc>
                <a:tc>
                  <a:txBody>
                    <a:bodyPr/>
                    <a:lstStyle/>
                    <a:p>
                      <a:pPr algn="l" fontAlgn="b"/>
                      <a:r>
                        <a:rPr lang="en-US" sz="1100" b="0" i="0" u="none" strike="noStrike" dirty="0">
                          <a:solidFill>
                            <a:schemeClr val="bg1">
                              <a:lumMod val="50000"/>
                            </a:schemeClr>
                          </a:solidFill>
                          <a:effectLst/>
                          <a:latin typeface="Calibri" panose="020F0502020204030204" pitchFamily="34" charset="0"/>
                        </a:rPr>
                        <a:t>Merger/Consolidation</a:t>
                      </a:r>
                    </a:p>
                  </a:txBody>
                  <a:tcPr marL="9525" marR="9525" marT="0" marB="0">
                    <a:solidFill>
                      <a:srgbClr val="D3CED6"/>
                    </a:solidFill>
                  </a:tcPr>
                </a:tc>
                <a:tc>
                  <a:txBody>
                    <a:bodyPr/>
                    <a:lstStyle/>
                    <a:p>
                      <a:r>
                        <a:rPr lang="en-US" sz="1300" dirty="0"/>
                        <a:t>Program Length Change</a:t>
                      </a:r>
                    </a:p>
                  </a:txBody>
                  <a:tcPr marT="0" marB="0">
                    <a:solidFill>
                      <a:srgbClr val="CADFDF"/>
                    </a:solidFill>
                  </a:tcPr>
                </a:tc>
                <a:extLst>
                  <a:ext uri="{0D108BD9-81ED-4DB2-BD59-A6C34878D82A}">
                    <a16:rowId xmlns:a16="http://schemas.microsoft.com/office/drawing/2014/main" val="999286602"/>
                  </a:ext>
                </a:extLst>
              </a:tr>
              <a:tr h="356536">
                <a:tc v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0" marB="0" anchor="b"/>
                </a:tc>
                <a:tc>
                  <a:txBody>
                    <a:bodyPr/>
                    <a:lstStyle/>
                    <a:p>
                      <a:pPr algn="l" fontAlgn="b"/>
                      <a:r>
                        <a:rPr lang="en-US" sz="1100" b="0" i="0" u="none" strike="noStrike" dirty="0">
                          <a:solidFill>
                            <a:schemeClr val="bg1">
                              <a:lumMod val="50000"/>
                            </a:schemeClr>
                          </a:solidFill>
                          <a:effectLst/>
                          <a:latin typeface="Calibri" panose="020F0502020204030204" pitchFamily="34" charset="0"/>
                        </a:rPr>
                        <a:t>Ownership, means of Control, or Legal Status change</a:t>
                      </a:r>
                    </a:p>
                  </a:txBody>
                  <a:tcPr marL="9525" marR="9525" marT="0" marB="0">
                    <a:solidFill>
                      <a:srgbClr val="D3CED6"/>
                    </a:solidFill>
                  </a:tcPr>
                </a:tc>
                <a:tc>
                  <a:txBody>
                    <a:bodyPr/>
                    <a:lstStyle/>
                    <a:p>
                      <a:r>
                        <a:rPr lang="en-US" sz="1100" dirty="0">
                          <a:solidFill>
                            <a:schemeClr val="bg1">
                              <a:lumMod val="50000"/>
                            </a:schemeClr>
                          </a:solidFill>
                        </a:rPr>
                        <a:t>Programs for Prior Learning</a:t>
                      </a:r>
                    </a:p>
                  </a:txBody>
                  <a:tcPr marT="0" marB="0">
                    <a:solidFill>
                      <a:srgbClr val="CBDCDD"/>
                    </a:solidFill>
                  </a:tcPr>
                </a:tc>
                <a:tc>
                  <a:txBody>
                    <a:bodyPr/>
                    <a:lstStyle/>
                    <a:p>
                      <a:pPr algn="l" fontAlgn="b"/>
                      <a:r>
                        <a:rPr lang="en-US" sz="1100" b="0" i="0" u="none" strike="noStrike" dirty="0">
                          <a:solidFill>
                            <a:schemeClr val="bg1">
                              <a:lumMod val="50000"/>
                            </a:schemeClr>
                          </a:solidFill>
                          <a:effectLst/>
                          <a:latin typeface="Calibri" panose="020F0502020204030204" pitchFamily="34" charset="0"/>
                        </a:rPr>
                        <a:t>Ownership, means of Control, or Legal Status change</a:t>
                      </a:r>
                    </a:p>
                  </a:txBody>
                  <a:tcPr marL="9525" marR="9525" marT="0" marB="0">
                    <a:solidFill>
                      <a:srgbClr val="D3CED6"/>
                    </a:solidFill>
                  </a:tcPr>
                </a:tc>
                <a:tc>
                  <a:txBody>
                    <a:bodyPr/>
                    <a:lstStyle/>
                    <a:p>
                      <a:r>
                        <a:rPr lang="en-US" sz="1100" dirty="0">
                          <a:solidFill>
                            <a:schemeClr val="bg1">
                              <a:lumMod val="50000"/>
                            </a:schemeClr>
                          </a:solidFill>
                        </a:rPr>
                        <a:t>Programs for Prior Learning</a:t>
                      </a:r>
                    </a:p>
                  </a:txBody>
                  <a:tcPr marT="0" marB="0">
                    <a:solidFill>
                      <a:srgbClr val="CADFDF"/>
                    </a:solidFill>
                  </a:tcPr>
                </a:tc>
                <a:extLst>
                  <a:ext uri="{0D108BD9-81ED-4DB2-BD59-A6C34878D82A}">
                    <a16:rowId xmlns:a16="http://schemas.microsoft.com/office/drawing/2014/main" val="2712513532"/>
                  </a:ext>
                </a:extLst>
              </a:tr>
              <a:tr h="356536">
                <a:tc v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0" marB="0" anchor="b"/>
                </a:tc>
                <a:tc>
                  <a:txBody>
                    <a:bodyPr/>
                    <a:lstStyle/>
                    <a:p>
                      <a:pPr algn="l" fontAlgn="b"/>
                      <a:r>
                        <a:rPr lang="en-US" sz="1100" b="0" i="0" u="none" strike="noStrike" dirty="0">
                          <a:solidFill>
                            <a:schemeClr val="bg1">
                              <a:lumMod val="50000"/>
                            </a:schemeClr>
                          </a:solidFill>
                          <a:effectLst/>
                          <a:latin typeface="Calibri" panose="020F0502020204030204" pitchFamily="34" charset="0"/>
                        </a:rPr>
                        <a:t>Competency-based Education by Direct Assessment - 50%+</a:t>
                      </a:r>
                    </a:p>
                  </a:txBody>
                  <a:tcPr marL="9525" marR="9525" marT="0" marB="0">
                    <a:solidFill>
                      <a:srgbClr val="D3CED6"/>
                    </a:solidFill>
                  </a:tcPr>
                </a:tc>
                <a:tc>
                  <a:txBody>
                    <a:bodyPr/>
                    <a:lstStyle/>
                    <a:p>
                      <a:r>
                        <a:rPr lang="en-US" sz="1300" dirty="0"/>
                        <a:t>Method of Delivery</a:t>
                      </a:r>
                    </a:p>
                  </a:txBody>
                  <a:tcPr marT="0" marB="0">
                    <a:solidFill>
                      <a:srgbClr val="CBDCDD"/>
                    </a:solidFill>
                  </a:tcPr>
                </a:tc>
                <a:tc>
                  <a:txBody>
                    <a:bodyPr/>
                    <a:lstStyle/>
                    <a:p>
                      <a:pPr algn="l" fontAlgn="b"/>
                      <a:r>
                        <a:rPr lang="en-US" sz="1100" b="0" i="0" u="none" strike="noStrike" dirty="0">
                          <a:solidFill>
                            <a:schemeClr val="bg1">
                              <a:lumMod val="50000"/>
                            </a:schemeClr>
                          </a:solidFill>
                          <a:effectLst/>
                          <a:latin typeface="Calibri" panose="020F0502020204030204" pitchFamily="34" charset="0"/>
                        </a:rPr>
                        <a:t>Competency-based Education by Direct Assessment - 50%+</a:t>
                      </a:r>
                    </a:p>
                  </a:txBody>
                  <a:tcPr marL="9525" marR="9525" marT="0" marB="0">
                    <a:solidFill>
                      <a:srgbClr val="D3CED6"/>
                    </a:solidFill>
                  </a:tcPr>
                </a:tc>
                <a:tc>
                  <a:txBody>
                    <a:bodyPr/>
                    <a:lstStyle/>
                    <a:p>
                      <a:r>
                        <a:rPr lang="en-US" sz="1300" dirty="0"/>
                        <a:t>Method of Delivery</a:t>
                      </a:r>
                    </a:p>
                    <a:p>
                      <a:endParaRPr lang="en-US" sz="1100" dirty="0"/>
                    </a:p>
                  </a:txBody>
                  <a:tcPr marT="0" marB="0">
                    <a:solidFill>
                      <a:srgbClr val="CADFDF"/>
                    </a:solidFill>
                  </a:tcPr>
                </a:tc>
                <a:extLst>
                  <a:ext uri="{0D108BD9-81ED-4DB2-BD59-A6C34878D82A}">
                    <a16:rowId xmlns:a16="http://schemas.microsoft.com/office/drawing/2014/main" val="3274353772"/>
                  </a:ext>
                </a:extLst>
              </a:tr>
              <a:tr h="350120">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0" marB="0" anchor="b"/>
                </a:tc>
                <a:tc>
                  <a:txBody>
                    <a:bodyPr/>
                    <a:lstStyle/>
                    <a:p>
                      <a:pPr algn="l" fontAlgn="b"/>
                      <a:r>
                        <a:rPr lang="en-US" sz="1200" b="0" i="0" u="none" strike="noStrike" dirty="0">
                          <a:solidFill>
                            <a:srgbClr val="000000"/>
                          </a:solidFill>
                          <a:effectLst/>
                          <a:highlight>
                            <a:srgbClr val="FFFF00"/>
                          </a:highlight>
                          <a:latin typeface="Calibri" panose="020F0502020204030204" pitchFamily="34" charset="0"/>
                        </a:rPr>
                        <a:t>OCIS-50%+ and/or Branch - </a:t>
                      </a:r>
                      <a:r>
                        <a:rPr lang="en-US" sz="1200" b="0" i="1" u="none" strike="noStrike" dirty="0">
                          <a:solidFill>
                            <a:srgbClr val="000000"/>
                          </a:solidFill>
                          <a:effectLst/>
                          <a:highlight>
                            <a:srgbClr val="FFFF00"/>
                          </a:highlight>
                          <a:latin typeface="Calibri" panose="020F0502020204030204" pitchFamily="34" charset="0"/>
                        </a:rPr>
                        <a:t>extensive - prospectus M1</a:t>
                      </a:r>
                    </a:p>
                  </a:txBody>
                  <a:tcPr marL="9525" marR="9525" marT="0" marB="0">
                    <a:solidFill>
                      <a:srgbClr val="D3CED6"/>
                    </a:solidFill>
                  </a:tcPr>
                </a:tc>
                <a:tc>
                  <a:txBody>
                    <a:bodyPr/>
                    <a:lstStyle/>
                    <a:p>
                      <a:r>
                        <a:rPr lang="en-US" sz="1200" dirty="0"/>
                        <a:t>Most Off-campus Instructional Site changes (OCIS)</a:t>
                      </a:r>
                    </a:p>
                  </a:txBody>
                  <a:tcPr marT="0" marB="0">
                    <a:solidFill>
                      <a:srgbClr val="CBDCDD"/>
                    </a:solidFill>
                  </a:tcPr>
                </a:tc>
                <a:tc>
                  <a:txBody>
                    <a:bodyPr/>
                    <a:lstStyle/>
                    <a:p>
                      <a:pPr algn="l" fontAlgn="b"/>
                      <a:r>
                        <a:rPr lang="en-US" sz="1200" b="0" i="0" u="none" strike="noStrike" dirty="0">
                          <a:solidFill>
                            <a:srgbClr val="000000"/>
                          </a:solidFill>
                          <a:effectLst/>
                          <a:highlight>
                            <a:srgbClr val="FFFF00"/>
                          </a:highlight>
                          <a:latin typeface="Calibri" panose="020F0502020204030204" pitchFamily="34" charset="0"/>
                        </a:rPr>
                        <a:t>OCIS-50%+ and/or Branch - </a:t>
                      </a:r>
                      <a:r>
                        <a:rPr lang="en-US" sz="1200" b="0" i="1" u="none" strike="noStrike" dirty="0">
                          <a:solidFill>
                            <a:srgbClr val="000000"/>
                          </a:solidFill>
                          <a:effectLst/>
                          <a:highlight>
                            <a:srgbClr val="FFFF00"/>
                          </a:highlight>
                          <a:latin typeface="Calibri" panose="020F0502020204030204" pitchFamily="34" charset="0"/>
                        </a:rPr>
                        <a:t>extensive - prospectus M1</a:t>
                      </a:r>
                    </a:p>
                  </a:txBody>
                  <a:tcPr marL="9525" marR="9525" marT="0" marB="0">
                    <a:solidFill>
                      <a:srgbClr val="D3CED6"/>
                    </a:solidFill>
                  </a:tcPr>
                </a:tc>
                <a:tc>
                  <a:txBody>
                    <a:bodyPr/>
                    <a:lstStyle/>
                    <a:p>
                      <a:r>
                        <a:rPr lang="en-US" sz="1200" dirty="0"/>
                        <a:t>Most Off-campus Instructional Site changes (OCIS)</a:t>
                      </a:r>
                    </a:p>
                  </a:txBody>
                  <a:tcPr marT="0" marB="0">
                    <a:solidFill>
                      <a:srgbClr val="CADFDF"/>
                    </a:solidFill>
                  </a:tcPr>
                </a:tc>
                <a:extLst>
                  <a:ext uri="{0D108BD9-81ED-4DB2-BD59-A6C34878D82A}">
                    <a16:rowId xmlns:a16="http://schemas.microsoft.com/office/drawing/2014/main" val="3424556543"/>
                  </a:ext>
                </a:extLst>
              </a:tr>
            </a:tbl>
          </a:graphicData>
        </a:graphic>
      </p:graphicFrame>
      <p:sp>
        <p:nvSpPr>
          <p:cNvPr id="6" name="TextBox 5">
            <a:extLst>
              <a:ext uri="{FF2B5EF4-FFF2-40B4-BE49-F238E27FC236}">
                <a16:creationId xmlns:a16="http://schemas.microsoft.com/office/drawing/2014/main" id="{194974F9-20E6-46B4-BFAA-D024352147C5}"/>
              </a:ext>
            </a:extLst>
          </p:cNvPr>
          <p:cNvSpPr txBox="1"/>
          <p:nvPr/>
        </p:nvSpPr>
        <p:spPr>
          <a:xfrm>
            <a:off x="321882" y="6262040"/>
            <a:ext cx="8341137" cy="461665"/>
          </a:xfrm>
          <a:prstGeom prst="rect">
            <a:avLst/>
          </a:prstGeom>
          <a:solidFill>
            <a:srgbClr val="E8E8E8"/>
          </a:solidFill>
          <a:ln w="19050">
            <a:solidFill>
              <a:srgbClr val="7030A0"/>
            </a:solidFill>
          </a:ln>
        </p:spPr>
        <p:txBody>
          <a:bodyPr wrap="square" rtlCol="0">
            <a:spAutoFit/>
          </a:bodyPr>
          <a:lstStyle/>
          <a:p>
            <a:r>
              <a:rPr lang="en-US" sz="1200" dirty="0"/>
              <a:t>Notification Change types require submission before implementation, but not approval, such as: New Programs less than 50%, Reopen a closed program within 5 years, and some OCIS/Prior Learning/Method of Delivery Changes </a:t>
            </a:r>
          </a:p>
        </p:txBody>
      </p:sp>
      <p:sp>
        <p:nvSpPr>
          <p:cNvPr id="7" name="TextBox 6">
            <a:extLst>
              <a:ext uri="{FF2B5EF4-FFF2-40B4-BE49-F238E27FC236}">
                <a16:creationId xmlns:a16="http://schemas.microsoft.com/office/drawing/2014/main" id="{CC35440A-CE0D-47AB-A5B0-1E1EC3DE94EA}"/>
              </a:ext>
            </a:extLst>
          </p:cNvPr>
          <p:cNvSpPr txBox="1"/>
          <p:nvPr/>
        </p:nvSpPr>
        <p:spPr>
          <a:xfrm>
            <a:off x="321882" y="5675282"/>
            <a:ext cx="8341137" cy="600164"/>
          </a:xfrm>
          <a:prstGeom prst="rect">
            <a:avLst/>
          </a:prstGeom>
          <a:solidFill>
            <a:srgbClr val="E8E8E8"/>
          </a:solidFill>
          <a:ln w="19050">
            <a:solidFill>
              <a:srgbClr val="7030A0"/>
            </a:solidFill>
          </a:ln>
        </p:spPr>
        <p:txBody>
          <a:bodyPr wrap="square" rtlCol="0">
            <a:spAutoFit/>
          </a:bodyPr>
          <a:lstStyle/>
          <a:p>
            <a:r>
              <a:rPr lang="en-US" sz="1100" dirty="0">
                <a:highlight>
                  <a:srgbClr val="00FF00"/>
                </a:highlight>
              </a:rPr>
              <a:t>*Program Closures REQUIRE APPROVAL, but DO NOT adhere to the same deadlines as biannual submissions. The DUE DATE for the closure is as soon as you make the decision to close. </a:t>
            </a:r>
            <a:r>
              <a:rPr lang="en-US" sz="1100" dirty="0"/>
              <a:t>These are submitted and reviewed on a rolling basis. Meaning you should NOT wait to implement your teach-out plan for SACSCOC approval – </a:t>
            </a:r>
            <a:r>
              <a:rPr lang="en-US" sz="1100" i="1" dirty="0"/>
              <a:t>instead submit your teach out plan, and immediately begin implementing it. </a:t>
            </a:r>
            <a:endParaRPr lang="en-US" sz="1100" dirty="0"/>
          </a:p>
        </p:txBody>
      </p:sp>
    </p:spTree>
    <p:extLst>
      <p:ext uri="{BB962C8B-B14F-4D97-AF65-F5344CB8AC3E}">
        <p14:creationId xmlns:p14="http://schemas.microsoft.com/office/powerpoint/2010/main" val="1353343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70A68"/>
                </a:solidFill>
                <a:latin typeface="Times New Roman" panose="02020603050405020304" pitchFamily="18" charset="0"/>
                <a:cs typeface="Times New Roman" panose="02020603050405020304" pitchFamily="18" charset="0"/>
              </a:rPr>
              <a:t>Best Practices – Log of Decisions</a:t>
            </a:r>
            <a:endParaRPr lang="en-US" dirty="0"/>
          </a:p>
        </p:txBody>
      </p:sp>
      <p:sp>
        <p:nvSpPr>
          <p:cNvPr id="6" name="TextBox 5">
            <a:extLst>
              <a:ext uri="{FF2B5EF4-FFF2-40B4-BE49-F238E27FC236}">
                <a16:creationId xmlns:a16="http://schemas.microsoft.com/office/drawing/2014/main" id="{4C739C1B-CF87-41CD-85C7-5F4830E6E902}"/>
              </a:ext>
            </a:extLst>
          </p:cNvPr>
          <p:cNvSpPr txBox="1"/>
          <p:nvPr/>
        </p:nvSpPr>
        <p:spPr>
          <a:xfrm>
            <a:off x="923109" y="6244526"/>
            <a:ext cx="7802880" cy="307777"/>
          </a:xfrm>
          <a:prstGeom prst="rect">
            <a:avLst/>
          </a:prstGeom>
          <a:noFill/>
          <a:ln>
            <a:solidFill>
              <a:srgbClr val="7030A0"/>
            </a:solidFill>
          </a:ln>
        </p:spPr>
        <p:txBody>
          <a:bodyPr wrap="square" rtlCol="0">
            <a:spAutoFit/>
          </a:bodyPr>
          <a:lstStyle/>
          <a:p>
            <a:r>
              <a:rPr lang="en-US" sz="1400" dirty="0"/>
              <a:t>Key Take-away: Always loop in Team AASPIRE regarding potential and/or confirmed Substantive Changes</a:t>
            </a:r>
          </a:p>
        </p:txBody>
      </p:sp>
      <p:sp>
        <p:nvSpPr>
          <p:cNvPr id="9" name="TextBox 8">
            <a:extLst>
              <a:ext uri="{FF2B5EF4-FFF2-40B4-BE49-F238E27FC236}">
                <a16:creationId xmlns:a16="http://schemas.microsoft.com/office/drawing/2014/main" id="{C42575CC-F090-444D-BB8F-5D4DAF6E1D58}"/>
              </a:ext>
            </a:extLst>
          </p:cNvPr>
          <p:cNvSpPr txBox="1"/>
          <p:nvPr/>
        </p:nvSpPr>
        <p:spPr>
          <a:xfrm>
            <a:off x="845548" y="5016990"/>
            <a:ext cx="7958001" cy="984885"/>
          </a:xfrm>
          <a:prstGeom prst="rect">
            <a:avLst/>
          </a:prstGeom>
          <a:noFill/>
        </p:spPr>
        <p:txBody>
          <a:bodyPr wrap="square" rtlCol="0">
            <a:spAutoFit/>
          </a:bodyPr>
          <a:lstStyle/>
          <a:p>
            <a:r>
              <a:rPr lang="en-US" sz="1000" dirty="0"/>
              <a:t>*</a:t>
            </a:r>
            <a:r>
              <a:rPr lang="en-US" sz="800" dirty="0"/>
              <a:t>Note for Threshold: </a:t>
            </a:r>
          </a:p>
          <a:p>
            <a:pPr marL="628650" lvl="1" indent="-171450">
              <a:buFont typeface="Arial" panose="020B0604020202020204" pitchFamily="34" charset="0"/>
              <a:buChar char="•"/>
            </a:pPr>
            <a:r>
              <a:rPr lang="en-US" sz="800" dirty="0"/>
              <a:t>IF NEW PROGRAM: % of </a:t>
            </a:r>
            <a:r>
              <a:rPr lang="en-US" sz="800" u="sng" dirty="0"/>
              <a:t>core curriculum</a:t>
            </a:r>
            <a:r>
              <a:rPr lang="en-US" sz="800" dirty="0"/>
              <a:t> (non-General Studies unless specific to degree) that is new (i.e. divide # of credits for any newly introduced courses by # of new and pre-existing credits for courses in overlapping programs)</a:t>
            </a:r>
          </a:p>
          <a:p>
            <a:pPr marL="1085850" lvl="2" indent="-171450">
              <a:buFont typeface="Arial" panose="020B0604020202020204" pitchFamily="34" charset="0"/>
              <a:buChar char="•"/>
            </a:pPr>
            <a:r>
              <a:rPr lang="en-US" sz="800" dirty="0"/>
              <a:t>New 2021 SACSCOC </a:t>
            </a:r>
            <a:r>
              <a:rPr lang="en-US" sz="800" dirty="0" err="1"/>
              <a:t>SubC</a:t>
            </a:r>
            <a:r>
              <a:rPr lang="en-US" sz="800" dirty="0"/>
              <a:t> Policy distinguishes new program content at the 25-49% threshold requires notification and new program content at the 50% threshold requires approval </a:t>
            </a:r>
          </a:p>
          <a:p>
            <a:pPr marL="1543050" lvl="3" indent="-171450">
              <a:buFont typeface="Arial" panose="020B0604020202020204" pitchFamily="34" charset="0"/>
              <a:buChar char="•"/>
            </a:pPr>
            <a:r>
              <a:rPr lang="en-US" sz="800" dirty="0"/>
              <a:t>For % of program offered at a new off-site, do not need to include clinical/internship hours if they are conducted at a different location - i.e. hospital, k-12 classroom, etc.)</a:t>
            </a:r>
          </a:p>
        </p:txBody>
      </p:sp>
      <p:pic>
        <p:nvPicPr>
          <p:cNvPr id="13" name="Picture 12">
            <a:extLst>
              <a:ext uri="{FF2B5EF4-FFF2-40B4-BE49-F238E27FC236}">
                <a16:creationId xmlns:a16="http://schemas.microsoft.com/office/drawing/2014/main" id="{DD320A4E-B1C8-4311-88A9-ECF69991FC75}"/>
              </a:ext>
            </a:extLst>
          </p:cNvPr>
          <p:cNvPicPr>
            <a:picLocks noChangeAspect="1"/>
          </p:cNvPicPr>
          <p:nvPr/>
        </p:nvPicPr>
        <p:blipFill>
          <a:blip r:embed="rId3"/>
          <a:stretch>
            <a:fillRect/>
          </a:stretch>
        </p:blipFill>
        <p:spPr>
          <a:xfrm>
            <a:off x="1383090" y="1392555"/>
            <a:ext cx="6506876" cy="3566451"/>
          </a:xfrm>
          <a:prstGeom prst="rect">
            <a:avLst/>
          </a:prstGeom>
        </p:spPr>
      </p:pic>
    </p:spTree>
    <p:extLst>
      <p:ext uri="{BB962C8B-B14F-4D97-AF65-F5344CB8AC3E}">
        <p14:creationId xmlns:p14="http://schemas.microsoft.com/office/powerpoint/2010/main" val="3978860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70A68"/>
                </a:solidFill>
                <a:latin typeface="Times New Roman" panose="02020603050405020304" pitchFamily="18" charset="0"/>
                <a:cs typeface="Times New Roman" panose="02020603050405020304" pitchFamily="18" charset="0"/>
              </a:rPr>
              <a:t>Substantive Change SACSCOC Resources - OCIS</a:t>
            </a:r>
            <a:endParaRPr lang="en-US" dirty="0"/>
          </a:p>
        </p:txBody>
      </p:sp>
      <p:sp>
        <p:nvSpPr>
          <p:cNvPr id="4" name="TextBox 3">
            <a:extLst>
              <a:ext uri="{FF2B5EF4-FFF2-40B4-BE49-F238E27FC236}">
                <a16:creationId xmlns:a16="http://schemas.microsoft.com/office/drawing/2014/main" id="{5BCB4CCE-554C-414E-9538-218196C87706}"/>
              </a:ext>
            </a:extLst>
          </p:cNvPr>
          <p:cNvSpPr txBox="1"/>
          <p:nvPr/>
        </p:nvSpPr>
        <p:spPr>
          <a:xfrm>
            <a:off x="426721" y="1759131"/>
            <a:ext cx="7886700" cy="3323987"/>
          </a:xfrm>
          <a:prstGeom prst="rect">
            <a:avLst/>
          </a:prstGeom>
          <a:noFill/>
        </p:spPr>
        <p:txBody>
          <a:bodyPr wrap="square" rtlCol="0">
            <a:spAutoFit/>
          </a:bodyPr>
          <a:lstStyle/>
          <a:p>
            <a:pPr algn="ctr"/>
            <a:r>
              <a:rPr lang="en-US" sz="1600" b="1" dirty="0">
                <a:solidFill>
                  <a:srgbClr val="470A68"/>
                </a:solidFill>
              </a:rPr>
              <a:t>Off-campus Instructional Sites </a:t>
            </a:r>
            <a:r>
              <a:rPr lang="en-US" sz="1600" b="1" dirty="0"/>
              <a:t>(Additional Locations) Types &amp; Current Examples:</a:t>
            </a:r>
          </a:p>
          <a:p>
            <a:pPr algn="ctr"/>
            <a:endParaRPr lang="en-US" sz="1000" b="1" dirty="0"/>
          </a:p>
          <a:p>
            <a:r>
              <a:rPr lang="en-US" sz="1000" b="1" dirty="0"/>
              <a:t>Approved &gt;=50%:</a:t>
            </a:r>
            <a:r>
              <a:rPr lang="en-US" sz="1000" dirty="0"/>
              <a:t> Site is approved to offer any portion of a program. Additional programs may be offered with no further site notification or approval. Only sites offering 50% or more of a program require approval.</a:t>
            </a:r>
          </a:p>
          <a:p>
            <a:endParaRPr lang="en-US" sz="1000" dirty="0"/>
          </a:p>
          <a:p>
            <a:pPr lvl="1"/>
            <a:r>
              <a:rPr lang="en-US" sz="1100" dirty="0"/>
              <a:t>Charlotte County Campus</a:t>
            </a:r>
          </a:p>
          <a:p>
            <a:pPr lvl="1"/>
            <a:r>
              <a:rPr lang="en-US" sz="1100" dirty="0"/>
              <a:t>Clewiston High School</a:t>
            </a:r>
          </a:p>
          <a:p>
            <a:pPr lvl="1"/>
            <a:r>
              <a:rPr lang="en-US" sz="1100" dirty="0"/>
              <a:t>Collier Campus</a:t>
            </a:r>
          </a:p>
          <a:p>
            <a:pPr lvl="1"/>
            <a:r>
              <a:rPr lang="en-US" sz="1100" dirty="0"/>
              <a:t>Hendry Glades Center</a:t>
            </a:r>
          </a:p>
          <a:p>
            <a:endParaRPr lang="en-US" sz="1000" b="1" dirty="0"/>
          </a:p>
          <a:p>
            <a:r>
              <a:rPr lang="en-US" sz="1000" b="1" dirty="0"/>
              <a:t>Approved Branch</a:t>
            </a:r>
            <a:r>
              <a:rPr lang="en-US" sz="1000" dirty="0"/>
              <a:t> </a:t>
            </a:r>
            <a:r>
              <a:rPr lang="en-US" sz="1000" b="1" dirty="0"/>
              <a:t>&gt;=50%:</a:t>
            </a:r>
            <a:r>
              <a:rPr lang="en-US" sz="1000" dirty="0"/>
              <a:t> Site is approved as a branch campus to offer any portion of a program. </a:t>
            </a:r>
            <a:r>
              <a:rPr lang="en-US" sz="1000" i="1" dirty="0"/>
              <a:t>Definition: geographically distinct, instruction delivered, permanent, credit courses, &amp; has its own: a) faculty &amp; administrative or supervisory organization and b) budgetary &amp; hiring authority</a:t>
            </a:r>
          </a:p>
          <a:p>
            <a:pPr lvl="1"/>
            <a:r>
              <a:rPr lang="en-US" sz="1000" i="1" dirty="0"/>
              <a:t>N/A</a:t>
            </a:r>
          </a:p>
          <a:p>
            <a:endParaRPr lang="en-US" sz="1000" i="1" dirty="0"/>
          </a:p>
          <a:p>
            <a:r>
              <a:rPr lang="en-US" sz="1000" b="1" dirty="0"/>
              <a:t>Approved Cert &gt;=50%:</a:t>
            </a:r>
            <a:r>
              <a:rPr lang="en-US" sz="1000" dirty="0"/>
              <a:t> Site is approved to offer any portion of a certificate program only. Additional certificate programs, or up to 50% of non-certificate programs, may be offered with no further site notification or approval.</a:t>
            </a:r>
          </a:p>
          <a:p>
            <a:pPr lvl="1"/>
            <a:r>
              <a:rPr lang="en-US" sz="1000" i="1" dirty="0"/>
              <a:t>N/A</a:t>
            </a:r>
          </a:p>
          <a:p>
            <a:endParaRPr lang="en-US" sz="1000" dirty="0"/>
          </a:p>
          <a:p>
            <a:r>
              <a:rPr lang="en-US" sz="1000" b="1" dirty="0"/>
              <a:t>Notified 25-49%: </a:t>
            </a:r>
            <a:r>
              <a:rPr lang="en-US" sz="1000" dirty="0"/>
              <a:t>Less than 50% of a program may be offered at the site. Less than 50% of additional programs may be offered with no further site notification. </a:t>
            </a:r>
            <a:r>
              <a:rPr lang="en-US" sz="1000" i="1" dirty="0"/>
              <a:t>Sites offering less than 25% of a program do not require notification or approval.</a:t>
            </a:r>
          </a:p>
        </p:txBody>
      </p:sp>
      <p:sp>
        <p:nvSpPr>
          <p:cNvPr id="5" name="TextBox 4">
            <a:extLst>
              <a:ext uri="{FF2B5EF4-FFF2-40B4-BE49-F238E27FC236}">
                <a16:creationId xmlns:a16="http://schemas.microsoft.com/office/drawing/2014/main" id="{A04715B4-C708-47BA-BA48-1907431DCBB5}"/>
              </a:ext>
            </a:extLst>
          </p:cNvPr>
          <p:cNvSpPr txBox="1"/>
          <p:nvPr/>
        </p:nvSpPr>
        <p:spPr>
          <a:xfrm>
            <a:off x="877933" y="5083118"/>
            <a:ext cx="7637417" cy="1107996"/>
          </a:xfrm>
          <a:prstGeom prst="rect">
            <a:avLst/>
          </a:prstGeom>
          <a:noFill/>
        </p:spPr>
        <p:txBody>
          <a:bodyPr wrap="square" numCol="3" rtlCol="0">
            <a:spAutoFit/>
          </a:bodyPr>
          <a:lstStyle/>
          <a:p>
            <a:r>
              <a:rPr lang="en-US" sz="1100" dirty="0"/>
              <a:t>Barron Collier High School</a:t>
            </a:r>
          </a:p>
          <a:p>
            <a:r>
              <a:rPr lang="en-US" sz="1100" dirty="0"/>
              <a:t>Charlotte High School</a:t>
            </a:r>
          </a:p>
          <a:p>
            <a:r>
              <a:rPr lang="en-US" sz="1100" dirty="0"/>
              <a:t>Estero High School</a:t>
            </a:r>
          </a:p>
          <a:p>
            <a:r>
              <a:rPr lang="en-US" sz="1100" dirty="0"/>
              <a:t>Golden Gate High School</a:t>
            </a:r>
          </a:p>
          <a:p>
            <a:r>
              <a:rPr lang="en-US" sz="1100" dirty="0"/>
              <a:t>Gulf Coast High School</a:t>
            </a:r>
          </a:p>
          <a:p>
            <a:r>
              <a:rPr lang="en-US" sz="1100" dirty="0"/>
              <a:t>Ida S. Baker High School</a:t>
            </a:r>
          </a:p>
          <a:p>
            <a:r>
              <a:rPr lang="en-US" sz="1100" dirty="0"/>
              <a:t>Immokalee High School</a:t>
            </a:r>
          </a:p>
          <a:p>
            <a:r>
              <a:rPr lang="en-US" sz="1100" dirty="0"/>
              <a:t>Island Coast High School</a:t>
            </a:r>
          </a:p>
          <a:p>
            <a:r>
              <a:rPr lang="en-US" sz="1100" dirty="0"/>
              <a:t>Lehigh High School</a:t>
            </a:r>
          </a:p>
          <a:p>
            <a:r>
              <a:rPr lang="en-US" sz="1100" dirty="0"/>
              <a:t>Lely High School</a:t>
            </a:r>
          </a:p>
          <a:p>
            <a:r>
              <a:rPr lang="en-US" sz="1100" dirty="0"/>
              <a:t>Lemon Bay High School</a:t>
            </a:r>
          </a:p>
          <a:p>
            <a:r>
              <a:rPr lang="en-US" sz="1100" dirty="0"/>
              <a:t>Mariner High School</a:t>
            </a:r>
          </a:p>
          <a:p>
            <a:r>
              <a:rPr lang="en-US" sz="1100" dirty="0"/>
              <a:t>Moore Haven Junior-Senior High School</a:t>
            </a:r>
          </a:p>
          <a:p>
            <a:r>
              <a:rPr lang="en-US" sz="1100" dirty="0"/>
              <a:t>Naples High School</a:t>
            </a:r>
          </a:p>
          <a:p>
            <a:r>
              <a:rPr lang="en-US" sz="1100" dirty="0"/>
              <a:t>North Fort Myers High School</a:t>
            </a:r>
          </a:p>
          <a:p>
            <a:r>
              <a:rPr lang="en-US" sz="1100" dirty="0"/>
              <a:t>Port Charlotte High School</a:t>
            </a:r>
          </a:p>
          <a:p>
            <a:r>
              <a:rPr lang="en-US" sz="1100" dirty="0"/>
              <a:t>Riverdale High School</a:t>
            </a:r>
          </a:p>
        </p:txBody>
      </p:sp>
      <p:sp>
        <p:nvSpPr>
          <p:cNvPr id="7" name="TextBox 6">
            <a:extLst>
              <a:ext uri="{FF2B5EF4-FFF2-40B4-BE49-F238E27FC236}">
                <a16:creationId xmlns:a16="http://schemas.microsoft.com/office/drawing/2014/main" id="{FFFD21CE-8B24-4772-85F2-5A07CED0E889}"/>
              </a:ext>
            </a:extLst>
          </p:cNvPr>
          <p:cNvSpPr txBox="1"/>
          <p:nvPr/>
        </p:nvSpPr>
        <p:spPr>
          <a:xfrm>
            <a:off x="304800" y="6343386"/>
            <a:ext cx="8656319" cy="246221"/>
          </a:xfrm>
          <a:prstGeom prst="rect">
            <a:avLst/>
          </a:prstGeom>
          <a:noFill/>
        </p:spPr>
        <p:txBody>
          <a:bodyPr wrap="square" rtlCol="0">
            <a:spAutoFit/>
          </a:bodyPr>
          <a:lstStyle/>
          <a:p>
            <a:r>
              <a:rPr lang="en-US" sz="1000" b="1" dirty="0">
                <a:hlinkClick r:id="rId3"/>
              </a:rPr>
              <a:t>https://sacscoc.org/institutions/?institution_name=florida+southwestern+state+college&amp;results_per_page=25&amp;curpage=1&amp;institution=0011N00001h9E1VQAU</a:t>
            </a:r>
            <a:r>
              <a:rPr lang="en-US" sz="1000" b="1" dirty="0"/>
              <a:t> </a:t>
            </a:r>
          </a:p>
        </p:txBody>
      </p:sp>
    </p:spTree>
    <p:extLst>
      <p:ext uri="{BB962C8B-B14F-4D97-AF65-F5344CB8AC3E}">
        <p14:creationId xmlns:p14="http://schemas.microsoft.com/office/powerpoint/2010/main" val="275709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70A68"/>
                </a:solidFill>
                <a:latin typeface="Times New Roman" panose="02020603050405020304" pitchFamily="18" charset="0"/>
                <a:cs typeface="Times New Roman" panose="02020603050405020304" pitchFamily="18" charset="0"/>
              </a:rPr>
              <a:t>Substantive Change SACSCOC Resources – Prospectus Writing</a:t>
            </a:r>
            <a:endParaRPr lang="en-US" dirty="0"/>
          </a:p>
        </p:txBody>
      </p:sp>
      <p:sp>
        <p:nvSpPr>
          <p:cNvPr id="3" name="TextBox 2">
            <a:extLst>
              <a:ext uri="{FF2B5EF4-FFF2-40B4-BE49-F238E27FC236}">
                <a16:creationId xmlns:a16="http://schemas.microsoft.com/office/drawing/2014/main" id="{9F46D12D-00B9-49D8-B18C-5328A557439C}"/>
              </a:ext>
            </a:extLst>
          </p:cNvPr>
          <p:cNvSpPr txBox="1"/>
          <p:nvPr/>
        </p:nvSpPr>
        <p:spPr>
          <a:xfrm>
            <a:off x="490753" y="1690689"/>
            <a:ext cx="8162493" cy="4278094"/>
          </a:xfrm>
          <a:prstGeom prst="rect">
            <a:avLst/>
          </a:prstGeom>
          <a:noFill/>
        </p:spPr>
        <p:txBody>
          <a:bodyPr wrap="square" rtlCol="0">
            <a:spAutoFit/>
          </a:bodyPr>
          <a:lstStyle/>
          <a:p>
            <a:pPr algn="ctr"/>
            <a:r>
              <a:rPr lang="en-US" sz="1600" b="1" dirty="0"/>
              <a:t>Suggested Practices from Substantive Change Workshops &amp; Webinars: </a:t>
            </a:r>
          </a:p>
          <a:p>
            <a:pPr algn="ctr"/>
            <a:endParaRPr lang="en-US" sz="1600" b="1" dirty="0"/>
          </a:p>
          <a:p>
            <a:pPr marL="171450" indent="-171450">
              <a:buFont typeface="Arial" panose="020B0604020202020204" pitchFamily="34" charset="0"/>
              <a:buChar char="•"/>
            </a:pPr>
            <a:r>
              <a:rPr lang="en-US" sz="1200" b="1" dirty="0"/>
              <a:t>Less is more: </a:t>
            </a:r>
            <a:r>
              <a:rPr lang="en-US" sz="1200" dirty="0"/>
              <a:t>25 page maximum, not counting appendices</a:t>
            </a:r>
          </a:p>
          <a:p>
            <a:pPr marL="171450" indent="-171450">
              <a:buFont typeface="Arial" panose="020B0604020202020204" pitchFamily="34" charset="0"/>
              <a:buChar char="•"/>
            </a:pPr>
            <a:r>
              <a:rPr lang="en-US" sz="1200" b="1" dirty="0"/>
              <a:t>Self-contained</a:t>
            </a:r>
            <a:r>
              <a:rPr lang="en-US" sz="1200" dirty="0"/>
              <a:t>: no “available on request;” no external website links</a:t>
            </a:r>
          </a:p>
          <a:p>
            <a:pPr marL="171450" lvl="0" indent="-171450">
              <a:buFont typeface="Arial" panose="020B0604020202020204" pitchFamily="34" charset="0"/>
              <a:buChar char="•"/>
            </a:pPr>
            <a:r>
              <a:rPr lang="en-US" sz="1200" b="1" dirty="0"/>
              <a:t>Define all abbreviations: </a:t>
            </a:r>
            <a:r>
              <a:rPr lang="en-US" sz="1200" dirty="0"/>
              <a:t>even ones that seem obvious (B.S. = Bachelor of Science; institution name, etc.)</a:t>
            </a:r>
          </a:p>
          <a:p>
            <a:pPr marL="171450" lvl="0" indent="-171450">
              <a:buFont typeface="Arial" panose="020B0604020202020204" pitchFamily="34" charset="0"/>
              <a:buChar char="•"/>
            </a:pPr>
            <a:r>
              <a:rPr lang="en-US" sz="1200" b="1" dirty="0"/>
              <a:t>Ensure consistency, especially with program and site names</a:t>
            </a:r>
            <a:endParaRPr lang="en-US" sz="1200" dirty="0"/>
          </a:p>
          <a:p>
            <a:pPr marL="171450" lvl="0" indent="-171450">
              <a:buFont typeface="Arial" panose="020B0604020202020204" pitchFamily="34" charset="0"/>
              <a:buChar char="•"/>
            </a:pPr>
            <a:r>
              <a:rPr lang="en-US" sz="1200" b="1" dirty="0"/>
              <a:t>Explicitly &amp; completely address all questions: </a:t>
            </a:r>
            <a:r>
              <a:rPr lang="en-US" sz="1200" dirty="0"/>
              <a:t>make sure all questions inside each section are addressed. Instead of “NA,” include a brief explanation for why something is not applicable</a:t>
            </a:r>
          </a:p>
          <a:p>
            <a:pPr marL="171450" lvl="0" indent="-171450">
              <a:buFont typeface="Arial" panose="020B0604020202020204" pitchFamily="34" charset="0"/>
              <a:buChar char="•"/>
            </a:pPr>
            <a:r>
              <a:rPr lang="en-US" sz="1200" b="1" dirty="0" err="1"/>
              <a:t>SubC</a:t>
            </a:r>
            <a:r>
              <a:rPr lang="en-US" sz="1200" b="1" dirty="0"/>
              <a:t> faculty roster forms</a:t>
            </a:r>
            <a:r>
              <a:rPr lang="en-US" sz="1200" dirty="0"/>
              <a:t>: Demonstrate qualifications on faculty roster ONLY </a:t>
            </a:r>
          </a:p>
          <a:p>
            <a:pPr marL="628650" lvl="1" indent="-171450">
              <a:buFont typeface="Arial" panose="020B0604020202020204" pitchFamily="34" charset="0"/>
              <a:buChar char="•"/>
            </a:pPr>
            <a:r>
              <a:rPr lang="en-US" sz="1200" dirty="0"/>
              <a:t>Do NOT submit vitas/</a:t>
            </a:r>
            <a:r>
              <a:rPr lang="en-US" sz="1200" dirty="0" err="1"/>
              <a:t>cv’s</a:t>
            </a:r>
            <a:r>
              <a:rPr lang="en-US" sz="1200" dirty="0"/>
              <a:t> or transcripts unless requested</a:t>
            </a:r>
          </a:p>
          <a:p>
            <a:pPr marL="628650" lvl="1" indent="-171450">
              <a:buFont typeface="Arial" panose="020B0604020202020204" pitchFamily="34" charset="0"/>
              <a:buChar char="•"/>
            </a:pPr>
            <a:r>
              <a:rPr lang="en-US" sz="1200" dirty="0" err="1"/>
              <a:t>SubC</a:t>
            </a:r>
            <a:r>
              <a:rPr lang="en-US" sz="1200" dirty="0"/>
              <a:t> faculty rosters will use same form but look DIFFFERENT than Re-Affirmation because this is forward planning rather than for regular/historical re-affirmation (i.e. list courses that will be taught, NOT what has been taught in the past unless it will also be taught in the program)</a:t>
            </a:r>
          </a:p>
          <a:p>
            <a:pPr marL="171450" lvl="0" indent="-171450">
              <a:buFont typeface="Arial" panose="020B0604020202020204" pitchFamily="34" charset="0"/>
              <a:buChar char="•"/>
            </a:pPr>
            <a:r>
              <a:rPr lang="en-US" sz="1200" b="1" dirty="0"/>
              <a:t>Utilize language already written from faculty governance</a:t>
            </a:r>
            <a:r>
              <a:rPr lang="en-US" sz="1200" dirty="0"/>
              <a:t> (e.g. FSW Curriculum Committee)</a:t>
            </a:r>
          </a:p>
          <a:p>
            <a:pPr marL="171450" lvl="0" indent="-171450">
              <a:buFont typeface="Arial" panose="020B0604020202020204" pitchFamily="34" charset="0"/>
              <a:buChar char="•"/>
            </a:pPr>
            <a:r>
              <a:rPr lang="en-US" sz="1200" b="1" dirty="0"/>
              <a:t>Stay on top of deadlines</a:t>
            </a:r>
            <a:r>
              <a:rPr lang="en-US" sz="1200" dirty="0"/>
              <a:t>; allow ample lead time, work proactively with Team AASPIRE</a:t>
            </a:r>
          </a:p>
          <a:p>
            <a:pPr marL="171450" lvl="0" indent="-171450">
              <a:buFont typeface="Arial" panose="020B0604020202020204" pitchFamily="34" charset="0"/>
              <a:buChar char="•"/>
            </a:pPr>
            <a:r>
              <a:rPr lang="en-US" sz="1200" b="1" dirty="0"/>
              <a:t>Avoid these common errors of omission</a:t>
            </a:r>
            <a:endParaRPr lang="en-US" sz="1200" dirty="0"/>
          </a:p>
          <a:p>
            <a:pPr lvl="1"/>
            <a:r>
              <a:rPr lang="en-US" sz="1200" dirty="0"/>
              <a:t>Incomplete faculty roster</a:t>
            </a:r>
          </a:p>
          <a:p>
            <a:pPr lvl="1"/>
            <a:r>
              <a:rPr lang="en-US" sz="1200" dirty="0"/>
              <a:t>Incomplete course descriptions</a:t>
            </a:r>
          </a:p>
          <a:p>
            <a:pPr lvl="1"/>
            <a:r>
              <a:rPr lang="en-US" sz="1200" dirty="0"/>
              <a:t>Missing sections Incomplete information on how students access library information (Not just what is available, but how students know it is available)</a:t>
            </a:r>
          </a:p>
          <a:p>
            <a:pPr lvl="1"/>
            <a:r>
              <a:rPr lang="en-US" sz="1200" dirty="0"/>
              <a:t>Not addressing all elements in a list (ex: “How are students, faculty, staff notified…” would require 3 sub-sections)</a:t>
            </a:r>
          </a:p>
          <a:p>
            <a:endParaRPr lang="en-US" sz="1200" dirty="0"/>
          </a:p>
        </p:txBody>
      </p:sp>
    </p:spTree>
    <p:extLst>
      <p:ext uri="{BB962C8B-B14F-4D97-AF65-F5344CB8AC3E}">
        <p14:creationId xmlns:p14="http://schemas.microsoft.com/office/powerpoint/2010/main" val="995064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70A68"/>
                </a:solidFill>
                <a:latin typeface="Times New Roman" panose="02020603050405020304" pitchFamily="18" charset="0"/>
                <a:cs typeface="Times New Roman" panose="02020603050405020304" pitchFamily="18" charset="0"/>
              </a:rPr>
              <a:t>Guest Presenters - OSPR</a:t>
            </a:r>
            <a:endParaRPr lang="en-US" dirty="0"/>
          </a:p>
        </p:txBody>
      </p:sp>
      <p:sp>
        <p:nvSpPr>
          <p:cNvPr id="3" name="TextBox 2">
            <a:extLst>
              <a:ext uri="{FF2B5EF4-FFF2-40B4-BE49-F238E27FC236}">
                <a16:creationId xmlns:a16="http://schemas.microsoft.com/office/drawing/2014/main" id="{6A16630F-A152-4158-9BBC-144520B754FE}"/>
              </a:ext>
            </a:extLst>
          </p:cNvPr>
          <p:cNvSpPr txBox="1"/>
          <p:nvPr/>
        </p:nvSpPr>
        <p:spPr>
          <a:xfrm>
            <a:off x="569402" y="1376677"/>
            <a:ext cx="7886700" cy="4093428"/>
          </a:xfrm>
          <a:prstGeom prst="rect">
            <a:avLst/>
          </a:prstGeom>
          <a:solidFill>
            <a:srgbClr val="E8E8E8"/>
          </a:solidFill>
          <a:ln>
            <a:solidFill>
              <a:srgbClr val="7030A0"/>
            </a:solidFill>
          </a:ln>
        </p:spPr>
        <p:txBody>
          <a:bodyPr wrap="square" rtlCol="0">
            <a:spAutoFit/>
          </a:bodyPr>
          <a:lstStyle/>
          <a:p>
            <a:r>
              <a:rPr lang="en-US" dirty="0"/>
              <a:t>Thinking about how to fund new programs?</a:t>
            </a:r>
          </a:p>
          <a:p>
            <a:r>
              <a:rPr lang="en-US" dirty="0"/>
              <a:t>	</a:t>
            </a:r>
          </a:p>
          <a:p>
            <a:r>
              <a:rPr lang="en-US" b="1" dirty="0"/>
              <a:t>The Office of Sponsored Programs and Research is here to help!</a:t>
            </a:r>
          </a:p>
          <a:p>
            <a:endParaRPr lang="en-US" dirty="0"/>
          </a:p>
          <a:p>
            <a:r>
              <a:rPr lang="en-US" dirty="0"/>
              <a:t>Funding Opportunities:</a:t>
            </a:r>
          </a:p>
          <a:p>
            <a:pPr marL="742950" lvl="1" indent="-285750">
              <a:buFont typeface="Arial" panose="020B0604020202020204" pitchFamily="34" charset="0"/>
              <a:buChar char="•"/>
            </a:pPr>
            <a:r>
              <a:rPr lang="en-US" dirty="0"/>
              <a:t>Academic Research Council (ARC) Grants</a:t>
            </a:r>
          </a:p>
          <a:p>
            <a:pPr marL="1200150" lvl="2" indent="-285750">
              <a:buFont typeface="Arial" panose="020B0604020202020204" pitchFamily="34" charset="0"/>
              <a:buChar char="•"/>
            </a:pPr>
            <a:r>
              <a:rPr lang="en-US" sz="1600" dirty="0"/>
              <a:t>Research based</a:t>
            </a:r>
          </a:p>
          <a:p>
            <a:pPr marL="1200150" lvl="2" indent="-285750">
              <a:buFont typeface="Arial" panose="020B0604020202020204" pitchFamily="34" charset="0"/>
              <a:buChar char="•"/>
            </a:pPr>
            <a:r>
              <a:rPr lang="en-US" sz="1600" dirty="0"/>
              <a:t>Deadlines: July and November</a:t>
            </a:r>
          </a:p>
          <a:p>
            <a:pPr lvl="1"/>
            <a:endParaRPr lang="en-US" dirty="0"/>
          </a:p>
          <a:p>
            <a:pPr marL="742950" lvl="1" indent="-285750">
              <a:buFont typeface="Arial" panose="020B0604020202020204" pitchFamily="34" charset="0"/>
              <a:buChar char="•"/>
            </a:pPr>
            <a:r>
              <a:rPr lang="en-US" dirty="0"/>
              <a:t>Foundation Educational Excellence (FEE) Award and Public Relations, Celebrations, Community Engagement (PRCCE) funding</a:t>
            </a:r>
          </a:p>
          <a:p>
            <a:pPr marL="1200150" lvl="2" indent="-285750">
              <a:buFont typeface="Arial" panose="020B0604020202020204" pitchFamily="34" charset="0"/>
              <a:buChar char="•"/>
            </a:pPr>
            <a:r>
              <a:rPr lang="en-US" sz="1600" dirty="0"/>
              <a:t>Focused on achieving educational excellence (FEE) and hospitality (PRCCE)</a:t>
            </a:r>
          </a:p>
          <a:p>
            <a:pPr marL="1200150" lvl="2" indent="-285750">
              <a:buFont typeface="Arial" panose="020B0604020202020204" pitchFamily="34" charset="0"/>
              <a:buChar char="•"/>
            </a:pPr>
            <a:r>
              <a:rPr lang="en-US" sz="1600" dirty="0"/>
              <a:t>Deadlines: January, April, July, October</a:t>
            </a:r>
          </a:p>
          <a:p>
            <a:pPr lvl="1"/>
            <a:endParaRPr lang="en-US" sz="1600" dirty="0"/>
          </a:p>
          <a:p>
            <a:pPr marL="742950" lvl="1" indent="-285750">
              <a:buFont typeface="Arial" panose="020B0604020202020204" pitchFamily="34" charset="0"/>
              <a:buChar char="•"/>
            </a:pPr>
            <a:r>
              <a:rPr lang="en-US" dirty="0"/>
              <a:t>External Grants</a:t>
            </a:r>
          </a:p>
        </p:txBody>
      </p:sp>
      <p:sp>
        <p:nvSpPr>
          <p:cNvPr id="4" name="TextBox 3">
            <a:extLst>
              <a:ext uri="{FF2B5EF4-FFF2-40B4-BE49-F238E27FC236}">
                <a16:creationId xmlns:a16="http://schemas.microsoft.com/office/drawing/2014/main" id="{FD65F4E5-F500-40A4-B7AC-82C7FAB89C22}"/>
              </a:ext>
            </a:extLst>
          </p:cNvPr>
          <p:cNvSpPr txBox="1"/>
          <p:nvPr/>
        </p:nvSpPr>
        <p:spPr>
          <a:xfrm>
            <a:off x="87086" y="5770655"/>
            <a:ext cx="8934994" cy="861774"/>
          </a:xfrm>
          <a:prstGeom prst="rect">
            <a:avLst/>
          </a:prstGeom>
          <a:solidFill>
            <a:srgbClr val="E8E8E8"/>
          </a:solidFill>
          <a:ln>
            <a:solidFill>
              <a:srgbClr val="7030A0"/>
            </a:solidFill>
          </a:ln>
        </p:spPr>
        <p:txBody>
          <a:bodyPr wrap="square" rtlCol="0">
            <a:spAutoFit/>
          </a:bodyPr>
          <a:lstStyle/>
          <a:p>
            <a:r>
              <a:rPr lang="en-US" sz="1600" b="1" dirty="0"/>
              <a:t>Key Take-away: Contact Team AASPIRE to find the right funding opportunity for you!</a:t>
            </a:r>
          </a:p>
          <a:p>
            <a:r>
              <a:rPr lang="en-US" sz="1600" dirty="0"/>
              <a:t>-</a:t>
            </a:r>
            <a:r>
              <a:rPr lang="en-US" sz="1600" b="1" dirty="0"/>
              <a:t>Office of Sponsored Programs &amp; Research: </a:t>
            </a:r>
            <a:r>
              <a:rPr lang="en-US" sz="1600" dirty="0"/>
              <a:t>contact Jessica Godwin (</a:t>
            </a:r>
            <a:r>
              <a:rPr lang="en-US" sz="1600" dirty="0">
                <a:hlinkClick r:id="rId3"/>
              </a:rPr>
              <a:t>Jessica.godwin@fsw.edu</a:t>
            </a:r>
            <a:r>
              <a:rPr lang="en-US" sz="1600" dirty="0"/>
              <a:t>) and/or </a:t>
            </a:r>
          </a:p>
          <a:p>
            <a:r>
              <a:rPr lang="en-US" sz="1600" dirty="0"/>
              <a:t>Dr. van Gaalen (</a:t>
            </a:r>
            <a:r>
              <a:rPr lang="en-US" sz="1600" u="sng" dirty="0">
                <a:hlinkClick r:id="rId4"/>
              </a:rPr>
              <a:t>Joseph.VanGaalen@fsw.edu</a:t>
            </a:r>
            <a:r>
              <a:rPr lang="en-US" sz="1600" dirty="0"/>
              <a:t>)</a:t>
            </a:r>
          </a:p>
        </p:txBody>
      </p:sp>
    </p:spTree>
    <p:extLst>
      <p:ext uri="{BB962C8B-B14F-4D97-AF65-F5344CB8AC3E}">
        <p14:creationId xmlns:p14="http://schemas.microsoft.com/office/powerpoint/2010/main" val="2637455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4141</TotalTime>
  <Words>1728</Words>
  <Application>Microsoft Office PowerPoint</Application>
  <PresentationFormat>On-screen Show (4:3)</PresentationFormat>
  <Paragraphs>197</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PT Sans</vt:lpstr>
      <vt:lpstr>Times New Roman</vt:lpstr>
      <vt:lpstr>Wingdings</vt:lpstr>
      <vt:lpstr>Office Theme</vt:lpstr>
      <vt:lpstr>Substantive Changes Policies, Procedures &amp; Resources</vt:lpstr>
      <vt:lpstr>What is a Substantive Change?</vt:lpstr>
      <vt:lpstr>Key Stakeholders</vt:lpstr>
      <vt:lpstr>Deadlines</vt:lpstr>
      <vt:lpstr>Upcoming Deadlines in AY21-22</vt:lpstr>
      <vt:lpstr>Best Practices – Log of Decisions</vt:lpstr>
      <vt:lpstr>Substantive Change SACSCOC Resources - OCIS</vt:lpstr>
      <vt:lpstr>Substantive Change SACSCOC Resources – Prospectus Writing</vt:lpstr>
      <vt:lpstr>Guest Presenters - OSPR</vt:lpstr>
      <vt:lpstr>Pending Substantive Changes – Status?</vt:lpstr>
      <vt:lpstr>Questions?</vt:lpstr>
    </vt:vector>
  </TitlesOfParts>
  <Company>FSW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Credentialing Training</dc:title>
  <dc:creator>Michelle Fanslau</dc:creator>
  <cp:lastModifiedBy>Dariel Barnard</cp:lastModifiedBy>
  <cp:revision>118</cp:revision>
  <dcterms:created xsi:type="dcterms:W3CDTF">2015-11-17T13:33:49Z</dcterms:created>
  <dcterms:modified xsi:type="dcterms:W3CDTF">2021-10-28T20:19:59Z</dcterms:modified>
</cp:coreProperties>
</file>