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6" r:id="rId2"/>
    <p:sldId id="263" r:id="rId3"/>
    <p:sldId id="257" r:id="rId4"/>
    <p:sldId id="278" r:id="rId5"/>
    <p:sldId id="259" r:id="rId6"/>
    <p:sldId id="258" r:id="rId7"/>
    <p:sldId id="260" r:id="rId8"/>
    <p:sldId id="261" r:id="rId9"/>
    <p:sldId id="262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7" r:id="rId20"/>
    <p:sldId id="280" r:id="rId21"/>
    <p:sldId id="272" r:id="rId22"/>
    <p:sldId id="276" r:id="rId23"/>
    <p:sldId id="273" r:id="rId24"/>
    <p:sldId id="279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26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A033E-E32F-45ED-8B5B-67AF150AE9A0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B55C3-2B6B-4890-910A-972FB64CF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9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B55C3-2B6B-4890-910A-972FB64CF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3AA712-95C2-40FA-983E-1DE2C7A973F1}" type="datetimeFigureOut">
              <a:rPr lang="en-US" smtClean="0"/>
              <a:t>6/12/2013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7E0393-AEF1-4BA1-88F8-375FEB3DA0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371601"/>
            <a:ext cx="8534400" cy="2210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Stu-Jitsu:</a:t>
            </a:r>
            <a:r>
              <a:rPr lang="en-US" dirty="0" err="1"/>
              <a:t>The</a:t>
            </a:r>
            <a:r>
              <a:rPr lang="en-US" dirty="0"/>
              <a:t> Gentle Art of Managing Student Workers</a:t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Mark H.X. Glenshaw, Daytime Services Manager, </a:t>
            </a:r>
          </a:p>
          <a:p>
            <a:r>
              <a:rPr lang="en-US" dirty="0" smtClean="0"/>
              <a:t>Jack C. Taylor Library, Fontbonne University, </a:t>
            </a:r>
          </a:p>
          <a:p>
            <a:r>
              <a:rPr lang="en-US" dirty="0" smtClean="0"/>
              <a:t>St. Louis, Missouri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/>
              <a:t>Before you begin a model to consider:</a:t>
            </a:r>
          </a:p>
          <a:p>
            <a:r>
              <a:rPr lang="en-US" dirty="0" smtClean="0"/>
              <a:t>The </a:t>
            </a:r>
            <a:r>
              <a:rPr lang="en-US" dirty="0"/>
              <a:t>military model which </a:t>
            </a:r>
            <a:r>
              <a:rPr lang="en-US" dirty="0" smtClean="0"/>
              <a:t>stresses:</a:t>
            </a:r>
            <a:endParaRPr lang="en-US" dirty="0"/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Responsibility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task is too small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rules apply to </a:t>
            </a:r>
            <a:r>
              <a:rPr lang="en-US" dirty="0" smtClean="0"/>
              <a:t>everyone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You Have A Team of Student Workers-Now What?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60" y="2667001"/>
            <a:ext cx="328082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0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3581400" cy="4525963"/>
          </a:xfrm>
        </p:spPr>
        <p:txBody>
          <a:bodyPr/>
          <a:lstStyle/>
          <a:p>
            <a:r>
              <a:rPr lang="en-US" dirty="0"/>
              <a:t>The military model which stresses:</a:t>
            </a:r>
          </a:p>
          <a:p>
            <a:pPr lvl="1"/>
            <a:r>
              <a:rPr lang="en-US" dirty="0" smtClean="0"/>
              <a:t>Pride </a:t>
            </a:r>
            <a:r>
              <a:rPr lang="en-US" dirty="0"/>
              <a:t>in work</a:t>
            </a:r>
          </a:p>
          <a:p>
            <a:pPr lvl="1"/>
            <a:r>
              <a:rPr lang="en-US" dirty="0"/>
              <a:t>Mentoring</a:t>
            </a:r>
          </a:p>
          <a:p>
            <a:pPr lvl="1"/>
            <a:r>
              <a:rPr lang="en-US" dirty="0"/>
              <a:t>Standard Operating Procedures </a:t>
            </a:r>
          </a:p>
          <a:p>
            <a:pPr lvl="1"/>
            <a:r>
              <a:rPr lang="en-US" dirty="0"/>
              <a:t>Chain of Command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Have A Team of Student Workers-Now What?</a:t>
            </a:r>
          </a:p>
        </p:txBody>
      </p:sp>
      <p:pic>
        <p:nvPicPr>
          <p:cNvPr id="1026" name="Picture 2" descr="http://media.dma.mil/2012/Jul/6/157769/600/400/0/120618-M-BC982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2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5105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model to avoid:</a:t>
            </a:r>
          </a:p>
          <a:p>
            <a:r>
              <a:rPr lang="en-US" dirty="0" smtClean="0"/>
              <a:t>The </a:t>
            </a:r>
            <a:r>
              <a:rPr lang="en-US" dirty="0"/>
              <a:t>“chorus line” model which is:</a:t>
            </a:r>
          </a:p>
          <a:p>
            <a:pPr lvl="1"/>
            <a:r>
              <a:rPr lang="en-US" dirty="0" smtClean="0"/>
              <a:t>Upper </a:t>
            </a:r>
            <a:r>
              <a:rPr lang="en-US" dirty="0"/>
              <a:t>management kicks middle management, middle management kicks lower management, lower management kicks student workers</a:t>
            </a:r>
          </a:p>
          <a:p>
            <a:r>
              <a:rPr lang="en-US" dirty="0" smtClean="0"/>
              <a:t>This </a:t>
            </a:r>
            <a:r>
              <a:rPr lang="en-US" dirty="0"/>
              <a:t>model produces such welcome results as:</a:t>
            </a:r>
          </a:p>
          <a:p>
            <a:pPr lvl="1"/>
            <a:r>
              <a:rPr lang="en-US" dirty="0" smtClean="0"/>
              <a:t>Resentment </a:t>
            </a:r>
            <a:r>
              <a:rPr lang="en-US" dirty="0"/>
              <a:t>and poor morale in all ranks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“That’s not my job.” mentality</a:t>
            </a:r>
          </a:p>
          <a:p>
            <a:pPr lvl="1"/>
            <a:r>
              <a:rPr lang="en-US" dirty="0" smtClean="0"/>
              <a:t>Chaos</a:t>
            </a:r>
            <a:r>
              <a:rPr lang="en-US" dirty="0"/>
              <a:t>, confusion and crisis.  </a:t>
            </a:r>
            <a:endParaRPr lang="en-US" dirty="0" smtClean="0"/>
          </a:p>
          <a:p>
            <a:pPr lvl="1"/>
            <a:r>
              <a:rPr lang="en-US" dirty="0" smtClean="0"/>
              <a:t>Good </a:t>
            </a:r>
            <a:r>
              <a:rPr lang="en-US" dirty="0"/>
              <a:t>times.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Have A Team of Student Workers-Now What?</a:t>
            </a:r>
          </a:p>
        </p:txBody>
      </p:sp>
      <p:pic>
        <p:nvPicPr>
          <p:cNvPr id="2052" name="Picture 4" descr="http://images.publicradio.org/content/2009/05/22/20090522_highkick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27" y="2438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 the institution learn about </a:t>
            </a:r>
            <a:r>
              <a:rPr lang="en-US" dirty="0" smtClean="0"/>
              <a:t>them</a:t>
            </a:r>
          </a:p>
          <a:p>
            <a:r>
              <a:rPr lang="en-US" dirty="0" smtClean="0"/>
              <a:t>Getting to know you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end </a:t>
            </a:r>
            <a:r>
              <a:rPr lang="en-US" dirty="0"/>
              <a:t>out an e-mail before their first shift with information about the student including:</a:t>
            </a:r>
          </a:p>
          <a:p>
            <a:pPr lvl="1"/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Hometown</a:t>
            </a:r>
          </a:p>
          <a:p>
            <a:pPr lvl="1"/>
            <a:r>
              <a:rPr lang="en-US" dirty="0" smtClean="0"/>
              <a:t>student activities</a:t>
            </a:r>
          </a:p>
          <a:p>
            <a:pPr lvl="1"/>
            <a:r>
              <a:rPr lang="en-US" dirty="0" smtClean="0"/>
              <a:t>a photo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unique and interesting aspects of the student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Day and Week</a:t>
            </a:r>
          </a:p>
        </p:txBody>
      </p:sp>
      <p:pic>
        <p:nvPicPr>
          <p:cNvPr id="3076" name="Picture 4" descr="http://ecx.images-amazon.com/images/I/510PGG0XF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84" y="1524000"/>
            <a:ext cx="2894116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5867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Help them learn the </a:t>
            </a:r>
            <a:r>
              <a:rPr lang="en-US" dirty="0" smtClean="0"/>
              <a:t>institution</a:t>
            </a:r>
          </a:p>
          <a:p>
            <a:r>
              <a:rPr lang="en-US" dirty="0" smtClean="0"/>
              <a:t>Introduce Yourself</a:t>
            </a:r>
            <a:endParaRPr lang="en-US" dirty="0"/>
          </a:p>
          <a:p>
            <a:r>
              <a:rPr lang="en-US" dirty="0" smtClean="0"/>
              <a:t>Walking </a:t>
            </a:r>
            <a:r>
              <a:rPr lang="en-US" dirty="0"/>
              <a:t>tour</a:t>
            </a:r>
          </a:p>
          <a:p>
            <a:pPr lvl="1"/>
            <a:r>
              <a:rPr lang="en-US" dirty="0" smtClean="0"/>
              <a:t>Hit </a:t>
            </a:r>
            <a:r>
              <a:rPr lang="en-US" dirty="0"/>
              <a:t>high points and touch on the nitty-gritty without overwhelming with detail	</a:t>
            </a:r>
          </a:p>
          <a:p>
            <a:r>
              <a:rPr lang="en-US" dirty="0" smtClean="0"/>
              <a:t>Show </a:t>
            </a:r>
            <a:r>
              <a:rPr lang="en-US" dirty="0"/>
              <a:t>and explain the org chart</a:t>
            </a:r>
          </a:p>
          <a:p>
            <a:r>
              <a:rPr lang="en-US" dirty="0" smtClean="0"/>
              <a:t>Have </a:t>
            </a:r>
            <a:r>
              <a:rPr lang="en-US" dirty="0"/>
              <a:t>them meet and read about the people with whom they will be working-putting faces to names and positions</a:t>
            </a:r>
          </a:p>
          <a:p>
            <a:r>
              <a:rPr lang="en-US" dirty="0"/>
              <a:t>S</a:t>
            </a:r>
            <a:r>
              <a:rPr lang="en-US" dirty="0" smtClean="0"/>
              <a:t>how </a:t>
            </a:r>
            <a:r>
              <a:rPr lang="en-US" dirty="0"/>
              <a:t>them where to hang their coat, put their lunch; etc.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amenities available to them even when they are not working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Membership has its privileges”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Day and Week</a:t>
            </a:r>
          </a:p>
        </p:txBody>
      </p:sp>
      <p:pic>
        <p:nvPicPr>
          <p:cNvPr id="4102" name="Picture 6" descr="http://www.ivstatic.com/files/et/imagecache/636/files/slides/cheri-oteri-cheerleader-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362200"/>
            <a:ext cx="3111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2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 through the </a:t>
            </a:r>
            <a:r>
              <a:rPr lang="en-US" dirty="0" smtClean="0"/>
              <a:t>procedures manual</a:t>
            </a:r>
          </a:p>
          <a:p>
            <a:pPr lvl="1"/>
            <a:r>
              <a:rPr lang="en-US" dirty="0"/>
              <a:t>Hit high points and touch on the nitty-gritty without overwhelming with detail	</a:t>
            </a:r>
          </a:p>
          <a:p>
            <a:r>
              <a:rPr lang="en-US" dirty="0" smtClean="0"/>
              <a:t>Stress </a:t>
            </a:r>
            <a:r>
              <a:rPr lang="en-US" dirty="0"/>
              <a:t>communication</a:t>
            </a:r>
          </a:p>
          <a:p>
            <a:r>
              <a:rPr lang="en-US" dirty="0" smtClean="0"/>
              <a:t>Get </a:t>
            </a:r>
            <a:r>
              <a:rPr lang="en-US" dirty="0"/>
              <a:t>contact information</a:t>
            </a:r>
          </a:p>
          <a:p>
            <a:r>
              <a:rPr lang="en-US" dirty="0" smtClean="0"/>
              <a:t>Provide </a:t>
            </a:r>
            <a:r>
              <a:rPr lang="en-US" dirty="0"/>
              <a:t>contact information</a:t>
            </a:r>
          </a:p>
          <a:p>
            <a:r>
              <a:rPr lang="en-US" dirty="0" smtClean="0"/>
              <a:t>Who</a:t>
            </a:r>
            <a:r>
              <a:rPr lang="en-US" dirty="0"/>
              <a:t>, What, When, Where, How and Why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Give examples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Down To Brass Tacks</a:t>
            </a:r>
            <a:endParaRPr lang="en-US" dirty="0"/>
          </a:p>
        </p:txBody>
      </p:sp>
      <p:pic>
        <p:nvPicPr>
          <p:cNvPr id="5122" name="Picture 2" descr="http://www.rabbitroom.com/wp-content/uploads/2011/06/get-down-to-brass-tacks-535x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37" y="2438400"/>
            <a:ext cx="3256763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Have them watch and learn </a:t>
            </a:r>
            <a:r>
              <a:rPr lang="en-US" dirty="0" smtClean="0"/>
              <a:t>a process and </a:t>
            </a:r>
            <a:r>
              <a:rPr lang="en-US" dirty="0"/>
              <a:t>then try it </a:t>
            </a:r>
            <a:r>
              <a:rPr lang="en-US" dirty="0" smtClean="0"/>
              <a:t>themselves:</a:t>
            </a:r>
            <a:endParaRPr lang="en-US" dirty="0"/>
          </a:p>
          <a:p>
            <a:pPr lvl="1"/>
            <a:r>
              <a:rPr lang="en-US" dirty="0" smtClean="0"/>
              <a:t>Narrate </a:t>
            </a:r>
            <a:r>
              <a:rPr lang="en-US" dirty="0"/>
              <a:t>and explain as you do a task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ways both subtle and obvious-be the exemplar, the paragon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next time the task comes up-have them do it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to throw them in the deep end but give them </a:t>
            </a:r>
            <a:r>
              <a:rPr lang="en-US" dirty="0" err="1"/>
              <a:t>floaties</a:t>
            </a:r>
            <a:endParaRPr lang="en-US" dirty="0"/>
          </a:p>
          <a:p>
            <a:pPr lvl="1"/>
            <a:r>
              <a:rPr lang="en-US" dirty="0" smtClean="0"/>
              <a:t>Be </a:t>
            </a:r>
            <a:r>
              <a:rPr lang="en-US" dirty="0"/>
              <a:t>alert for teachable moments</a:t>
            </a:r>
          </a:p>
          <a:p>
            <a:r>
              <a:rPr lang="en-US" dirty="0" smtClean="0"/>
              <a:t>Briefly </a:t>
            </a:r>
            <a:r>
              <a:rPr lang="en-US" dirty="0"/>
              <a:t>review </a:t>
            </a:r>
            <a:r>
              <a:rPr lang="en-US" dirty="0" smtClean="0"/>
              <a:t>with them what </a:t>
            </a:r>
            <a:r>
              <a:rPr lang="en-US" dirty="0"/>
              <a:t>they have done at the end of their first </a:t>
            </a:r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Down To Brass Tacks</a:t>
            </a:r>
          </a:p>
        </p:txBody>
      </p:sp>
      <p:pic>
        <p:nvPicPr>
          <p:cNvPr id="6148" name="Picture 4" descr="https://encrypted-tbn3.gstatic.com/images?q=tbn:ANd9GcRWMhn2Tjpb5xIW1omtj0BmmRDGFo4Ng-2PM7pzUPeUvAWzbH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77" y="2362200"/>
            <a:ext cx="3203523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800600" cy="4525963"/>
          </a:xfrm>
        </p:spPr>
        <p:txBody>
          <a:bodyPr/>
          <a:lstStyle/>
          <a:p>
            <a:r>
              <a:rPr lang="en-US" dirty="0"/>
              <a:t>Along </a:t>
            </a:r>
            <a:r>
              <a:rPr lang="en-US" dirty="0" smtClean="0"/>
              <a:t>the way </a:t>
            </a:r>
            <a:r>
              <a:rPr lang="en-US" dirty="0"/>
              <a:t>impart key philosophies and practices such as:</a:t>
            </a:r>
          </a:p>
          <a:p>
            <a:pPr lvl="1"/>
            <a:r>
              <a:rPr lang="en-US" dirty="0" smtClean="0"/>
              <a:t>Crawl</a:t>
            </a:r>
            <a:r>
              <a:rPr lang="en-US" dirty="0"/>
              <a:t>, walk, run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never stops nor do expectations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be shy about asking questions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Down To Brass Tacks</a:t>
            </a:r>
          </a:p>
        </p:txBody>
      </p:sp>
      <p:pic>
        <p:nvPicPr>
          <p:cNvPr id="7170" name="Picture 2" descr="https://encrypted-tbn1.gstatic.com/images?q=tbn:ANd9GcTptOTbtDg2Zk1S9x3fgnXKKI6OP5HsiJEwL8F_HC4hIieSE-W7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68" y="2286000"/>
            <a:ext cx="3420932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 there when they arrive, greet them, let them get settled and brief them on: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going on that day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things are going well/not so well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how they are doing and keep appraised of their:</a:t>
            </a:r>
          </a:p>
          <a:p>
            <a:pPr lvl="2"/>
            <a:r>
              <a:rPr lang="en-US" dirty="0" smtClean="0"/>
              <a:t>Academics</a:t>
            </a:r>
          </a:p>
          <a:p>
            <a:pPr lvl="2"/>
            <a:r>
              <a:rPr lang="en-US" dirty="0" smtClean="0"/>
              <a:t>Interests/Plans</a:t>
            </a:r>
            <a:endParaRPr lang="en-US" dirty="0"/>
          </a:p>
          <a:p>
            <a:pPr lvl="2"/>
            <a:r>
              <a:rPr lang="en-US" dirty="0" smtClean="0"/>
              <a:t>Health</a:t>
            </a:r>
            <a:endParaRPr lang="en-US" dirty="0"/>
          </a:p>
          <a:p>
            <a:pPr lvl="2"/>
            <a:r>
              <a:rPr lang="en-US" dirty="0" smtClean="0"/>
              <a:t>Personal </a:t>
            </a:r>
            <a:r>
              <a:rPr lang="en-US" dirty="0"/>
              <a:t>Life (as appropriate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In, Day Out</a:t>
            </a:r>
          </a:p>
        </p:txBody>
      </p:sp>
      <p:pic>
        <p:nvPicPr>
          <p:cNvPr id="8194" name="Picture 2" descr="http://www-03.ibm.com/ibm/history/ibm100/images/icp/F744930N16518G48/us__en_us__ibm100__ibm_founded__mexico_time_clock__62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59127"/>
            <a:ext cx="3886200" cy="21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a plan of what they will be doing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doesn’t have to be some grand scheme but just an overall idea of their activities for the shift</a:t>
            </a:r>
          </a:p>
          <a:p>
            <a:r>
              <a:rPr lang="en-US" dirty="0" smtClean="0"/>
              <a:t>Share </a:t>
            </a:r>
            <a:r>
              <a:rPr lang="en-US" dirty="0"/>
              <a:t>the plan with them</a:t>
            </a:r>
          </a:p>
          <a:p>
            <a:r>
              <a:rPr lang="en-US" dirty="0" smtClean="0"/>
              <a:t>Make </a:t>
            </a:r>
            <a:r>
              <a:rPr lang="en-US" dirty="0"/>
              <a:t>yourself as available as possible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 smtClean="0"/>
              <a:t>Questions </a:t>
            </a:r>
            <a:r>
              <a:rPr lang="en-US" dirty="0"/>
              <a:t>and Training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are not available-let them know where you will be and who they contact in the meantime</a:t>
            </a:r>
          </a:p>
          <a:p>
            <a:r>
              <a:rPr lang="en-US" dirty="0" smtClean="0"/>
              <a:t>When </a:t>
            </a:r>
            <a:r>
              <a:rPr lang="en-US" dirty="0"/>
              <a:t>they are ready to leave:</a:t>
            </a:r>
          </a:p>
          <a:p>
            <a:pPr lvl="1"/>
            <a:r>
              <a:rPr lang="en-US" dirty="0" smtClean="0"/>
              <a:t>Review </a:t>
            </a:r>
            <a:r>
              <a:rPr lang="en-US" dirty="0"/>
              <a:t>anything that needs such attention</a:t>
            </a:r>
          </a:p>
          <a:p>
            <a:pPr lvl="1"/>
            <a:r>
              <a:rPr lang="en-US" dirty="0" smtClean="0"/>
              <a:t>Thank </a:t>
            </a:r>
            <a:r>
              <a:rPr lang="en-US" dirty="0"/>
              <a:t>them for their help and </a:t>
            </a:r>
            <a:r>
              <a:rPr lang="en-US" dirty="0" smtClean="0"/>
              <a:t>work.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In, Day Out</a:t>
            </a:r>
          </a:p>
        </p:txBody>
      </p:sp>
      <p:pic>
        <p:nvPicPr>
          <p:cNvPr id="9222" name="Picture 6" descr="https://encrypted-tbn1.gstatic.com/images?q=tbn:ANd9GcTBDhs9AWqjk2tEsIMa3bG7igS62Z97yCRZGda1aZVT0bb6JPGe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3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trabbit2010.files.wordpress.com/2010/02/beef-st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807257" cy="28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houstonpress.com/rocks/disco_stu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9147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Shelving-one of the most important tasks in a library but often one of the least favorite to be done</a:t>
            </a:r>
          </a:p>
          <a:p>
            <a:r>
              <a:rPr lang="en-US" dirty="0" smtClean="0"/>
              <a:t>Stress shelving’s importance</a:t>
            </a:r>
          </a:p>
          <a:p>
            <a:pPr lvl="1"/>
            <a:r>
              <a:rPr lang="en-US" dirty="0" smtClean="0"/>
              <a:t>A book is useless if cannot be found</a:t>
            </a:r>
          </a:p>
          <a:p>
            <a:r>
              <a:rPr lang="en-US" dirty="0"/>
              <a:t>A</a:t>
            </a:r>
            <a:r>
              <a:rPr lang="en-US" dirty="0" smtClean="0"/>
              <a:t>ppeal to a variety of motivations</a:t>
            </a:r>
          </a:p>
          <a:p>
            <a:pPr lvl="1"/>
            <a:r>
              <a:rPr lang="en-US" dirty="0" smtClean="0"/>
              <a:t>Selfish</a:t>
            </a:r>
          </a:p>
          <a:p>
            <a:pPr lvl="1"/>
            <a:r>
              <a:rPr lang="en-US" dirty="0" smtClean="0"/>
              <a:t>Altruistic</a:t>
            </a:r>
          </a:p>
          <a:p>
            <a:pPr lvl="1"/>
            <a:r>
              <a:rPr lang="en-US" dirty="0" smtClean="0"/>
              <a:t>Institutional Pride	</a:t>
            </a:r>
          </a:p>
          <a:p>
            <a:r>
              <a:rPr lang="en-US" dirty="0" smtClean="0"/>
              <a:t>Train and Check Thoroughly</a:t>
            </a:r>
          </a:p>
          <a:p>
            <a:pPr lvl="1"/>
            <a:r>
              <a:rPr lang="en-US" dirty="0" smtClean="0"/>
              <a:t>Show tips from your experience</a:t>
            </a:r>
          </a:p>
          <a:p>
            <a:pPr lvl="1"/>
            <a:r>
              <a:rPr lang="en-US" dirty="0" smtClean="0"/>
              <a:t>Crawl, walk, run</a:t>
            </a:r>
          </a:p>
          <a:p>
            <a:r>
              <a:rPr lang="en-US" dirty="0" smtClean="0"/>
              <a:t>Demonstrate that you have had shelved, do shelve and will shelve</a:t>
            </a:r>
          </a:p>
          <a:p>
            <a:r>
              <a:rPr lang="en-US" dirty="0" smtClean="0"/>
              <a:t>Plant seeds that may have them come to enjoy shelving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Shelving – The Great Challenge</a:t>
            </a:r>
            <a:endParaRPr lang="en-US" dirty="0"/>
          </a:p>
        </p:txBody>
      </p:sp>
      <p:pic>
        <p:nvPicPr>
          <p:cNvPr id="1026" name="Picture 2" descr="http://www.bls.gov/ooh/images/p14-to-p15/p140-3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10640"/>
            <a:ext cx="3352800" cy="46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First a word of caution-just because they are students and generally younger does not mean they are all super tech-savvy</a:t>
            </a:r>
          </a:p>
          <a:p>
            <a:r>
              <a:rPr lang="en-US" dirty="0" smtClean="0"/>
              <a:t>Get </a:t>
            </a:r>
            <a:r>
              <a:rPr lang="en-US" dirty="0"/>
              <a:t>a baseline of the their technology knowledge and experience</a:t>
            </a:r>
          </a:p>
          <a:p>
            <a:r>
              <a:rPr lang="en-US" dirty="0" smtClean="0"/>
              <a:t>Start </a:t>
            </a:r>
            <a:r>
              <a:rPr lang="en-US" dirty="0"/>
              <a:t>with the basics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the equipment or software does and how it 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basic functions</a:t>
            </a:r>
          </a:p>
          <a:p>
            <a:pPr lvl="1"/>
            <a:r>
              <a:rPr lang="en-US" dirty="0" smtClean="0"/>
              <a:t>The common/frequent problems</a:t>
            </a:r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to troubleshoot and fix these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Teaching Multiple </a:t>
            </a:r>
            <a:r>
              <a:rPr lang="en-US" sz="3600" dirty="0" smtClean="0"/>
              <a:t>Technologies</a:t>
            </a:r>
            <a:endParaRPr lang="en-US" sz="3600" dirty="0"/>
          </a:p>
        </p:txBody>
      </p:sp>
      <p:pic>
        <p:nvPicPr>
          <p:cNvPr id="10242" name="Picture 2" descr="https://encrypted-tbn0.gstatic.com/images?q=tbn:ANd9GcSUTrscFa1dw0laZluCrYcoGT2tvCMAMLzlMqfqOLIxkqwblZK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34" y="2362200"/>
            <a:ext cx="3341914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Stress first principles</a:t>
            </a:r>
          </a:p>
          <a:p>
            <a:r>
              <a:rPr lang="en-US" dirty="0"/>
              <a:t>Demonstrate where/when things work logically and when things do not</a:t>
            </a:r>
          </a:p>
          <a:p>
            <a:r>
              <a:rPr lang="en-US" dirty="0"/>
              <a:t>Crawl, walk, run</a:t>
            </a:r>
          </a:p>
          <a:p>
            <a:r>
              <a:rPr lang="en-US" dirty="0"/>
              <a:t>Let them know when/where they should ask for help</a:t>
            </a:r>
          </a:p>
          <a:p>
            <a:r>
              <a:rPr lang="en-US" dirty="0"/>
              <a:t>Progressive learning</a:t>
            </a:r>
          </a:p>
          <a:p>
            <a:pPr lvl="1"/>
            <a:r>
              <a:rPr lang="en-US" dirty="0"/>
              <a:t>Keep teaching them additional skills and nuances by building on the basics</a:t>
            </a:r>
          </a:p>
          <a:p>
            <a:r>
              <a:rPr lang="en-US" dirty="0"/>
              <a:t>If they have the aptitude, let them run with the ball</a:t>
            </a:r>
          </a:p>
          <a:p>
            <a:r>
              <a:rPr lang="en-US" dirty="0"/>
              <a:t>If they need more time, take the time but while stressing that </a:t>
            </a:r>
            <a:r>
              <a:rPr lang="en-US" dirty="0" smtClean="0"/>
              <a:t>this must </a:t>
            </a:r>
            <a:r>
              <a:rPr lang="en-US" dirty="0"/>
              <a:t>be mastered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Teaching Multiple </a:t>
            </a:r>
            <a:r>
              <a:rPr lang="en-US" sz="3600" dirty="0" smtClean="0"/>
              <a:t>Technologies</a:t>
            </a:r>
            <a:endParaRPr lang="en-US" sz="3600" dirty="0"/>
          </a:p>
        </p:txBody>
      </p:sp>
      <p:pic>
        <p:nvPicPr>
          <p:cNvPr id="11266" name="Picture 2" descr="http://www.reefit.com.au/wp-content/themes/reef_2012/images/home-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383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Emphasize the empathize-we are all in the same boat</a:t>
            </a:r>
          </a:p>
          <a:p>
            <a:r>
              <a:rPr lang="en-US" dirty="0" smtClean="0"/>
              <a:t>Learn </a:t>
            </a:r>
            <a:r>
              <a:rPr lang="en-US" dirty="0"/>
              <a:t>as much as you can beforehand</a:t>
            </a:r>
          </a:p>
          <a:p>
            <a:r>
              <a:rPr lang="en-US" dirty="0" smtClean="0"/>
              <a:t>Provide </a:t>
            </a:r>
            <a:r>
              <a:rPr lang="en-US" dirty="0"/>
              <a:t>training opportunities and in multiple contexts (classroom, webinars, self-directed learning, </a:t>
            </a:r>
            <a:r>
              <a:rPr lang="en-US" dirty="0" smtClean="0"/>
              <a:t>pre-release demos, </a:t>
            </a:r>
            <a:r>
              <a:rPr lang="en-US" dirty="0" err="1" smtClean="0"/>
              <a:t>etc</a:t>
            </a:r>
            <a:r>
              <a:rPr lang="en-US" dirty="0"/>
              <a:t>) </a:t>
            </a:r>
          </a:p>
          <a:p>
            <a:r>
              <a:rPr lang="en-US" dirty="0" smtClean="0"/>
              <a:t>Some </a:t>
            </a:r>
            <a:r>
              <a:rPr lang="en-US" dirty="0"/>
              <a:t>transitions are </a:t>
            </a:r>
            <a:r>
              <a:rPr lang="en-US" dirty="0" smtClean="0"/>
              <a:t>easier than </a:t>
            </a:r>
            <a:r>
              <a:rPr lang="en-US" dirty="0"/>
              <a:t>others </a:t>
            </a:r>
          </a:p>
          <a:p>
            <a:pPr lvl="1"/>
            <a:r>
              <a:rPr lang="en-US" dirty="0" smtClean="0"/>
              <a:t>Millennium </a:t>
            </a:r>
            <a:r>
              <a:rPr lang="en-US" dirty="0"/>
              <a:t>to Sierra easier than the switch from Office 2003 to Office 2007</a:t>
            </a:r>
          </a:p>
          <a:p>
            <a:r>
              <a:rPr lang="en-US" dirty="0" smtClean="0"/>
              <a:t>Highlight </a:t>
            </a:r>
            <a:r>
              <a:rPr lang="en-US" dirty="0"/>
              <a:t>continuities and easy transition points when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Transitioning to New </a:t>
            </a:r>
            <a:r>
              <a:rPr lang="en-US" dirty="0" smtClean="0"/>
              <a:t>Technologies</a:t>
            </a:r>
            <a:endParaRPr lang="en-US" dirty="0"/>
          </a:p>
        </p:txBody>
      </p:sp>
      <p:pic>
        <p:nvPicPr>
          <p:cNvPr id="12292" name="Picture 4" descr="http://edudemic.com/wp-content/uploads/2011/10/educational_techn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9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any luck very little disciplining will need to occur thanks to good hiring, training and setting of expectations</a:t>
            </a:r>
          </a:p>
          <a:p>
            <a:r>
              <a:rPr lang="en-US" dirty="0" smtClean="0"/>
              <a:t>That said…</a:t>
            </a:r>
          </a:p>
          <a:p>
            <a:pPr lvl="1"/>
            <a:r>
              <a:rPr lang="en-US" dirty="0" smtClean="0"/>
              <a:t>Let them know how your “strike system” works</a:t>
            </a:r>
          </a:p>
          <a:p>
            <a:pPr lvl="1"/>
            <a:r>
              <a:rPr lang="en-US" dirty="0" smtClean="0"/>
              <a:t>Be fair but be firm</a:t>
            </a:r>
          </a:p>
          <a:p>
            <a:pPr lvl="1"/>
            <a:r>
              <a:rPr lang="en-US" dirty="0" smtClean="0"/>
              <a:t>Avoid disciplining the group because of a bad apple or two</a:t>
            </a:r>
          </a:p>
          <a:p>
            <a:pPr lvl="1"/>
            <a:r>
              <a:rPr lang="en-US" dirty="0" smtClean="0"/>
              <a:t>Consult with your supervisor as needed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Disciplining Students</a:t>
            </a:r>
            <a:endParaRPr lang="en-US" dirty="0"/>
          </a:p>
        </p:txBody>
      </p:sp>
      <p:pic>
        <p:nvPicPr>
          <p:cNvPr id="2050" name="Picture 2" descr="http://img.ehowcdn.com/article-new/ehow/images/a07/2r/6h/discipline-document-employee-behavior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18563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Help them navigate the academic and administrative maze that college can be</a:t>
            </a:r>
          </a:p>
          <a:p>
            <a:r>
              <a:rPr lang="en-US" dirty="0"/>
              <a:t>S</a:t>
            </a:r>
            <a:r>
              <a:rPr lang="en-US" dirty="0" smtClean="0"/>
              <a:t>hare </a:t>
            </a:r>
            <a:r>
              <a:rPr lang="en-US" dirty="0"/>
              <a:t>your knowledge of </a:t>
            </a:r>
            <a:r>
              <a:rPr lang="en-US" dirty="0" smtClean="0"/>
              <a:t>your city </a:t>
            </a:r>
            <a:r>
              <a:rPr lang="en-US" dirty="0"/>
              <a:t>and the state you are in with your students</a:t>
            </a:r>
          </a:p>
          <a:p>
            <a:r>
              <a:rPr lang="en-US" dirty="0" smtClean="0"/>
              <a:t>Guide </a:t>
            </a:r>
            <a:r>
              <a:rPr lang="en-US" dirty="0"/>
              <a:t>them in their professional development</a:t>
            </a:r>
          </a:p>
          <a:p>
            <a:pPr lvl="1"/>
            <a:r>
              <a:rPr lang="en-US" dirty="0" smtClean="0"/>
              <a:t>Dress</a:t>
            </a:r>
            <a:endParaRPr lang="en-US" dirty="0"/>
          </a:p>
          <a:p>
            <a:pPr lvl="1"/>
            <a:r>
              <a:rPr lang="en-US" dirty="0" smtClean="0"/>
              <a:t>Correspondence</a:t>
            </a:r>
            <a:endParaRPr lang="en-US" dirty="0"/>
          </a:p>
          <a:p>
            <a:pPr lvl="1"/>
            <a:r>
              <a:rPr lang="en-US" dirty="0" smtClean="0"/>
              <a:t>Verbal </a:t>
            </a:r>
            <a:r>
              <a:rPr lang="en-US" dirty="0"/>
              <a:t>communication</a:t>
            </a:r>
          </a:p>
          <a:p>
            <a:pPr lvl="1"/>
            <a:r>
              <a:rPr lang="en-US" dirty="0" smtClean="0"/>
              <a:t>Become </a:t>
            </a:r>
            <a:r>
              <a:rPr lang="en-US" dirty="0"/>
              <a:t>a reference for them and hopefully they will endorse you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of us are </a:t>
            </a:r>
            <a:r>
              <a:rPr lang="en-US" dirty="0" smtClean="0"/>
              <a:t>LinkedIn</a:t>
            </a:r>
          </a:p>
          <a:p>
            <a:r>
              <a:rPr lang="en-US" dirty="0" smtClean="0"/>
              <a:t>Happy student workers helps your library and your institution</a:t>
            </a:r>
            <a:endParaRPr lang="en-US" dirty="0"/>
          </a:p>
          <a:p>
            <a:r>
              <a:rPr lang="en-US" dirty="0" smtClean="0"/>
              <a:t>Encourage</a:t>
            </a:r>
            <a:r>
              <a:rPr lang="en-US" dirty="0"/>
              <a:t>, caution</a:t>
            </a:r>
            <a:r>
              <a:rPr lang="en-US" dirty="0" smtClean="0"/>
              <a:t>, challenge, </a:t>
            </a:r>
            <a:r>
              <a:rPr lang="en-US" dirty="0"/>
              <a:t>inspire and motivate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</a:t>
            </a:r>
            <a:r>
              <a:rPr lang="en-US" dirty="0" smtClean="0"/>
              <a:t>A </a:t>
            </a:r>
            <a:r>
              <a:rPr lang="en-US" dirty="0"/>
              <a:t>Resource For Your Students</a:t>
            </a:r>
          </a:p>
        </p:txBody>
      </p:sp>
      <p:pic>
        <p:nvPicPr>
          <p:cNvPr id="13316" name="Picture 4" descr="http://www.woodturnersofswmo.org/wp-content/uploads/2012/09/men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93294"/>
            <a:ext cx="3390900" cy="27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/>
              <a:t>Thank you for your time and </a:t>
            </a:r>
            <a:r>
              <a:rPr lang="en-US" dirty="0" smtClean="0"/>
              <a:t>attention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Stu-Jitsu:The</a:t>
            </a:r>
            <a:r>
              <a:rPr lang="en-US" sz="3600" dirty="0" smtClean="0"/>
              <a:t> </a:t>
            </a:r>
            <a:r>
              <a:rPr lang="en-US" sz="3600" dirty="0"/>
              <a:t>Gentle Art of Managing Student Workers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96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martial art jiu-jitsu. </a:t>
            </a:r>
            <a:r>
              <a:rPr lang="en-US" dirty="0" smtClean="0"/>
              <a:t>Originated </a:t>
            </a:r>
            <a:r>
              <a:rPr lang="en-US" dirty="0"/>
              <a:t>in </a:t>
            </a:r>
            <a:r>
              <a:rPr lang="en-US" dirty="0" smtClean="0"/>
              <a:t>Japan, honed in Brazil </a:t>
            </a:r>
            <a:r>
              <a:rPr lang="en-US" dirty="0"/>
              <a:t>and means “the gentle art”</a:t>
            </a:r>
          </a:p>
          <a:p>
            <a:r>
              <a:rPr lang="en-US" dirty="0" smtClean="0"/>
              <a:t>An </a:t>
            </a:r>
            <a:r>
              <a:rPr lang="en-US" dirty="0"/>
              <a:t>unflashy martial art but an exceptionally effective </a:t>
            </a:r>
            <a:r>
              <a:rPr lang="en-US" dirty="0" smtClean="0"/>
              <a:t>one</a:t>
            </a:r>
            <a:endParaRPr lang="en-US" dirty="0"/>
          </a:p>
          <a:p>
            <a:r>
              <a:rPr lang="en-US" dirty="0" smtClean="0"/>
              <a:t>Like </a:t>
            </a:r>
            <a:r>
              <a:rPr lang="en-US" dirty="0"/>
              <a:t>jiu-jitsu, supervising student workers does not require </a:t>
            </a:r>
            <a:r>
              <a:rPr lang="en-US" dirty="0" smtClean="0"/>
              <a:t>flashiness but it rewards effectiveness</a:t>
            </a:r>
          </a:p>
          <a:p>
            <a:r>
              <a:rPr lang="en-US" dirty="0" smtClean="0"/>
              <a:t>To learn more about jiu-jitsu, watch the David Mamet film “</a:t>
            </a:r>
            <a:r>
              <a:rPr lang="en-US" dirty="0" err="1" smtClean="0"/>
              <a:t>Redbelt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Inspiration</a:t>
            </a:r>
          </a:p>
        </p:txBody>
      </p:sp>
    </p:spTree>
    <p:extLst>
      <p:ext uri="{BB962C8B-B14F-4D97-AF65-F5344CB8AC3E}">
        <p14:creationId xmlns:p14="http://schemas.microsoft.com/office/powerpoint/2010/main" val="29032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2" y="381000"/>
            <a:ext cx="8793388" cy="532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Healthy amount of retail experience both in excellent video and music stores</a:t>
            </a:r>
          </a:p>
          <a:p>
            <a:r>
              <a:rPr lang="en-US" dirty="0" smtClean="0"/>
              <a:t>Supervising </a:t>
            </a:r>
            <a:r>
              <a:rPr lang="en-US" dirty="0"/>
              <a:t>6-10 shelvers </a:t>
            </a:r>
            <a:r>
              <a:rPr lang="en-US" dirty="0" smtClean="0"/>
              <a:t>at the Central Library </a:t>
            </a:r>
            <a:r>
              <a:rPr lang="en-US" dirty="0"/>
              <a:t>of </a:t>
            </a:r>
            <a:r>
              <a:rPr lang="en-US" dirty="0" smtClean="0"/>
              <a:t>the St. Louis Public Library </a:t>
            </a:r>
            <a:r>
              <a:rPr lang="en-US" dirty="0"/>
              <a:t>system after </a:t>
            </a:r>
            <a:r>
              <a:rPr lang="en-US" dirty="0" smtClean="0"/>
              <a:t>starting as a </a:t>
            </a:r>
            <a:r>
              <a:rPr lang="en-US" dirty="0"/>
              <a:t>shelver </a:t>
            </a:r>
          </a:p>
          <a:p>
            <a:r>
              <a:rPr lang="en-US" dirty="0"/>
              <a:t>S</a:t>
            </a:r>
            <a:r>
              <a:rPr lang="en-US" dirty="0" smtClean="0"/>
              <a:t>upervised </a:t>
            </a:r>
            <a:r>
              <a:rPr lang="en-US" dirty="0"/>
              <a:t>8-10 student workers providing AV and IT support for </a:t>
            </a:r>
            <a:r>
              <a:rPr lang="en-US" dirty="0" smtClean="0"/>
              <a:t>The George Warren Brown School of Social Work at Washington University in St. Louis</a:t>
            </a:r>
            <a:endParaRPr lang="en-US" dirty="0"/>
          </a:p>
          <a:p>
            <a:r>
              <a:rPr lang="en-US" dirty="0" smtClean="0"/>
              <a:t>Supervised </a:t>
            </a:r>
            <a:r>
              <a:rPr lang="en-US" dirty="0"/>
              <a:t>20 </a:t>
            </a:r>
            <a:r>
              <a:rPr lang="en-US" dirty="0" smtClean="0"/>
              <a:t>plus student </a:t>
            </a:r>
            <a:r>
              <a:rPr lang="en-US" dirty="0"/>
              <a:t>workers </a:t>
            </a:r>
            <a:r>
              <a:rPr lang="en-US" dirty="0" smtClean="0"/>
              <a:t>at Pius Library at St. Louis University</a:t>
            </a:r>
            <a:endParaRPr lang="en-US" dirty="0"/>
          </a:p>
          <a:p>
            <a:r>
              <a:rPr lang="en-US" dirty="0" smtClean="0"/>
              <a:t>Supervising </a:t>
            </a:r>
            <a:r>
              <a:rPr lang="en-US" dirty="0"/>
              <a:t>7-8 student workers at the </a:t>
            </a:r>
            <a:r>
              <a:rPr lang="en-US" dirty="0" smtClean="0"/>
              <a:t>Jack C. Taylor Library at Fontbonne University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My B</a:t>
            </a:r>
            <a:r>
              <a:rPr lang="en-US" dirty="0" smtClean="0"/>
              <a:t>ackground: </a:t>
            </a:r>
            <a:br>
              <a:rPr lang="en-US" dirty="0" smtClean="0"/>
            </a:br>
            <a:r>
              <a:rPr lang="en-US" dirty="0" smtClean="0"/>
              <a:t>Contexts </a:t>
            </a:r>
            <a:r>
              <a:rPr lang="en-US" dirty="0"/>
              <a:t>and </a:t>
            </a:r>
            <a:r>
              <a:rPr lang="en-US" dirty="0" smtClean="0"/>
              <a:t>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humility goes a long </a:t>
            </a:r>
            <a:r>
              <a:rPr lang="en-US" dirty="0" smtClean="0"/>
              <a:t>way</a:t>
            </a:r>
          </a:p>
          <a:p>
            <a:pPr lvl="1"/>
            <a:r>
              <a:rPr lang="en-US" dirty="0"/>
              <a:t>I do not pretend to have all the answers or that I am the perfect student worker supervisor 24-7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not a one-size-fits-all model or solution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are tips, insights, philosophies, and practices that can </a:t>
            </a:r>
            <a:r>
              <a:rPr lang="en-US" dirty="0" smtClean="0"/>
              <a:t>help</a:t>
            </a:r>
          </a:p>
          <a:p>
            <a:pPr lvl="2"/>
            <a:r>
              <a:rPr lang="en-US" dirty="0" smtClean="0"/>
              <a:t>Make your students an even more effective part of your library’s staffing</a:t>
            </a:r>
          </a:p>
          <a:p>
            <a:pPr lvl="2"/>
            <a:r>
              <a:rPr lang="en-US" dirty="0" smtClean="0"/>
              <a:t>Make your students a value added work force</a:t>
            </a:r>
          </a:p>
          <a:p>
            <a:pPr lvl="2"/>
            <a:r>
              <a:rPr lang="en-US" dirty="0" smtClean="0"/>
              <a:t>Prepare your students for the working world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Before Going </a:t>
            </a:r>
            <a:r>
              <a:rPr lang="en-US" dirty="0" smtClean="0"/>
              <a:t>Too Far Down </a:t>
            </a:r>
            <a:r>
              <a:rPr lang="en-US" dirty="0"/>
              <a:t>The Rabbit Hole-A Few Notes</a:t>
            </a:r>
          </a:p>
        </p:txBody>
      </p:sp>
    </p:spTree>
    <p:extLst>
      <p:ext uri="{BB962C8B-B14F-4D97-AF65-F5344CB8AC3E}">
        <p14:creationId xmlns:p14="http://schemas.microsoft.com/office/powerpoint/2010/main" val="11127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Quality In, Quality Out</a:t>
            </a:r>
          </a:p>
          <a:p>
            <a:r>
              <a:rPr lang="en-US" dirty="0" smtClean="0"/>
              <a:t>Selectivity </a:t>
            </a:r>
            <a:r>
              <a:rPr lang="en-US" dirty="0"/>
              <a:t>goes a long way</a:t>
            </a:r>
          </a:p>
          <a:p>
            <a:r>
              <a:rPr lang="en-US" dirty="0" smtClean="0"/>
              <a:t>A </a:t>
            </a:r>
            <a:r>
              <a:rPr lang="en-US" dirty="0"/>
              <a:t>pulse, a spinal column and a heartbeat do not a qualified candidate make</a:t>
            </a:r>
          </a:p>
          <a:p>
            <a:r>
              <a:rPr lang="en-US" dirty="0" smtClean="0"/>
              <a:t>In </a:t>
            </a:r>
            <a:r>
              <a:rPr lang="en-US" dirty="0"/>
              <a:t>the interview let them know clearly what is expected of student workers in terms of tasks, performance and role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Hiring-Where It All Begins</a:t>
            </a:r>
          </a:p>
        </p:txBody>
      </p:sp>
    </p:spTree>
    <p:extLst>
      <p:ext uri="{BB962C8B-B14F-4D97-AF65-F5344CB8AC3E}">
        <p14:creationId xmlns:p14="http://schemas.microsoft.com/office/powerpoint/2010/main" val="3112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 smtClean="0"/>
              <a:t>Customer </a:t>
            </a:r>
            <a:r>
              <a:rPr lang="en-US" dirty="0"/>
              <a:t>service experience and orientation</a:t>
            </a:r>
          </a:p>
          <a:p>
            <a:pPr lvl="1"/>
            <a:r>
              <a:rPr lang="en-US" dirty="0" smtClean="0"/>
              <a:t>Energy</a:t>
            </a:r>
            <a:endParaRPr lang="en-US" dirty="0"/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skills</a:t>
            </a:r>
          </a:p>
          <a:p>
            <a:pPr lvl="1"/>
            <a:r>
              <a:rPr lang="en-US" dirty="0" smtClean="0"/>
              <a:t>Intellectual Curiosity</a:t>
            </a:r>
            <a:endParaRPr lang="en-US" dirty="0"/>
          </a:p>
          <a:p>
            <a:pPr lvl="1"/>
            <a:r>
              <a:rPr lang="en-US" dirty="0" smtClean="0"/>
              <a:t>Look </a:t>
            </a:r>
            <a:r>
              <a:rPr lang="en-US" dirty="0"/>
              <a:t>for someone that you would want to encounter as a patron</a:t>
            </a:r>
          </a:p>
          <a:p>
            <a:r>
              <a:rPr lang="en-US" dirty="0" smtClean="0"/>
              <a:t>Know </a:t>
            </a:r>
            <a:r>
              <a:rPr lang="en-US" dirty="0"/>
              <a:t>when to err on the side of filling gaps in your </a:t>
            </a:r>
            <a:r>
              <a:rPr lang="en-US" dirty="0" smtClean="0"/>
              <a:t>schedule. If mistakes </a:t>
            </a:r>
            <a:r>
              <a:rPr lang="en-US" dirty="0"/>
              <a:t>occur, own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Hiring-Where It All Begins</a:t>
            </a:r>
          </a:p>
        </p:txBody>
      </p:sp>
    </p:spTree>
    <p:extLst>
      <p:ext uri="{BB962C8B-B14F-4D97-AF65-F5344CB8AC3E}">
        <p14:creationId xmlns:p14="http://schemas.microsoft.com/office/powerpoint/2010/main" val="16840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out as much as you about them from previous supervisors and colleagues</a:t>
            </a:r>
          </a:p>
          <a:p>
            <a:r>
              <a:rPr lang="en-US" dirty="0" smtClean="0"/>
              <a:t>Learn </a:t>
            </a:r>
            <a:r>
              <a:rPr lang="en-US" dirty="0"/>
              <a:t>their strengths, experiences and weaknesses</a:t>
            </a:r>
          </a:p>
          <a:p>
            <a:r>
              <a:rPr lang="en-US" dirty="0" smtClean="0"/>
              <a:t>Meet </a:t>
            </a:r>
            <a:r>
              <a:rPr lang="en-US" dirty="0"/>
              <a:t>with </a:t>
            </a:r>
            <a:r>
              <a:rPr lang="en-US" dirty="0" smtClean="0"/>
              <a:t>them, learn </a:t>
            </a:r>
            <a:r>
              <a:rPr lang="en-US" dirty="0"/>
              <a:t>about them and let them learn about you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“Inheriting” Student Workers</a:t>
            </a:r>
          </a:p>
        </p:txBody>
      </p:sp>
    </p:spTree>
    <p:extLst>
      <p:ext uri="{BB962C8B-B14F-4D97-AF65-F5344CB8AC3E}">
        <p14:creationId xmlns:p14="http://schemas.microsoft.com/office/powerpoint/2010/main" val="35582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3479</TotalTime>
  <Words>1268</Words>
  <Application>Microsoft Office PowerPoint</Application>
  <PresentationFormat>On-screen Show (4:3)</PresentationFormat>
  <Paragraphs>183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Stu-Jitsu:The Gentle Art of Managing Student Workers  </vt:lpstr>
      <vt:lpstr>PowerPoint Presentation</vt:lpstr>
      <vt:lpstr>Title Inspiration</vt:lpstr>
      <vt:lpstr>PowerPoint Presentation</vt:lpstr>
      <vt:lpstr>My Background:  Contexts and Experience</vt:lpstr>
      <vt:lpstr>Before Going Too Far Down The Rabbit Hole-A Few Notes</vt:lpstr>
      <vt:lpstr>Hiring-Where It All Begins</vt:lpstr>
      <vt:lpstr>Hiring-Where It All Begins</vt:lpstr>
      <vt:lpstr>“Inheriting” Student Workers</vt:lpstr>
      <vt:lpstr>You Have A Team of Student Workers-Now What?</vt:lpstr>
      <vt:lpstr>You Have A Team of Student Workers-Now What?</vt:lpstr>
      <vt:lpstr>You Have A Team of Student Workers-Now What?</vt:lpstr>
      <vt:lpstr>The First Day and Week</vt:lpstr>
      <vt:lpstr>The First Day and Week</vt:lpstr>
      <vt:lpstr>Getting Down To Brass Tacks</vt:lpstr>
      <vt:lpstr>Getting Down To Brass Tacks</vt:lpstr>
      <vt:lpstr>Getting Down To Brass Tacks</vt:lpstr>
      <vt:lpstr>Day In, Day Out</vt:lpstr>
      <vt:lpstr>Day In, Day Out</vt:lpstr>
      <vt:lpstr>Shelving – The Great Challenge</vt:lpstr>
      <vt:lpstr>Teaching Multiple Technologies</vt:lpstr>
      <vt:lpstr>Teaching Multiple Technologies</vt:lpstr>
      <vt:lpstr>Transitioning to New Technologies</vt:lpstr>
      <vt:lpstr>Disciplining Students</vt:lpstr>
      <vt:lpstr>Be A Resource For Your Students</vt:lpstr>
      <vt:lpstr> Stu-Jitsu:The Gentle Art of Managing Student Workers </vt:lpstr>
    </vt:vector>
  </TitlesOfParts>
  <Company>Fontbonne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Stu-Jitsu:The Gentle Art of Managing Student Workers</dc:title>
  <dc:creator>Glenshaw, Mark</dc:creator>
  <cp:lastModifiedBy>Glenshaw, Mark</cp:lastModifiedBy>
  <cp:revision>79</cp:revision>
  <dcterms:created xsi:type="dcterms:W3CDTF">2013-05-14T17:38:36Z</dcterms:created>
  <dcterms:modified xsi:type="dcterms:W3CDTF">2013-06-12T13:11:44Z</dcterms:modified>
</cp:coreProperties>
</file>