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1" r:id="rId2"/>
    <p:sldId id="263" r:id="rId3"/>
    <p:sldId id="322" r:id="rId4"/>
    <p:sldId id="329" r:id="rId5"/>
    <p:sldId id="296" r:id="rId6"/>
    <p:sldId id="324" r:id="rId7"/>
    <p:sldId id="325" r:id="rId8"/>
    <p:sldId id="326" r:id="rId9"/>
    <p:sldId id="328" r:id="rId10"/>
    <p:sldId id="330" r:id="rId11"/>
    <p:sldId id="327" r:id="rId1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7EB"/>
          </a:solidFill>
        </a:fill>
      </a:tcStyle>
    </a:wholeTbl>
    <a:band1H>
      <a:tcStyle>
        <a:tcBdr/>
        <a:fill>
          <a:solidFill>
            <a:srgbClr val="CFCCD4"/>
          </a:solidFill>
        </a:fill>
      </a:tcStyle>
    </a:band1H>
    <a:band2H>
      <a:tcStyle>
        <a:tcBdr/>
      </a:tcStyle>
    </a:band2H>
    <a:band1V>
      <a:tcStyle>
        <a:tcBdr/>
        <a:fill>
          <a:solidFill>
            <a:srgbClr val="CFCCD4"/>
          </a:solidFill>
        </a:fill>
      </a:tcStyle>
    </a:band1V>
    <a:band2V>
      <a:tcStyle>
        <a:tcBdr/>
      </a:tcStyle>
    </a:band2V>
    <a:lastCol>
      <a:tcTxStyle b="on">
        <a:font>
          <a:latin typeface="+mn-lt"/>
          <a:ea typeface="+mn-ea"/>
          <a:cs typeface="+mn-cs"/>
        </a:font>
        <a:srgbClr val="FFFFFF"/>
      </a:tcTxStyle>
      <a:tcStyle>
        <a:tcBdr/>
        <a:fill>
          <a:solidFill>
            <a:srgbClr val="470A68"/>
          </a:solidFill>
        </a:fill>
      </a:tcStyle>
    </a:lastCol>
    <a:firstCol>
      <a:tcTxStyle b="on">
        <a:font>
          <a:latin typeface="+mn-lt"/>
          <a:ea typeface="+mn-ea"/>
          <a:cs typeface="+mn-cs"/>
        </a:font>
        <a:srgbClr val="FFFFFF"/>
      </a:tcTxStyle>
      <a:tcStyle>
        <a:tcBdr/>
        <a:fill>
          <a:solidFill>
            <a:srgbClr val="470A68"/>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70A68"/>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70A6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29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38" tIns="45719" rIns="91438" bIns="45719" rtlCol="0"/>
          <a:lstStyle>
            <a:lvl1pPr algn="r">
              <a:defRPr sz="1200"/>
            </a:lvl1pPr>
          </a:lstStyle>
          <a:p>
            <a:fld id="{DDD2F340-B148-4D5C-A088-7304582969DD}" type="datetimeFigureOut">
              <a:rPr lang="en-US" smtClean="0"/>
              <a:t>2/14/2020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6433"/>
          </a:xfrm>
          <a:prstGeom prst="rect">
            <a:avLst/>
          </a:prstGeom>
        </p:spPr>
        <p:txBody>
          <a:bodyPr vert="horz" lIns="91438" tIns="45719" rIns="91438" bIns="45719" rtlCol="0" anchor="b"/>
          <a:lstStyle>
            <a:lvl1pPr algn="r">
              <a:defRPr sz="1200"/>
            </a:lvl1pPr>
          </a:lstStyle>
          <a:p>
            <a:fld id="{9648A1FA-D9AE-4699-AAF9-875C48AC2B05}" type="slidenum">
              <a:rPr lang="en-US" smtClean="0"/>
              <a:t>‹#›</a:t>
            </a:fld>
            <a:endParaRPr lang="en-US"/>
          </a:p>
        </p:txBody>
      </p:sp>
    </p:spTree>
    <p:extLst>
      <p:ext uri="{BB962C8B-B14F-4D97-AF65-F5344CB8AC3E}">
        <p14:creationId xmlns:p14="http://schemas.microsoft.com/office/powerpoint/2010/main" val="285407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8" tIns="45719" rIns="91438" bIns="45719"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wrap="square" lIns="91438" tIns="45719" rIns="91438" bIns="45719" numCol="1" anchor="t" anchorCtr="0" compatLnSpc="1">
            <a:prstTxWarp prst="textNoShape">
              <a:avLst/>
            </a:prstTxWarp>
          </a:bodyPr>
          <a:lstStyle>
            <a:lvl1pPr algn="r">
              <a:defRPr sz="1200" smtClean="0"/>
            </a:lvl1pPr>
          </a:lstStyle>
          <a:p>
            <a:pPr>
              <a:defRPr/>
            </a:pPr>
            <a:fld id="{BD3019B2-8CC7-4775-A70E-D049AB4256E2}" type="datetimeFigureOut">
              <a:rPr lang="en-US" altLang="en-US"/>
              <a:pPr>
                <a:defRPr/>
              </a:pPr>
              <a:t>2/14/2020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38" tIns="45719" rIns="91438" bIns="457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38" tIns="45719" rIns="91438" bIns="45719"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wrap="square" lIns="91438" tIns="45719" rIns="91438" bIns="45719" numCol="1" anchor="b" anchorCtr="0" compatLnSpc="1">
            <a:prstTxWarp prst="textNoShape">
              <a:avLst/>
            </a:prstTxWarp>
          </a:bodyPr>
          <a:lstStyle>
            <a:lvl1pPr algn="r">
              <a:defRPr sz="1200" smtClean="0"/>
            </a:lvl1pPr>
          </a:lstStyle>
          <a:p>
            <a:pPr>
              <a:defRPr/>
            </a:pPr>
            <a:fld id="{AA163116-D63F-473E-89D2-73EF8F650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6</a:t>
            </a:fld>
            <a:endParaRPr lang="en-US" altLang="en-US"/>
          </a:p>
        </p:txBody>
      </p:sp>
    </p:spTree>
    <p:extLst>
      <p:ext uri="{BB962C8B-B14F-4D97-AF65-F5344CB8AC3E}">
        <p14:creationId xmlns:p14="http://schemas.microsoft.com/office/powerpoint/2010/main" val="200524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7</a:t>
            </a:fld>
            <a:endParaRPr lang="en-US" altLang="en-US"/>
          </a:p>
        </p:txBody>
      </p:sp>
    </p:spTree>
    <p:extLst>
      <p:ext uri="{BB962C8B-B14F-4D97-AF65-F5344CB8AC3E}">
        <p14:creationId xmlns:p14="http://schemas.microsoft.com/office/powerpoint/2010/main" val="395376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8</a:t>
            </a:fld>
            <a:endParaRPr lang="en-US" altLang="en-US"/>
          </a:p>
        </p:txBody>
      </p:sp>
    </p:spTree>
    <p:extLst>
      <p:ext uri="{BB962C8B-B14F-4D97-AF65-F5344CB8AC3E}">
        <p14:creationId xmlns:p14="http://schemas.microsoft.com/office/powerpoint/2010/main" val="248793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9</a:t>
            </a:fld>
            <a:endParaRPr lang="en-US" altLang="en-US"/>
          </a:p>
        </p:txBody>
      </p:sp>
    </p:spTree>
    <p:extLst>
      <p:ext uri="{BB962C8B-B14F-4D97-AF65-F5344CB8AC3E}">
        <p14:creationId xmlns:p14="http://schemas.microsoft.com/office/powerpoint/2010/main" val="104904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10</a:t>
            </a:fld>
            <a:endParaRPr lang="en-US" altLang="en-US"/>
          </a:p>
        </p:txBody>
      </p:sp>
    </p:spTree>
    <p:extLst>
      <p:ext uri="{BB962C8B-B14F-4D97-AF65-F5344CB8AC3E}">
        <p14:creationId xmlns:p14="http://schemas.microsoft.com/office/powerpoint/2010/main" val="252633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5450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B1432A21-C195-4691-886C-C5F46F5EAB52}" type="datetime1">
              <a:rPr lang="en-US" altLang="en-US"/>
              <a:pPr>
                <a:defRPr/>
              </a:pPr>
              <a:t>2/14/2020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2F91213-E734-408A-AE66-084354B20B83}" type="slidenum">
              <a:rPr lang="en-US" altLang="en-US"/>
              <a:pPr>
                <a:defRPr/>
              </a:pPr>
              <a:t>‹#›</a:t>
            </a:fld>
            <a:endParaRPr lang="en-US" altLang="en-US"/>
          </a:p>
        </p:txBody>
      </p:sp>
    </p:spTree>
    <p:extLst>
      <p:ext uri="{BB962C8B-B14F-4D97-AF65-F5344CB8AC3E}">
        <p14:creationId xmlns:p14="http://schemas.microsoft.com/office/powerpoint/2010/main" val="307112860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8473861B-F1C8-4F58-8353-2F56BDD925F3}" type="datetime1">
              <a:rPr lang="en-US" altLang="en-US"/>
              <a:pPr>
                <a:defRPr/>
              </a:pPr>
              <a:t>2/14/2020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F324F6D-5555-45D0-AF96-2B25CA76334A}" type="slidenum">
              <a:rPr lang="en-US" altLang="en-US"/>
              <a:pPr>
                <a:defRPr/>
              </a:pPr>
              <a:t>‹#›</a:t>
            </a:fld>
            <a:endParaRPr lang="en-US" altLang="en-US"/>
          </a:p>
        </p:txBody>
      </p:sp>
    </p:spTree>
    <p:extLst>
      <p:ext uri="{BB962C8B-B14F-4D97-AF65-F5344CB8AC3E}">
        <p14:creationId xmlns:p14="http://schemas.microsoft.com/office/powerpoint/2010/main" val="243256352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9F8ACFA2-6C9D-48AA-9A64-87622F4B351C}" type="datetime1">
              <a:rPr lang="en-US" altLang="en-US"/>
              <a:pPr>
                <a:defRPr/>
              </a:pPr>
              <a:t>2/14/2020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CB36B53-2E0B-4266-BA99-7DFF8D747CB6}" type="slidenum">
              <a:rPr lang="en-US" altLang="en-US"/>
              <a:pPr>
                <a:defRPr/>
              </a:pPr>
              <a:t>‹#›</a:t>
            </a:fld>
            <a:endParaRPr lang="en-US" altLang="en-US"/>
          </a:p>
        </p:txBody>
      </p:sp>
    </p:spTree>
    <p:extLst>
      <p:ext uri="{BB962C8B-B14F-4D97-AF65-F5344CB8AC3E}">
        <p14:creationId xmlns:p14="http://schemas.microsoft.com/office/powerpoint/2010/main" val="31801404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67E10AE8-F5C9-490D-B555-43D647870AFB}" type="datetime1">
              <a:rPr lang="en-US" altLang="en-US"/>
              <a:pPr>
                <a:defRPr/>
              </a:pPr>
              <a:t>2/14/2020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83EE25C-22BD-4798-9C76-3CA7F779ECEE}" type="slidenum">
              <a:rPr lang="en-US" altLang="en-US"/>
              <a:pPr>
                <a:defRPr/>
              </a:pPr>
              <a:t>‹#›</a:t>
            </a:fld>
            <a:endParaRPr lang="en-US" altLang="en-US"/>
          </a:p>
        </p:txBody>
      </p:sp>
    </p:spTree>
    <p:extLst>
      <p:ext uri="{BB962C8B-B14F-4D97-AF65-F5344CB8AC3E}">
        <p14:creationId xmlns:p14="http://schemas.microsoft.com/office/powerpoint/2010/main" val="149847293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62A8DC55-BF75-4804-90EB-1C2DE87AB407}" type="datetime1">
              <a:rPr lang="en-US" altLang="en-US"/>
              <a:pPr>
                <a:defRPr/>
              </a:pPr>
              <a:t>2/14/2020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D69A75F-072F-45A4-A44E-026AC89F2C6E}" type="slidenum">
              <a:rPr lang="en-US" altLang="en-US"/>
              <a:pPr>
                <a:defRPr/>
              </a:pPr>
              <a:t>‹#›</a:t>
            </a:fld>
            <a:endParaRPr lang="en-US" altLang="en-US"/>
          </a:p>
        </p:txBody>
      </p:sp>
    </p:spTree>
    <p:extLst>
      <p:ext uri="{BB962C8B-B14F-4D97-AF65-F5344CB8AC3E}">
        <p14:creationId xmlns:p14="http://schemas.microsoft.com/office/powerpoint/2010/main" val="22252870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48D59709-BA1A-4C90-BF1F-718E834B872A}" type="datetime1">
              <a:rPr lang="en-US" altLang="en-US"/>
              <a:pPr>
                <a:defRPr/>
              </a:pPr>
              <a:t>2/14/2020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14F97D4-47AB-4764-977F-131FF9927255}" type="slidenum">
              <a:rPr lang="en-US" altLang="en-US"/>
              <a:pPr>
                <a:defRPr/>
              </a:pPr>
              <a:t>‹#›</a:t>
            </a:fld>
            <a:endParaRPr lang="en-US" altLang="en-US"/>
          </a:p>
        </p:txBody>
      </p:sp>
    </p:spTree>
    <p:extLst>
      <p:ext uri="{BB962C8B-B14F-4D97-AF65-F5344CB8AC3E}">
        <p14:creationId xmlns:p14="http://schemas.microsoft.com/office/powerpoint/2010/main" val="181315820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843E6844-CBB5-4E86-BF0E-0198E3EA56B8}" type="datetime1">
              <a:rPr lang="en-US" altLang="en-US"/>
              <a:pPr>
                <a:defRPr/>
              </a:pPr>
              <a:t>2/14/2020</a:t>
            </a:fld>
            <a:endParaRPr lang="en-US" altLang="en-US"/>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A8A79BE1-4DEA-48D9-B37A-AEBB28094DBD}" type="slidenum">
              <a:rPr lang="en-US" altLang="en-US"/>
              <a:pPr>
                <a:defRPr/>
              </a:pPr>
              <a:t>‹#›</a:t>
            </a:fld>
            <a:endParaRPr lang="en-US" altLang="en-US"/>
          </a:p>
        </p:txBody>
      </p:sp>
    </p:spTree>
    <p:extLst>
      <p:ext uri="{BB962C8B-B14F-4D97-AF65-F5344CB8AC3E}">
        <p14:creationId xmlns:p14="http://schemas.microsoft.com/office/powerpoint/2010/main" val="21140179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07AEA69E-B11B-4164-80A0-F368FD0A8224}" type="datetime1">
              <a:rPr lang="en-US" altLang="en-US"/>
              <a:pPr>
                <a:defRPr/>
              </a:pPr>
              <a:t>2/14/2020</a:t>
            </a:fld>
            <a:endParaRPr lang="en-US" altLang="en-US"/>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FA600C1B-59D0-49BB-AED6-5CB7BA947BAF}" type="slidenum">
              <a:rPr lang="en-US" altLang="en-US"/>
              <a:pPr>
                <a:defRPr/>
              </a:pPr>
              <a:t>‹#›</a:t>
            </a:fld>
            <a:endParaRPr lang="en-US" altLang="en-US"/>
          </a:p>
        </p:txBody>
      </p:sp>
    </p:spTree>
    <p:extLst>
      <p:ext uri="{BB962C8B-B14F-4D97-AF65-F5344CB8AC3E}">
        <p14:creationId xmlns:p14="http://schemas.microsoft.com/office/powerpoint/2010/main" val="38490457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4FB373EE-8DE8-44F1-84B1-79475C0FE483}" type="datetime1">
              <a:rPr lang="en-US" altLang="en-US"/>
              <a:pPr>
                <a:defRPr/>
              </a:pPr>
              <a:t>2/14/2020</a:t>
            </a:fld>
            <a:endParaRPr lang="en-US" altLang="en-US"/>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444A3BCA-82B3-4635-8441-7FD83CF17722}" type="slidenum">
              <a:rPr lang="en-US" altLang="en-US"/>
              <a:pPr>
                <a:defRPr/>
              </a:pPr>
              <a:t>‹#›</a:t>
            </a:fld>
            <a:endParaRPr lang="en-US" altLang="en-US"/>
          </a:p>
        </p:txBody>
      </p:sp>
    </p:spTree>
    <p:extLst>
      <p:ext uri="{BB962C8B-B14F-4D97-AF65-F5344CB8AC3E}">
        <p14:creationId xmlns:p14="http://schemas.microsoft.com/office/powerpoint/2010/main" val="9117255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34D8A968-82C4-4703-BCFF-BD7EC9DF0988}" type="datetime1">
              <a:rPr lang="en-US" altLang="en-US"/>
              <a:pPr>
                <a:defRPr/>
              </a:pPr>
              <a:t>2/14/2020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F2D18B7-35DB-4A01-87A6-B9E5587AA0AA}" type="slidenum">
              <a:rPr lang="en-US" altLang="en-US"/>
              <a:pPr>
                <a:defRPr/>
              </a:pPr>
              <a:t>‹#›</a:t>
            </a:fld>
            <a:endParaRPr lang="en-US" altLang="en-US"/>
          </a:p>
        </p:txBody>
      </p:sp>
    </p:spTree>
    <p:extLst>
      <p:ext uri="{BB962C8B-B14F-4D97-AF65-F5344CB8AC3E}">
        <p14:creationId xmlns:p14="http://schemas.microsoft.com/office/powerpoint/2010/main" val="17359514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a:t>Click icon to add picture</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D3BE1E9-0C15-40F9-9D47-FDFB35EEACCE}" type="datetime1">
              <a:rPr lang="en-US" altLang="en-US"/>
              <a:pPr>
                <a:defRPr/>
              </a:pPr>
              <a:t>2/14/2020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52037BED-D2A3-4E6C-8387-1C1AA62152FF}" type="slidenum">
              <a:rPr lang="en-US" altLang="en-US"/>
              <a:pPr>
                <a:defRPr/>
              </a:pPr>
              <a:t>‹#›</a:t>
            </a:fld>
            <a:endParaRPr lang="en-US" altLang="en-US"/>
          </a:p>
        </p:txBody>
      </p:sp>
    </p:spTree>
    <p:extLst>
      <p:ext uri="{BB962C8B-B14F-4D97-AF65-F5344CB8AC3E}">
        <p14:creationId xmlns:p14="http://schemas.microsoft.com/office/powerpoint/2010/main" val="51747184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eaLnBrk="1" hangingPunct="1">
              <a:defRPr sz="1200" smtClean="0">
                <a:solidFill>
                  <a:srgbClr val="898989"/>
                </a:solidFill>
              </a:defRPr>
            </a:lvl1pPr>
          </a:lstStyle>
          <a:p>
            <a:pPr>
              <a:defRPr/>
            </a:pPr>
            <a:fld id="{3F87CF61-7AC3-4971-8253-E03D8966B3FB}" type="datetime1">
              <a:rPr lang="en-US" altLang="en-US"/>
              <a:pPr>
                <a:defRPr/>
              </a:pPr>
              <a:t>2/14/2020</a:t>
            </a:fld>
            <a:endParaRPr lang="en-US" altLang="en-US"/>
          </a:p>
        </p:txBody>
      </p:sp>
      <p:sp>
        <p:nvSpPr>
          <p:cNvPr id="5" name="Footer Placeholder 4"/>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stStyle>
          <a:p>
            <a:pPr>
              <a:defRPr/>
            </a:pPr>
            <a:endParaRPr/>
          </a:p>
        </p:txBody>
      </p:sp>
      <p:sp>
        <p:nvSpPr>
          <p:cNvPr id="6" name="Slide Number Placeholder 5"/>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1200" smtClean="0">
                <a:solidFill>
                  <a:srgbClr val="898989"/>
                </a:solidFill>
              </a:defRPr>
            </a:lvl1pPr>
          </a:lstStyle>
          <a:p>
            <a:pPr>
              <a:defRPr/>
            </a:pPr>
            <a:fld id="{66BE3A28-70BA-4442-9436-9826B6E43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1" fontAlgn="base" hangingPunct="1">
        <a:lnSpc>
          <a:spcPct val="90000"/>
        </a:lnSpc>
        <a:spcBef>
          <a:spcPct val="0"/>
        </a:spcBef>
        <a:spcAft>
          <a:spcPct val="0"/>
        </a:spcAft>
        <a:defRPr lang="en-US" sz="4400" kern="1200">
          <a:solidFill>
            <a:srgbClr val="000000"/>
          </a:solidFill>
          <a:latin typeface="Calibri Light"/>
          <a:ea typeface="MS PGothic" panose="020B0600070205080204" pitchFamily="34" charset="-128"/>
          <a:cs typeface="ＭＳ Ｐゴシック" charset="0"/>
        </a:defRPr>
      </a:lvl1pPr>
      <a:lvl2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2pPr>
      <a:lvl3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3pPr>
      <a:lvl4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4pPr>
      <a:lvl5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ea typeface="MS PGothic" panose="020B0600070205080204" pitchFamily="34" charset="-128"/>
          <a:cs typeface="ＭＳ Ｐゴシック" charset="0"/>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ea typeface="MS PGothic" panose="020B0600070205080204" pitchFamily="34" charset="-128"/>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ea typeface="MS PGothic" panose="020B0600070205080204" pitchFamily="34" charset="-128"/>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p:nvPr>
        </p:nvSpPr>
        <p:spPr/>
        <p:txBody>
          <a:bodyPr/>
          <a:lstStyle/>
          <a:p>
            <a:pPr hangingPunct="1"/>
            <a:endParaRPr altLang="en-US">
              <a:latin typeface="Calibri Light" panose="020F0302020204030204" pitchFamily="34" charset="0"/>
            </a:endParaRPr>
          </a:p>
        </p:txBody>
      </p:sp>
      <p:sp>
        <p:nvSpPr>
          <p:cNvPr id="3075" name="Content Placeholder 2"/>
          <p:cNvSpPr txBox="1">
            <a:spLocks noGrp="1"/>
          </p:cNvSpPr>
          <p:nvPr>
            <p:ph idx="1"/>
          </p:nvPr>
        </p:nvSpPr>
        <p:spPr>
          <a:xfrm>
            <a:off x="628650" y="2797175"/>
            <a:ext cx="7853363" cy="3379788"/>
          </a:xfrm>
        </p:spPr>
        <p:txBody>
          <a:bodyPr/>
          <a:lstStyle/>
          <a:p>
            <a:pPr marL="0" indent="0" algn="ctr">
              <a:buNone/>
            </a:pPr>
            <a:r>
              <a:rPr lang="en-US" altLang="en-US" sz="3600" dirty="0">
                <a:latin typeface="Calibri" panose="020F0502020204030204" pitchFamily="34" charset="0"/>
              </a:rPr>
              <a:t>SCHOOL OF BUSINESS AND TECHNOLOGY</a:t>
            </a:r>
          </a:p>
          <a:p>
            <a:pPr marL="0" indent="0" algn="ctr">
              <a:buNone/>
            </a:pPr>
            <a:r>
              <a:rPr lang="en-US" altLang="en-US" sz="3600" dirty="0">
                <a:solidFill>
                  <a:srgbClr val="00B0F0"/>
                </a:solidFill>
                <a:latin typeface="Calibri" panose="020F0502020204030204" pitchFamily="34" charset="0"/>
              </a:rPr>
              <a:t>MAXIMIZING STUDENT ENGAGEMENT</a:t>
            </a:r>
          </a:p>
          <a:p>
            <a:pPr marL="0" indent="0" algn="ctr">
              <a:buNone/>
            </a:pPr>
            <a:r>
              <a:rPr lang="en-US" altLang="en-US" sz="3600" dirty="0">
                <a:latin typeface="Calibri" panose="020F0502020204030204" pitchFamily="34" charset="0"/>
              </a:rPr>
              <a:t>6th MONTHLY MEETING </a:t>
            </a:r>
          </a:p>
          <a:p>
            <a:pPr marL="0" indent="0" algn="ctr">
              <a:buNone/>
            </a:pPr>
            <a:r>
              <a:rPr lang="en-US" altLang="en-US" sz="3600" dirty="0">
                <a:latin typeface="Calibri" panose="020F0502020204030204" pitchFamily="34" charset="0"/>
              </a:rPr>
              <a:t>February -2020</a:t>
            </a:r>
          </a:p>
          <a:p>
            <a:pPr marL="0" indent="0" algn="ctr">
              <a:buNone/>
            </a:pPr>
            <a:r>
              <a:rPr lang="en-US" altLang="en-US" sz="3600" dirty="0">
                <a:latin typeface="Calibri" panose="020F0502020204030204" pitchFamily="34" charset="0"/>
              </a:rPr>
              <a:t>1-2 PM</a:t>
            </a: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b="62524"/>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4295775" cy="1644649"/>
          </a:xfrm>
          <a:solidFill>
            <a:srgbClr val="470A68"/>
          </a:solidFill>
        </p:spPr>
        <p:txBody>
          <a:bodyPr/>
          <a:lstStyle/>
          <a:p>
            <a:pPr eaLnBrk="1" hangingPunct="1"/>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Announcements and</a:t>
            </a:r>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Updates, continued</a:t>
            </a:r>
            <a:endParaRPr altLang="en-US" sz="2800"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Watch video from TLC – new schedules in fall – classes start 7:30 am. Also, new ‘reading day’ built in</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Teaching online during summer term - expectations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Schultz money and certificate completions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April 30  - Syllabus workshop day – you will discuss at your department breakouts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972050"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a:extLst>
              <a:ext uri="{FF2B5EF4-FFF2-40B4-BE49-F238E27FC236}">
                <a16:creationId xmlns:a16="http://schemas.microsoft.com/office/drawing/2014/main" id="{4ED8D72D-0584-4D6C-87A6-7F27540A1930}"/>
              </a:ext>
            </a:extLst>
          </p:cNvPr>
          <p:cNvPicPr>
            <a:picLocks noChangeAspect="1"/>
          </p:cNvPicPr>
          <p:nvPr/>
        </p:nvPicPr>
        <p:blipFill>
          <a:blip r:embed="rId4"/>
          <a:stretch>
            <a:fillRect/>
          </a:stretch>
        </p:blipFill>
        <p:spPr>
          <a:xfrm>
            <a:off x="4860759" y="428625"/>
            <a:ext cx="4295776" cy="6029325"/>
          </a:xfrm>
          <a:prstGeom prst="rect">
            <a:avLst/>
          </a:prstGeom>
        </p:spPr>
      </p:pic>
      <p:pic>
        <p:nvPicPr>
          <p:cNvPr id="4" name="Picture 3">
            <a:extLst>
              <a:ext uri="{FF2B5EF4-FFF2-40B4-BE49-F238E27FC236}">
                <a16:creationId xmlns:a16="http://schemas.microsoft.com/office/drawing/2014/main" id="{F18944F9-B7A5-426D-A492-122E08BFCD68}"/>
              </a:ext>
            </a:extLst>
          </p:cNvPr>
          <p:cNvPicPr>
            <a:picLocks noChangeAspect="1"/>
          </p:cNvPicPr>
          <p:nvPr/>
        </p:nvPicPr>
        <p:blipFill>
          <a:blip r:embed="rId5"/>
          <a:stretch>
            <a:fillRect/>
          </a:stretch>
        </p:blipFill>
        <p:spPr>
          <a:xfrm>
            <a:off x="4788065" y="543339"/>
            <a:ext cx="4171950" cy="5886035"/>
          </a:xfrm>
          <a:prstGeom prst="rect">
            <a:avLst/>
          </a:prstGeom>
        </p:spPr>
      </p:pic>
    </p:spTree>
    <p:extLst>
      <p:ext uri="{BB962C8B-B14F-4D97-AF65-F5344CB8AC3E}">
        <p14:creationId xmlns:p14="http://schemas.microsoft.com/office/powerpoint/2010/main" val="250479493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4295775" cy="1644649"/>
          </a:xfrm>
          <a:solidFill>
            <a:srgbClr val="470A68"/>
          </a:solidFill>
        </p:spPr>
        <p:txBody>
          <a:bodyPr/>
          <a:lstStyle/>
          <a:p>
            <a:r>
              <a:rPr lang="en-US" altLang="en-US" sz="3200" b="1" dirty="0">
                <a:solidFill>
                  <a:srgbClr val="00B0F0"/>
                </a:solidFill>
                <a:latin typeface="Century Gothic" panose="020B0502020202020204" pitchFamily="34" charset="0"/>
              </a:rPr>
              <a:t>Announcements</a:t>
            </a:r>
            <a:br>
              <a:rPr lang="en-US" altLang="en-US" sz="3200" b="1" dirty="0">
                <a:solidFill>
                  <a:srgbClr val="00B0F0"/>
                </a:solidFill>
                <a:latin typeface="Century Gothic" panose="020B0502020202020204" pitchFamily="34" charset="0"/>
              </a:rPr>
            </a:br>
            <a:r>
              <a:rPr lang="en-US" altLang="en-US" sz="3200" b="1" dirty="0">
                <a:solidFill>
                  <a:srgbClr val="00B0F0"/>
                </a:solidFill>
                <a:latin typeface="Century Gothic" panose="020B0502020202020204" pitchFamily="34" charset="0"/>
              </a:rPr>
              <a:t> and other:</a:t>
            </a:r>
            <a:br>
              <a:rPr lang="en-US" altLang="en-US" sz="3200" b="1" dirty="0">
                <a:solidFill>
                  <a:srgbClr val="00B0F0"/>
                </a:solidFill>
                <a:latin typeface="Century Gothic" panose="020B0502020202020204" pitchFamily="34" charset="0"/>
              </a:rPr>
            </a:br>
            <a:endParaRPr altLang="en-US" sz="2800"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71700"/>
            <a:ext cx="79629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lvl="0" eaLnBrk="1" hangingPunct="1">
              <a:lnSpc>
                <a:spcPct val="80000"/>
              </a:lnSpc>
              <a:spcBef>
                <a:spcPct val="0"/>
              </a:spcBef>
              <a:buSzTx/>
              <a:buNone/>
            </a:pPr>
            <a:r>
              <a:rPr kumimoji="0" lang="en-US" altLang="en-US"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Open discussion, information sharing, etc.</a:t>
            </a:r>
          </a:p>
          <a:p>
            <a:pPr lvl="0" eaLnBrk="1" hangingPunct="1">
              <a:lnSpc>
                <a:spcPct val="80000"/>
              </a:lnSpc>
              <a:spcBef>
                <a:spcPct val="0"/>
              </a:spcBef>
              <a:buSzTx/>
              <a:buNone/>
            </a:pPr>
            <a:endParaRPr lang="en-US" altLang="en-US" b="1" dirty="0">
              <a:solidFill>
                <a:prstClr val="black"/>
              </a:solidFill>
              <a:latin typeface="Century Gothic" panose="020B0502020202020204" pitchFamily="34" charset="0"/>
            </a:endParaRPr>
          </a:p>
          <a:p>
            <a:pPr lvl="0" eaLnBrk="1" hangingPunct="1">
              <a:lnSpc>
                <a:spcPct val="80000"/>
              </a:lnSpc>
              <a:spcBef>
                <a:spcPct val="0"/>
              </a:spcBef>
              <a:buSzTx/>
              <a:buNone/>
            </a:pPr>
            <a:endParaRPr kumimoji="0" lang="en-US" altLang="en-US"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p>
            <a:pPr lvl="0" eaLnBrk="1" hangingPunct="1">
              <a:lnSpc>
                <a:spcPct val="80000"/>
              </a:lnSpc>
              <a:spcBef>
                <a:spcPct val="0"/>
              </a:spcBef>
              <a:buSzTx/>
              <a:buNone/>
            </a:pPr>
            <a:r>
              <a:rPr lang="en-US" altLang="en-US" b="1" dirty="0">
                <a:solidFill>
                  <a:prstClr val="black"/>
                </a:solidFill>
                <a:latin typeface="Century Gothic" panose="020B0502020202020204" pitchFamily="34" charset="0"/>
              </a:rPr>
              <a:t>Department Breakouts</a:t>
            </a:r>
            <a:endParaRPr kumimoji="0" lang="en-US" altLang="en-US"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C0785EF1-0745-4107-A8B0-2E0391E6F739}"/>
              </a:ext>
            </a:extLst>
          </p:cNvPr>
          <p:cNvPicPr>
            <a:picLocks noChangeAspect="1"/>
          </p:cNvPicPr>
          <p:nvPr/>
        </p:nvPicPr>
        <p:blipFill>
          <a:blip r:embed="rId3"/>
          <a:stretch>
            <a:fillRect/>
          </a:stretch>
        </p:blipFill>
        <p:spPr>
          <a:xfrm>
            <a:off x="1775791" y="3750365"/>
            <a:ext cx="5777948" cy="2777435"/>
          </a:xfrm>
          <a:prstGeom prst="rect">
            <a:avLst/>
          </a:prstGeom>
        </p:spPr>
      </p:pic>
    </p:spTree>
    <p:extLst>
      <p:ext uri="{BB962C8B-B14F-4D97-AF65-F5344CB8AC3E}">
        <p14:creationId xmlns:p14="http://schemas.microsoft.com/office/powerpoint/2010/main" val="18279171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AGENDA</a:t>
            </a:r>
            <a:br>
              <a:rPr lang="en-US" altLang="en-US" sz="3500" b="1" dirty="0">
                <a:solidFill>
                  <a:srgbClr val="FFFFFF"/>
                </a:solidFill>
                <a:latin typeface="Adobe Devanagari" panose="02040503050201020203" pitchFamily="18" charset="0"/>
              </a:rPr>
            </a:br>
            <a:r>
              <a:rPr lang="en-US" altLang="en-US" b="1" i="1" dirty="0">
                <a:solidFill>
                  <a:srgbClr val="00B0F0"/>
                </a:solidFill>
                <a:latin typeface="Adobe Devanagari" panose="02040503050201020203" pitchFamily="18" charset="0"/>
              </a:rPr>
              <a:t>Welcome Back!</a:t>
            </a:r>
            <a:endParaRPr altLang="en-US"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Welcome and agenda overview </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Recognition</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Announcements</a:t>
            </a:r>
          </a:p>
          <a:p>
            <a:pPr eaLnBrk="1" hangingPunct="1">
              <a:lnSpc>
                <a:spcPct val="80000"/>
              </a:lnSpc>
              <a:spcBef>
                <a:spcPct val="0"/>
              </a:spcBef>
              <a:buSzTx/>
              <a:buFont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000" b="1" dirty="0">
                <a:solidFill>
                  <a:schemeClr val="tx1"/>
                </a:solidFill>
                <a:latin typeface="Century Gothic" panose="020B0502020202020204" pitchFamily="34" charset="0"/>
              </a:rPr>
              <a:t>Chair reports</a:t>
            </a:r>
          </a:p>
          <a:p>
            <a:pPr eaLnBrk="1" hangingPunct="1">
              <a:lnSpc>
                <a:spcPct val="80000"/>
              </a:lnSpc>
              <a:spcBef>
                <a:spcPct val="0"/>
              </a:spcBef>
              <a:buSzTx/>
              <a:buFont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000" b="1" dirty="0">
                <a:solidFill>
                  <a:schemeClr val="tx1"/>
                </a:solidFill>
                <a:latin typeface="Century Gothic" panose="020B0502020202020204" pitchFamily="34" charset="0"/>
              </a:rPr>
              <a:t>Online Learning Coordinator Updates</a:t>
            </a:r>
          </a:p>
          <a:p>
            <a:pPr eaLnBrk="1" hangingPunct="1">
              <a:lnSpc>
                <a:spcPct val="80000"/>
              </a:lnSpc>
              <a:spcBef>
                <a:spcPct val="0"/>
              </a:spcBef>
              <a:buSzTx/>
              <a:buFont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000" b="1" dirty="0">
                <a:solidFill>
                  <a:schemeClr val="tx1"/>
                </a:solidFill>
                <a:latin typeface="Century Gothic" panose="020B0502020202020204" pitchFamily="34" charset="0"/>
              </a:rPr>
              <a:t>Next meeting items and Close</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972050"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6" name="Picture 5">
            <a:extLst>
              <a:ext uri="{FF2B5EF4-FFF2-40B4-BE49-F238E27FC236}">
                <a16:creationId xmlns:a16="http://schemas.microsoft.com/office/drawing/2014/main" id="{F4F5CD53-EAF0-4928-ADD4-F7C9E8D67FCD}"/>
              </a:ext>
            </a:extLst>
          </p:cNvPr>
          <p:cNvPicPr>
            <a:picLocks noChangeAspect="1"/>
          </p:cNvPicPr>
          <p:nvPr/>
        </p:nvPicPr>
        <p:blipFill>
          <a:blip r:embed="rId4"/>
          <a:stretch>
            <a:fillRect/>
          </a:stretch>
        </p:blipFill>
        <p:spPr>
          <a:xfrm>
            <a:off x="4837042" y="400050"/>
            <a:ext cx="4306958" cy="6092825"/>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348916"/>
            <a:ext cx="8867273" cy="6208637"/>
          </a:xfrm>
        </p:spPr>
        <p:txBody>
          <a:bodyPr/>
          <a:lstStyle/>
          <a:p>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r>
              <a:rPr lang="en-US" altLang="en-US" sz="3200" b="1" dirty="0">
                <a:solidFill>
                  <a:srgbClr val="00B0F0"/>
                </a:solidFill>
                <a:latin typeface="Century Gothic" panose="020B0502020202020204" pitchFamily="34" charset="0"/>
              </a:rPr>
              <a:t>Congratulations and Other Recognition:</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r>
              <a:rPr lang="en-US" altLang="en-US" sz="3200" b="1" dirty="0">
                <a:solidFill>
                  <a:schemeClr val="tx1"/>
                </a:solidFill>
                <a:latin typeface="Century Gothic" panose="020B0502020202020204" pitchFamily="34" charset="0"/>
              </a:rPr>
              <a:t>Dr. Conwell has been nominated to the ABA Association Standing Committee on Paralegals Approval Commission</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r>
              <a:rPr lang="en-US" altLang="en-US" sz="3200" b="1" dirty="0">
                <a:solidFill>
                  <a:schemeClr val="tx1"/>
                </a:solidFill>
                <a:latin typeface="Century Gothic" panose="020B0502020202020204" pitchFamily="34" charset="0"/>
              </a:rPr>
              <a:t>Melinda Lyles – new technology in classes</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r>
              <a:rPr lang="en-US" altLang="en-US" sz="3200" b="1" dirty="0">
                <a:solidFill>
                  <a:schemeClr val="tx1"/>
                </a:solidFill>
                <a:latin typeface="Century Gothic" panose="020B0502020202020204" pitchFamily="34" charset="0"/>
              </a:rPr>
              <a:t>Dr. Matthew Hoffman – Continuing Contract</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r>
              <a:rPr lang="en-US" altLang="en-US" sz="3200" b="1" dirty="0">
                <a:solidFill>
                  <a:schemeClr val="tx1"/>
                </a:solidFill>
                <a:latin typeface="Century Gothic" panose="020B0502020202020204" pitchFamily="34" charset="0"/>
              </a:rPr>
              <a:t>Dr. Tim Lucas – Continuing Contract</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r>
              <a:rPr lang="en-US" altLang="en-US" sz="3200" b="1" dirty="0">
                <a:solidFill>
                  <a:schemeClr val="tx1"/>
                </a:solidFill>
                <a:latin typeface="Century Gothic" panose="020B0502020202020204" pitchFamily="34" charset="0"/>
              </a:rPr>
              <a:t>Dr. Roger Webster – new app dealing with pickleball</a:t>
            </a: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b="1" dirty="0">
                <a:solidFill>
                  <a:schemeClr val="bg1"/>
                </a:solidFill>
                <a:latin typeface="Century Gothic" panose="020B0502020202020204" pitchFamily="34" charset="0"/>
              </a:rPr>
            </a:br>
            <a:r>
              <a:rPr lang="en-US" altLang="en-US" b="1" dirty="0">
                <a:solidFill>
                  <a:schemeClr val="bg1"/>
                </a:solidFill>
                <a:latin typeface="Century Gothic" panose="020B0502020202020204" pitchFamily="34" charset="0"/>
              </a:rPr>
              <a:t>announcements</a:t>
            </a:r>
            <a:endParaRPr lang="en-US" dirty="0"/>
          </a:p>
        </p:txBody>
      </p:sp>
      <p:sp>
        <p:nvSpPr>
          <p:cNvPr id="3" name="Rectangle 2"/>
          <p:cNvSpPr/>
          <p:nvPr/>
        </p:nvSpPr>
        <p:spPr>
          <a:xfrm>
            <a:off x="888274" y="1969034"/>
            <a:ext cx="6426926" cy="1200329"/>
          </a:xfrm>
          <a:prstGeom prst="rect">
            <a:avLst/>
          </a:prstGeom>
        </p:spPr>
        <p:txBody>
          <a:bodyPr wrap="square">
            <a:spAutoFit/>
          </a:bodyPr>
          <a:lstStyle/>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r>
              <a:rPr lang="en-US" dirty="0">
                <a:ea typeface="Calibri" panose="020F0502020204030204" pitchFamily="34" charset="0"/>
              </a:rPr>
              <a:t> </a:t>
            </a:r>
          </a:p>
        </p:txBody>
      </p:sp>
    </p:spTree>
    <p:extLst>
      <p:ext uri="{BB962C8B-B14F-4D97-AF65-F5344CB8AC3E}">
        <p14:creationId xmlns:p14="http://schemas.microsoft.com/office/powerpoint/2010/main" val="38751093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348916"/>
            <a:ext cx="8867273" cy="6208637"/>
          </a:xfrm>
        </p:spPr>
        <p:txBody>
          <a:bodyPr/>
          <a:lstStyle/>
          <a:p>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br>
              <a:rPr lang="en-US" altLang="en-US" sz="3200" b="1" dirty="0">
                <a:solidFill>
                  <a:srgbClr val="00B0F0"/>
                </a:solidFill>
                <a:latin typeface="Century Gothic" panose="020B0502020202020204" pitchFamily="34" charset="0"/>
              </a:rPr>
            </a:br>
            <a:r>
              <a:rPr lang="en-US" altLang="en-US" sz="3200" b="1" dirty="0">
                <a:solidFill>
                  <a:srgbClr val="00B0F0"/>
                </a:solidFill>
                <a:latin typeface="Century Gothic" panose="020B0502020202020204" pitchFamily="34" charset="0"/>
              </a:rPr>
              <a:t>Congratulations and Other Recognition, continued:</a:t>
            </a:r>
            <a:br>
              <a:rPr lang="en-US" altLang="en-US" sz="3200" b="1" dirty="0">
                <a:solidFill>
                  <a:schemeClr val="tx1"/>
                </a:solidFill>
                <a:latin typeface="Century Gothic" panose="020B0502020202020204" pitchFamily="34" charset="0"/>
              </a:rPr>
            </a:br>
            <a:br>
              <a:rPr lang="en-US" altLang="en-US" sz="32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r>
              <a:rPr lang="en-US" altLang="en-US" sz="2400" b="1" dirty="0">
                <a:solidFill>
                  <a:schemeClr val="tx1"/>
                </a:solidFill>
                <a:latin typeface="Century Gothic" panose="020B0502020202020204" pitchFamily="34" charset="0"/>
              </a:rPr>
              <a:t>Michelle Gatto, JD – Selected for Visiting Professorship Center for International Legal Studies in Europe</a:t>
            </a: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r>
              <a:rPr lang="en-US" altLang="en-US" sz="2400" b="1" dirty="0">
                <a:solidFill>
                  <a:schemeClr val="tx1"/>
                </a:solidFill>
                <a:latin typeface="Century Gothic" panose="020B0502020202020204" pitchFamily="34" charset="0"/>
              </a:rPr>
              <a:t>Jennifer Baker and staff – received Fee Award</a:t>
            </a: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r>
              <a:rPr lang="en-US" altLang="en-US" sz="2400" b="1" dirty="0">
                <a:solidFill>
                  <a:schemeClr val="tx1"/>
                </a:solidFill>
                <a:latin typeface="Century Gothic" panose="020B0502020202020204" pitchFamily="34" charset="0"/>
              </a:rPr>
              <a:t>Krissy Cabral – great job giving tours of Crime Scene lab to new prospective students – also has helped us to update the lab equipment. </a:t>
            </a: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r>
              <a:rPr lang="en-US" altLang="en-US" sz="2400" b="1" dirty="0">
                <a:solidFill>
                  <a:schemeClr val="tx1"/>
                </a:solidFill>
                <a:latin typeface="Century Gothic" panose="020B0502020202020204" pitchFamily="34" charset="0"/>
              </a:rPr>
              <a:t>Professor Callahan – put on ‘open’ lecture with impressive author/ guest speaker in her GEB1011 – 50 attendees</a:t>
            </a: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sz="2400" b="1" dirty="0">
                <a:solidFill>
                  <a:schemeClr val="tx1"/>
                </a:solidFill>
                <a:latin typeface="Century Gothic" panose="020B0502020202020204" pitchFamily="34" charset="0"/>
              </a:rPr>
            </a:br>
            <a:br>
              <a:rPr lang="en-US" altLang="en-US" b="1" dirty="0">
                <a:solidFill>
                  <a:schemeClr val="bg1"/>
                </a:solidFill>
                <a:latin typeface="Century Gothic" panose="020B0502020202020204" pitchFamily="34" charset="0"/>
              </a:rPr>
            </a:br>
            <a:r>
              <a:rPr lang="en-US" altLang="en-US" b="1" dirty="0">
                <a:solidFill>
                  <a:schemeClr val="bg1"/>
                </a:solidFill>
                <a:latin typeface="Century Gothic" panose="020B0502020202020204" pitchFamily="34" charset="0"/>
              </a:rPr>
              <a:t>announcements</a:t>
            </a:r>
            <a:endParaRPr lang="en-US" dirty="0"/>
          </a:p>
        </p:txBody>
      </p:sp>
      <p:sp>
        <p:nvSpPr>
          <p:cNvPr id="3" name="Rectangle 2"/>
          <p:cNvSpPr/>
          <p:nvPr/>
        </p:nvSpPr>
        <p:spPr>
          <a:xfrm>
            <a:off x="888274" y="1969034"/>
            <a:ext cx="6426926" cy="1200329"/>
          </a:xfrm>
          <a:prstGeom prst="rect">
            <a:avLst/>
          </a:prstGeom>
        </p:spPr>
        <p:txBody>
          <a:bodyPr wrap="square">
            <a:spAutoFit/>
          </a:bodyPr>
          <a:lstStyle/>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endParaRPr lang="en-US" dirty="0">
              <a:ea typeface="Calibri" panose="020F0502020204030204" pitchFamily="34" charset="0"/>
            </a:endParaRPr>
          </a:p>
          <a:p>
            <a:pPr marL="0" marR="0">
              <a:spcBef>
                <a:spcPts val="0"/>
              </a:spcBef>
              <a:spcAft>
                <a:spcPts val="0"/>
              </a:spcAft>
            </a:pPr>
            <a:r>
              <a:rPr lang="en-US" dirty="0">
                <a:ea typeface="Calibri" panose="020F0502020204030204" pitchFamily="34" charset="0"/>
              </a:rPr>
              <a:t> </a:t>
            </a:r>
          </a:p>
        </p:txBody>
      </p:sp>
    </p:spTree>
    <p:extLst>
      <p:ext uri="{BB962C8B-B14F-4D97-AF65-F5344CB8AC3E}">
        <p14:creationId xmlns:p14="http://schemas.microsoft.com/office/powerpoint/2010/main" val="5359697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noGrp="1"/>
          </p:cNvSpPr>
          <p:nvPr>
            <p:ph type="title"/>
          </p:nvPr>
        </p:nvSpPr>
        <p:spPr>
          <a:xfrm>
            <a:off x="112713" y="463550"/>
            <a:ext cx="8434387" cy="2058988"/>
          </a:xfrm>
          <a:solidFill>
            <a:srgbClr val="470A68"/>
          </a:solidFill>
        </p:spPr>
        <p:txBody>
          <a:bodyPr/>
          <a:lstStyle/>
          <a:p>
            <a:pPr eaLnBrk="1" hangingPunct="1"/>
            <a:r>
              <a:rPr altLang="en-US" sz="3500" b="1" dirty="0">
                <a:solidFill>
                  <a:srgbClr val="FFFFFF"/>
                </a:solidFill>
                <a:latin typeface="Adobe Devanagari" panose="02040503050201020203" pitchFamily="18" charset="0"/>
              </a:rPr>
              <a:t>Announcements</a:t>
            </a:r>
            <a:br>
              <a:rPr altLang="en-US" sz="3500" dirty="0">
                <a:solidFill>
                  <a:srgbClr val="FFFFFF"/>
                </a:solidFill>
                <a:latin typeface="Adobe Devanagari" panose="02040503050201020203" pitchFamily="18" charset="0"/>
              </a:rPr>
            </a:br>
            <a:endParaRPr altLang="en-US" sz="3500" dirty="0">
              <a:solidFill>
                <a:srgbClr val="FFFFFF"/>
              </a:solidFill>
              <a:latin typeface="Adobe Devanagari" panose="02040503050201020203" pitchFamily="18" charset="0"/>
            </a:endParaRPr>
          </a:p>
        </p:txBody>
      </p:sp>
      <p:sp>
        <p:nvSpPr>
          <p:cNvPr id="7171" name="Content Placeholder 3"/>
          <p:cNvSpPr txBox="1">
            <a:spLocks noGrp="1"/>
          </p:cNvSpPr>
          <p:nvPr>
            <p:ph idx="1"/>
          </p:nvPr>
        </p:nvSpPr>
        <p:spPr>
          <a:xfrm>
            <a:off x="112713" y="2762250"/>
            <a:ext cx="4859337" cy="3965121"/>
          </a:xfrm>
        </p:spPr>
        <p:txBody>
          <a:bodyPr/>
          <a:lstStyle/>
          <a:p>
            <a:pPr eaLnBrk="1" hangingPunct="1"/>
            <a:r>
              <a:rPr altLang="en-US" sz="2500" dirty="0">
                <a:latin typeface="Adobe Devanagari" panose="02040503050201020203" pitchFamily="18" charset="0"/>
              </a:rPr>
              <a:t>Hiring update</a:t>
            </a:r>
            <a:r>
              <a:rPr lang="en-US" altLang="en-US" sz="2500" dirty="0">
                <a:latin typeface="Adobe Devanagari" panose="02040503050201020203" pitchFamily="18" charset="0"/>
              </a:rPr>
              <a:t> – Architecture and Computer searches, Instr. Assistants</a:t>
            </a:r>
            <a:endParaRPr altLang="en-US" sz="2500" dirty="0">
              <a:latin typeface="Adobe Devanagari" panose="02040503050201020203" pitchFamily="18" charset="0"/>
            </a:endParaRPr>
          </a:p>
          <a:p>
            <a:pPr marL="0" indent="0" eaLnBrk="1" hangingPunct="1">
              <a:buNone/>
            </a:pPr>
            <a:r>
              <a:rPr lang="en-US" altLang="en-US" sz="2500" dirty="0">
                <a:latin typeface="Adobe Devanagari" panose="02040503050201020203" pitchFamily="18" charset="0"/>
              </a:rPr>
              <a:t>Event Update:</a:t>
            </a:r>
          </a:p>
          <a:p>
            <a:pPr marL="0" indent="0" eaLnBrk="1" hangingPunct="1">
              <a:buNone/>
            </a:pPr>
            <a:r>
              <a:rPr lang="en-US" altLang="en-US" sz="2500" dirty="0">
                <a:latin typeface="Adobe Devanagari" panose="02040503050201020203" pitchFamily="18" charset="0"/>
              </a:rPr>
              <a:t>Speaker Series Dates:</a:t>
            </a:r>
          </a:p>
          <a:p>
            <a:pPr marL="0" indent="0" eaLnBrk="1" hangingPunct="1">
              <a:buNone/>
            </a:pPr>
            <a:r>
              <a:rPr lang="en-US" altLang="en-US" sz="2500" dirty="0">
                <a:highlight>
                  <a:srgbClr val="FFFF00"/>
                </a:highlight>
                <a:latin typeface="Adobe Devanagari" panose="02040503050201020203" pitchFamily="18" charset="0"/>
              </a:rPr>
              <a:t>January 28</a:t>
            </a:r>
            <a:r>
              <a:rPr lang="en-US" altLang="en-US" sz="2500" baseline="30000" dirty="0">
                <a:highlight>
                  <a:srgbClr val="FFFF00"/>
                </a:highlight>
                <a:latin typeface="Adobe Devanagari" panose="02040503050201020203" pitchFamily="18" charset="0"/>
              </a:rPr>
              <a:t>th   </a:t>
            </a:r>
          </a:p>
          <a:p>
            <a:pPr marL="0" indent="0" eaLnBrk="1" hangingPunct="1">
              <a:buNone/>
            </a:pPr>
            <a:r>
              <a:rPr lang="en-US" altLang="en-US" sz="2500" dirty="0">
                <a:highlight>
                  <a:srgbClr val="FFFF00"/>
                </a:highlight>
                <a:latin typeface="Adobe Devanagari" panose="02040503050201020203" pitchFamily="18" charset="0"/>
              </a:rPr>
              <a:t>February 26</a:t>
            </a:r>
            <a:r>
              <a:rPr lang="en-US" altLang="en-US" sz="2500" baseline="30000" dirty="0">
                <a:highlight>
                  <a:srgbClr val="FFFF00"/>
                </a:highlight>
                <a:latin typeface="Adobe Devanagari" panose="02040503050201020203" pitchFamily="18" charset="0"/>
              </a:rPr>
              <a:t>th</a:t>
            </a:r>
            <a:endParaRPr lang="en-US" altLang="en-US" sz="2500" dirty="0">
              <a:highlight>
                <a:srgbClr val="FFFF00"/>
              </a:highlight>
              <a:latin typeface="Adobe Devanagari" panose="02040503050201020203" pitchFamily="18" charset="0"/>
            </a:endParaRPr>
          </a:p>
          <a:p>
            <a:pPr marL="0" indent="0" eaLnBrk="1" hangingPunct="1">
              <a:buNone/>
            </a:pPr>
            <a:r>
              <a:rPr lang="en-US" altLang="en-US" sz="2500" dirty="0">
                <a:highlight>
                  <a:srgbClr val="FFFF00"/>
                </a:highlight>
                <a:latin typeface="Adobe Devanagari" panose="02040503050201020203" pitchFamily="18" charset="0"/>
              </a:rPr>
              <a:t>March 24</a:t>
            </a:r>
            <a:r>
              <a:rPr lang="en-US" altLang="en-US" sz="2500" baseline="30000" dirty="0">
                <a:highlight>
                  <a:srgbClr val="FFFF00"/>
                </a:highlight>
                <a:latin typeface="Adobe Devanagari" panose="02040503050201020203" pitchFamily="18" charset="0"/>
              </a:rPr>
              <a:t>th</a:t>
            </a:r>
            <a:endParaRPr lang="en-US" altLang="en-US" sz="2500" dirty="0">
              <a:highlight>
                <a:srgbClr val="FFFF00"/>
              </a:highlight>
              <a:latin typeface="Adobe Devanagari" panose="02040503050201020203" pitchFamily="18" charset="0"/>
            </a:endParaRPr>
          </a:p>
          <a:p>
            <a:pPr marL="0" indent="0" eaLnBrk="1" hangingPunct="1">
              <a:buNone/>
            </a:pPr>
            <a:r>
              <a:rPr lang="en-US" altLang="en-US" sz="2500" dirty="0">
                <a:latin typeface="Adobe Devanagari" panose="02040503050201020203" pitchFamily="18" charset="0"/>
              </a:rPr>
              <a:t>All from 11:45-12:30  (15 min before and after)</a:t>
            </a:r>
            <a:endParaRPr altLang="en-US" sz="2500" dirty="0">
              <a:latin typeface="Adobe Devanagari" panose="02040503050201020203" pitchFamily="18" charset="0"/>
            </a:endParaRPr>
          </a:p>
        </p:txBody>
      </p:sp>
      <p:sp>
        <p:nvSpPr>
          <p:cNvPr id="7172" name="Rectangle 4"/>
          <p:cNvSpPr>
            <a:spLocks noChangeArrowheads="1"/>
          </p:cNvSpPr>
          <p:nvPr/>
        </p:nvSpPr>
        <p:spPr bwMode="auto">
          <a:xfrm>
            <a:off x="4987925" y="444500"/>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3" name="Picture 2"/>
          <p:cNvPicPr>
            <a:picLocks noChangeAspect="1"/>
          </p:cNvPicPr>
          <p:nvPr/>
        </p:nvPicPr>
        <p:blipFill>
          <a:blip r:embed="rId2"/>
          <a:stretch>
            <a:fillRect/>
          </a:stretch>
        </p:blipFill>
        <p:spPr>
          <a:xfrm>
            <a:off x="4972050" y="692331"/>
            <a:ext cx="3990975" cy="5368835"/>
          </a:xfrm>
          <a:prstGeom prst="rect">
            <a:avLst/>
          </a:prstGeom>
        </p:spPr>
      </p:pic>
      <p:pic>
        <p:nvPicPr>
          <p:cNvPr id="4" name="Picture 3">
            <a:extLst>
              <a:ext uri="{FF2B5EF4-FFF2-40B4-BE49-F238E27FC236}">
                <a16:creationId xmlns:a16="http://schemas.microsoft.com/office/drawing/2014/main" id="{386F8C15-789E-4392-A723-5B7AEE7D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5111475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br>
              <a:rPr lang="en-US" altLang="en-US" sz="3500" b="1" dirty="0">
                <a:solidFill>
                  <a:srgbClr val="FFFFFF"/>
                </a:solidFill>
                <a:latin typeface="Adobe Devanagari" panose="02040503050201020203" pitchFamily="18" charset="0"/>
              </a:rPr>
            </a:br>
            <a:r>
              <a:rPr lang="en-US" altLang="en-US" b="1" i="1" dirty="0">
                <a:solidFill>
                  <a:srgbClr val="00B0F0"/>
                </a:solidFill>
                <a:latin typeface="Adobe Devanagari" panose="02040503050201020203" pitchFamily="18" charset="0"/>
              </a:rPr>
              <a:t>Chair Reports</a:t>
            </a:r>
            <a:endParaRPr altLang="en-US"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Dr. Jennifer Patterson – Business Department</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Dr. Mary Myers – Computer and Networking Technology</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Dr. Mary Conwell – Legal Studies, Architecture, Construction, and Engineering</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000" b="1" dirty="0">
                <a:solidFill>
                  <a:schemeClr val="tx1"/>
                </a:solidFill>
                <a:latin typeface="Century Gothic" panose="020B0502020202020204" pitchFamily="34" charset="0"/>
              </a:rPr>
              <a:t>Dr. Richard Worch – Criminal Justice and Public Safety</a:t>
            </a:r>
          </a:p>
          <a:p>
            <a:pPr eaLnBrk="1" hangingPunct="1">
              <a:lnSpc>
                <a:spcPct val="80000"/>
              </a:lnSpc>
              <a:spcBef>
                <a:spcPct val="0"/>
              </a:spcBef>
              <a:buSzTx/>
              <a:buNone/>
            </a:pPr>
            <a:endParaRPr lang="en-US" altLang="en-US" sz="20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5138064"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5" name="Picture 4">
            <a:extLst>
              <a:ext uri="{FF2B5EF4-FFF2-40B4-BE49-F238E27FC236}">
                <a16:creationId xmlns:a16="http://schemas.microsoft.com/office/drawing/2014/main" id="{B11901D6-5174-48EE-899D-F4F79E5D3E38}"/>
              </a:ext>
            </a:extLst>
          </p:cNvPr>
          <p:cNvPicPr>
            <a:picLocks noChangeAspect="1"/>
          </p:cNvPicPr>
          <p:nvPr/>
        </p:nvPicPr>
        <p:blipFill>
          <a:blip r:embed="rId3"/>
          <a:stretch>
            <a:fillRect/>
          </a:stretch>
        </p:blipFill>
        <p:spPr>
          <a:xfrm>
            <a:off x="5138063" y="463550"/>
            <a:ext cx="4000501" cy="6129755"/>
          </a:xfrm>
          <a:prstGeom prst="rect">
            <a:avLst/>
          </a:prstGeom>
        </p:spPr>
      </p:pic>
      <p:pic>
        <p:nvPicPr>
          <p:cNvPr id="6" name="Picture 5">
            <a:extLst>
              <a:ext uri="{FF2B5EF4-FFF2-40B4-BE49-F238E27FC236}">
                <a16:creationId xmlns:a16="http://schemas.microsoft.com/office/drawing/2014/main" id="{5DC55CCF-9A2B-4F85-8CA3-02A88D05736C}"/>
              </a:ext>
            </a:extLst>
          </p:cNvPr>
          <p:cNvPicPr>
            <a:picLocks noChangeAspect="1"/>
          </p:cNvPicPr>
          <p:nvPr/>
        </p:nvPicPr>
        <p:blipFill>
          <a:blip r:embed="rId4"/>
          <a:stretch>
            <a:fillRect/>
          </a:stretch>
        </p:blipFill>
        <p:spPr>
          <a:xfrm>
            <a:off x="4784035" y="400050"/>
            <a:ext cx="4359966" cy="6345307"/>
          </a:xfrm>
          <a:prstGeom prst="rect">
            <a:avLst/>
          </a:prstGeom>
        </p:spPr>
      </p:pic>
    </p:spTree>
    <p:extLst>
      <p:ext uri="{BB962C8B-B14F-4D97-AF65-F5344CB8AC3E}">
        <p14:creationId xmlns:p14="http://schemas.microsoft.com/office/powerpoint/2010/main" val="320751939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4295775" cy="1644649"/>
          </a:xfrm>
          <a:solidFill>
            <a:srgbClr val="470A68"/>
          </a:solidFill>
        </p:spPr>
        <p:txBody>
          <a:bodyPr/>
          <a:lstStyle/>
          <a:p>
            <a:pPr eaLnBrk="1" hangingPunct="1"/>
            <a:r>
              <a:rPr lang="en-US" altLang="en-US" sz="2800" b="1" i="1" dirty="0">
                <a:solidFill>
                  <a:srgbClr val="00B0F0"/>
                </a:solidFill>
                <a:latin typeface="Adobe Devanagari" panose="02040503050201020203" pitchFamily="18" charset="0"/>
              </a:rPr>
              <a:t>Online</a:t>
            </a:r>
            <a:br>
              <a:rPr lang="en-US" altLang="en-US" sz="2800" b="1" i="1" dirty="0">
                <a:solidFill>
                  <a:srgbClr val="00B0F0"/>
                </a:solidFill>
                <a:latin typeface="Adobe Devanagari" panose="02040503050201020203" pitchFamily="18" charset="0"/>
              </a:rPr>
            </a:br>
            <a:r>
              <a:rPr lang="en-US" altLang="en-US" sz="2800" b="1" i="1" dirty="0">
                <a:solidFill>
                  <a:srgbClr val="00B0F0"/>
                </a:solidFill>
                <a:latin typeface="Adobe Devanagari" panose="02040503050201020203" pitchFamily="18" charset="0"/>
              </a:rPr>
              <a:t>Learning Coordinator</a:t>
            </a:r>
            <a:br>
              <a:rPr lang="en-US" altLang="en-US" sz="2800" b="1" i="1" dirty="0">
                <a:solidFill>
                  <a:srgbClr val="00B0F0"/>
                </a:solidFill>
                <a:latin typeface="Adobe Devanagari" panose="02040503050201020203" pitchFamily="18" charset="0"/>
              </a:rPr>
            </a:br>
            <a:r>
              <a:rPr lang="en-US" altLang="en-US" sz="2800" b="1" i="1" dirty="0">
                <a:solidFill>
                  <a:srgbClr val="00B0F0"/>
                </a:solidFill>
                <a:latin typeface="Adobe Devanagari" panose="02040503050201020203" pitchFamily="18" charset="0"/>
              </a:rPr>
              <a:t> Report</a:t>
            </a:r>
            <a:endParaRPr altLang="en-US" sz="2800"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None/>
            </a:pPr>
            <a:endParaRPr lang="en-US" altLang="en-US" sz="2000" b="1" dirty="0">
              <a:solidFill>
                <a:schemeClr val="tx1"/>
              </a:solidFill>
              <a:highlight>
                <a:srgbClr val="FFFF00"/>
              </a:highlight>
              <a:latin typeface="Century Gothic" panose="020B0502020202020204" pitchFamily="34" charset="0"/>
            </a:endParaRPr>
          </a:p>
          <a:p>
            <a:pPr eaLnBrk="1" hangingPunct="1">
              <a:lnSpc>
                <a:spcPct val="80000"/>
              </a:lnSpc>
              <a:spcBef>
                <a:spcPct val="0"/>
              </a:spcBef>
              <a:buSzTx/>
              <a:buNone/>
            </a:pPr>
            <a:endParaRPr lang="en-US" altLang="en-US" sz="2000" b="1" dirty="0">
              <a:solidFill>
                <a:schemeClr val="tx1"/>
              </a:solidFill>
              <a:highlight>
                <a:srgbClr val="FFFF00"/>
              </a:highlight>
              <a:latin typeface="Century Gothic" panose="020B0502020202020204" pitchFamily="34" charset="0"/>
            </a:endParaRPr>
          </a:p>
          <a:p>
            <a:pPr eaLnBrk="1" hangingPunct="1">
              <a:lnSpc>
                <a:spcPct val="80000"/>
              </a:lnSpc>
              <a:spcBef>
                <a:spcPct val="0"/>
              </a:spcBef>
              <a:buSzTx/>
              <a:buFontTx/>
              <a:buNone/>
            </a:pPr>
            <a:r>
              <a:rPr lang="en-US" altLang="en-US" b="1" dirty="0">
                <a:solidFill>
                  <a:schemeClr val="tx1"/>
                </a:solidFill>
                <a:latin typeface="Century Gothic" panose="020B0502020202020204" pitchFamily="34" charset="0"/>
              </a:rPr>
              <a:t>If interested in being online coordinator starting in August, please let me know no later than Tuesday. I’ve heard from two of you. You need to complete the DEV course this spring in order to fulfill this role, if you haven’t already.</a:t>
            </a:r>
          </a:p>
        </p:txBody>
      </p:sp>
      <p:sp>
        <p:nvSpPr>
          <p:cNvPr id="4100" name="Rectangle 4"/>
          <p:cNvSpPr>
            <a:spLocks noChangeArrowheads="1"/>
          </p:cNvSpPr>
          <p:nvPr/>
        </p:nvSpPr>
        <p:spPr bwMode="auto">
          <a:xfrm>
            <a:off x="4972050"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4" name="Picture 3">
            <a:extLst>
              <a:ext uri="{FF2B5EF4-FFF2-40B4-BE49-F238E27FC236}">
                <a16:creationId xmlns:a16="http://schemas.microsoft.com/office/drawing/2014/main" id="{94506912-987F-4AB1-867D-377AD6E6A20B}"/>
              </a:ext>
            </a:extLst>
          </p:cNvPr>
          <p:cNvPicPr>
            <a:picLocks noChangeAspect="1"/>
          </p:cNvPicPr>
          <p:nvPr/>
        </p:nvPicPr>
        <p:blipFill>
          <a:blip r:embed="rId3"/>
          <a:stretch>
            <a:fillRect/>
          </a:stretch>
        </p:blipFill>
        <p:spPr>
          <a:xfrm>
            <a:off x="5014911" y="1619249"/>
            <a:ext cx="3914775" cy="3648075"/>
          </a:xfrm>
          <a:prstGeom prst="rect">
            <a:avLst/>
          </a:prstGeom>
        </p:spPr>
      </p:pic>
    </p:spTree>
    <p:extLst>
      <p:ext uri="{BB962C8B-B14F-4D97-AF65-F5344CB8AC3E}">
        <p14:creationId xmlns:p14="http://schemas.microsoft.com/office/powerpoint/2010/main" val="37445743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4295775" cy="1644649"/>
          </a:xfrm>
          <a:solidFill>
            <a:srgbClr val="470A68"/>
          </a:solidFill>
        </p:spPr>
        <p:txBody>
          <a:bodyPr/>
          <a:lstStyle/>
          <a:p>
            <a:pPr eaLnBrk="1" hangingPunct="1"/>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Announcements and</a:t>
            </a:r>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Updates</a:t>
            </a:r>
            <a:endParaRPr altLang="en-US" sz="2800"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Book changes for next year coming up mid-February – talk with your chairs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Baccalaureate requirement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changes underway</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Don’t forget – your picture is needed. Get it done today:</a:t>
            </a:r>
          </a:p>
          <a:p>
            <a:pPr eaLnBrk="1" hangingPunct="1">
              <a:lnSpc>
                <a:spcPct val="80000"/>
              </a:lnSpc>
              <a:spcBef>
                <a:spcPct val="0"/>
              </a:spcBef>
              <a:buSzTx/>
              <a:buFontTx/>
              <a:buNone/>
            </a:pPr>
            <a:endParaRPr lang="en-US" b="1" dirty="0"/>
          </a:p>
          <a:p>
            <a:pPr eaLnBrk="1" hangingPunct="1">
              <a:lnSpc>
                <a:spcPct val="80000"/>
              </a:lnSpc>
              <a:spcBef>
                <a:spcPct val="0"/>
              </a:spcBef>
              <a:buSzTx/>
              <a:buFontTx/>
              <a:buNone/>
            </a:pPr>
            <a:r>
              <a:rPr lang="en-US" b="1" dirty="0">
                <a:solidFill>
                  <a:srgbClr val="FF0000"/>
                </a:solidFill>
              </a:rPr>
              <a:t>Friday, February 14 from 8:30 – 4:30 in J-118</a:t>
            </a:r>
            <a:endParaRPr lang="en-US" altLang="en-US" sz="2400" b="1" dirty="0">
              <a:solidFill>
                <a:srgbClr val="FF0000"/>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FEP – Form 1 due today </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972050"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a:extLst>
              <a:ext uri="{FF2B5EF4-FFF2-40B4-BE49-F238E27FC236}">
                <a16:creationId xmlns:a16="http://schemas.microsoft.com/office/drawing/2014/main" id="{4ED8D72D-0584-4D6C-87A6-7F27540A1930}"/>
              </a:ext>
            </a:extLst>
          </p:cNvPr>
          <p:cNvPicPr>
            <a:picLocks noChangeAspect="1"/>
          </p:cNvPicPr>
          <p:nvPr/>
        </p:nvPicPr>
        <p:blipFill>
          <a:blip r:embed="rId4"/>
          <a:stretch>
            <a:fillRect/>
          </a:stretch>
        </p:blipFill>
        <p:spPr>
          <a:xfrm>
            <a:off x="4860759" y="428625"/>
            <a:ext cx="4295776" cy="6029325"/>
          </a:xfrm>
          <a:prstGeom prst="rect">
            <a:avLst/>
          </a:prstGeom>
        </p:spPr>
      </p:pic>
      <p:pic>
        <p:nvPicPr>
          <p:cNvPr id="4" name="Picture 3">
            <a:extLst>
              <a:ext uri="{FF2B5EF4-FFF2-40B4-BE49-F238E27FC236}">
                <a16:creationId xmlns:a16="http://schemas.microsoft.com/office/drawing/2014/main" id="{F18944F9-B7A5-426D-A492-122E08BFCD68}"/>
              </a:ext>
            </a:extLst>
          </p:cNvPr>
          <p:cNvPicPr>
            <a:picLocks noChangeAspect="1"/>
          </p:cNvPicPr>
          <p:nvPr/>
        </p:nvPicPr>
        <p:blipFill>
          <a:blip r:embed="rId5"/>
          <a:stretch>
            <a:fillRect/>
          </a:stretch>
        </p:blipFill>
        <p:spPr>
          <a:xfrm>
            <a:off x="4788065" y="543339"/>
            <a:ext cx="4171950" cy="5886035"/>
          </a:xfrm>
          <a:prstGeom prst="rect">
            <a:avLst/>
          </a:prstGeom>
        </p:spPr>
      </p:pic>
    </p:spTree>
    <p:extLst>
      <p:ext uri="{BB962C8B-B14F-4D97-AF65-F5344CB8AC3E}">
        <p14:creationId xmlns:p14="http://schemas.microsoft.com/office/powerpoint/2010/main" val="219446077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4295775" cy="1644649"/>
          </a:xfrm>
          <a:solidFill>
            <a:srgbClr val="470A68"/>
          </a:solidFill>
        </p:spPr>
        <p:txBody>
          <a:bodyPr/>
          <a:lstStyle/>
          <a:p>
            <a:pPr eaLnBrk="1" hangingPunct="1"/>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Announcements and</a:t>
            </a:r>
            <a:br>
              <a:rPr lang="en-US"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Updates, continued</a:t>
            </a:r>
            <a:endParaRPr altLang="en-US" sz="2800" i="1" dirty="0">
              <a:solidFill>
                <a:srgbClr val="00B0F0"/>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7053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Marketing is looking for a few good alumni. Are you in touch with any former students you can refer?</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Teaching next Monday? Terrace (videographer) wants to visit some classes for video footage. Can you help?</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rgbClr val="FF0000"/>
                </a:solidFill>
                <a:latin typeface="Century Gothic" panose="020B0502020202020204" pitchFamily="34" charset="0"/>
              </a:rPr>
              <a:t>DEADLINE  - February 28</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For Faculty Professional </a:t>
            </a:r>
            <a:r>
              <a:rPr lang="en-US" altLang="en-US" sz="2400" b="1" dirty="0" err="1">
                <a:solidFill>
                  <a:schemeClr val="tx1"/>
                </a:solidFill>
                <a:latin typeface="Century Gothic" panose="020B0502020202020204" pitchFamily="34" charset="0"/>
              </a:rPr>
              <a:t>Devt</a:t>
            </a:r>
            <a:r>
              <a:rPr lang="en-US" altLang="en-US" sz="2400" b="1" dirty="0">
                <a:solidFill>
                  <a:schemeClr val="tx1"/>
                </a:solidFill>
                <a:latin typeface="Century Gothic" panose="020B0502020202020204" pitchFamily="34" charset="0"/>
              </a:rPr>
              <a:t> fund for April-June</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972050" y="428625"/>
            <a:ext cx="4000500" cy="6029325"/>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a:extLst>
              <a:ext uri="{FF2B5EF4-FFF2-40B4-BE49-F238E27FC236}">
                <a16:creationId xmlns:a16="http://schemas.microsoft.com/office/drawing/2014/main" id="{4ED8D72D-0584-4D6C-87A6-7F27540A1930}"/>
              </a:ext>
            </a:extLst>
          </p:cNvPr>
          <p:cNvPicPr>
            <a:picLocks noChangeAspect="1"/>
          </p:cNvPicPr>
          <p:nvPr/>
        </p:nvPicPr>
        <p:blipFill>
          <a:blip r:embed="rId4"/>
          <a:stretch>
            <a:fillRect/>
          </a:stretch>
        </p:blipFill>
        <p:spPr>
          <a:xfrm>
            <a:off x="4860759" y="428625"/>
            <a:ext cx="4295776" cy="6029325"/>
          </a:xfrm>
          <a:prstGeom prst="rect">
            <a:avLst/>
          </a:prstGeom>
        </p:spPr>
      </p:pic>
      <p:pic>
        <p:nvPicPr>
          <p:cNvPr id="4" name="Picture 3">
            <a:extLst>
              <a:ext uri="{FF2B5EF4-FFF2-40B4-BE49-F238E27FC236}">
                <a16:creationId xmlns:a16="http://schemas.microsoft.com/office/drawing/2014/main" id="{F18944F9-B7A5-426D-A492-122E08BFCD68}"/>
              </a:ext>
            </a:extLst>
          </p:cNvPr>
          <p:cNvPicPr>
            <a:picLocks noChangeAspect="1"/>
          </p:cNvPicPr>
          <p:nvPr/>
        </p:nvPicPr>
        <p:blipFill>
          <a:blip r:embed="rId5"/>
          <a:stretch>
            <a:fillRect/>
          </a:stretch>
        </p:blipFill>
        <p:spPr>
          <a:xfrm>
            <a:off x="4788065" y="543339"/>
            <a:ext cx="4171950" cy="5886035"/>
          </a:xfrm>
          <a:prstGeom prst="rect">
            <a:avLst/>
          </a:prstGeom>
        </p:spPr>
      </p:pic>
    </p:spTree>
    <p:extLst>
      <p:ext uri="{BB962C8B-B14F-4D97-AF65-F5344CB8AC3E}">
        <p14:creationId xmlns:p14="http://schemas.microsoft.com/office/powerpoint/2010/main" val="295084096"/>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 Meeting October 2018" id="{B754C2E8-5BDC-4D1C-A957-1F913AF09C2C}" vid="{08E11FEF-383C-4745-A4BF-9CD96C784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Faculty Meeting October 2018</Template>
  <TotalTime>11044</TotalTime>
  <Words>549</Words>
  <Application>Microsoft Office PowerPoint</Application>
  <PresentationFormat>On-screen Show (4:3)</PresentationFormat>
  <Paragraphs>98</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ＭＳ Ｐゴシック</vt:lpstr>
      <vt:lpstr>Adobe Devanagari</vt:lpstr>
      <vt:lpstr>Arial</vt:lpstr>
      <vt:lpstr>Calibri</vt:lpstr>
      <vt:lpstr>Calibri Light</vt:lpstr>
      <vt:lpstr>Century Gothic</vt:lpstr>
      <vt:lpstr>Office Theme</vt:lpstr>
      <vt:lpstr>PowerPoint Presentation</vt:lpstr>
      <vt:lpstr>AGENDA Welcome Back!</vt:lpstr>
      <vt:lpstr>    Congratulations and Other Recognition:  Dr. Conwell has been nominated to the ABA Association Standing Committee on Paralegals Approval Commission  Melinda Lyles – new technology in classes  Dr. Matthew Hoffman – Continuing Contract  Dr. Tim Lucas – Continuing Contract  Dr. Roger Webster – new app dealing with pickleball    announcements</vt:lpstr>
      <vt:lpstr>    Congratulations and Other Recognition, continued:   Michelle Gatto, JD – Selected for Visiting Professorship Center for International Legal Studies in Europe  Jennifer Baker and staff – received Fee Award  Krissy Cabral – great job giving tours of Crime Scene lab to new prospective students – also has helped us to update the lab equipment.   Professor Callahan – put on ‘open’ lecture with impressive author/ guest speaker in her GEB1011 – 50 attendees       announcements</vt:lpstr>
      <vt:lpstr>Announcements </vt:lpstr>
      <vt:lpstr> Chair Reports</vt:lpstr>
      <vt:lpstr>Online Learning Coordinator  Report</vt:lpstr>
      <vt:lpstr> Announcements and Updates</vt:lpstr>
      <vt:lpstr> Announcements and Updates, continued</vt:lpstr>
      <vt:lpstr> Announcements and Updates, continued</vt:lpstr>
      <vt:lpstr>Announcements  and other: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Psihountas</dc:creator>
  <cp:lastModifiedBy>Debbie Psihountas</cp:lastModifiedBy>
  <cp:revision>57</cp:revision>
  <cp:lastPrinted>2019-01-08T17:37:50Z</cp:lastPrinted>
  <dcterms:created xsi:type="dcterms:W3CDTF">2018-10-12T13:32:04Z</dcterms:created>
  <dcterms:modified xsi:type="dcterms:W3CDTF">2020-02-14T17:45:46Z</dcterms:modified>
</cp:coreProperties>
</file>