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</p:sldMasterIdLst>
  <p:notesMasterIdLst>
    <p:notesMasterId r:id="rId15"/>
  </p:notesMasterIdLst>
  <p:handoutMasterIdLst>
    <p:handoutMasterId r:id="rId16"/>
  </p:handout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222" y="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351BB4-A0DA-4BC1-B4BE-88140EEA7B59}" type="datetimeFigureOut">
              <a:rPr lang="en-US" smtClean="0"/>
              <a:t>8/11/2015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D1DCA8-2181-4BE1-B965-AC6BB33A1F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6298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4736BC-F8B1-4E6B-A687-F78951509571}" type="datetimeFigureOut">
              <a:rPr lang="en-US" smtClean="0"/>
              <a:pPr/>
              <a:t>8/11/2015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5790"/>
            <a:ext cx="5486400" cy="41833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06DFDB-E259-4428-8588-7370825C91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8452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  <p:transition>
    <p:wipe/>
    <p:sndAc>
      <p:stSnd>
        <p:snd r:embed="rId1" name="chimes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4C077-EDE0-44EE-9814-0873897B1848}" type="datetime1">
              <a:rPr lang="en-US" smtClean="0"/>
              <a:t>8/11/2015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D9F93-D05A-44AB-88DF-9C8196AE92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/>
    <p:sndAc>
      <p:stSnd>
        <p:snd r:embed="rId1" name="chimes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AE893-7439-4974-A135-5B3D6413DF55}" type="datetime1">
              <a:rPr lang="en-US" smtClean="0"/>
              <a:t>8/11/2015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D9F93-D05A-44AB-88DF-9C8196AE92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/>
    <p:sndAc>
      <p:stSnd>
        <p:snd r:embed="rId1" name="chimes.wav"/>
      </p:stSnd>
    </p:sndAc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0CBC4-5755-4E7C-B42A-84A25A456998}" type="datetime1">
              <a:rPr lang="en-US" smtClean="0"/>
              <a:t>8/11/2015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D9F93-D05A-44AB-88DF-9C8196AE92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/>
    <p:sndAc>
      <p:stSnd>
        <p:snd r:embed="rId1" name="chimes.wav"/>
      </p:stSnd>
    </p:sndAc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E5A37-1C62-49FC-957A-CDB1DDA7030F}" type="datetime1">
              <a:rPr lang="en-US" smtClean="0"/>
              <a:t>8/11/2015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8A3D3-5A92-4521-A7FC-54C42E1080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/>
    <p:sndAc>
      <p:stSnd>
        <p:snd r:embed="rId1" name="chimes.wav"/>
      </p:stSnd>
    </p:sndAc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83775-DBCF-4DDB-B39C-AF0C8054D051}" type="datetime1">
              <a:rPr lang="en-US" smtClean="0"/>
              <a:t>8/11/2015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8A3D3-5A92-4521-A7FC-54C42E1080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/>
    <p:sndAc>
      <p:stSnd>
        <p:snd r:embed="rId1" name="chimes.wav"/>
      </p:stSnd>
    </p:sndAc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4137B-CF1D-44B0-A05E-E25F4F5006EC}" type="datetime1">
              <a:rPr lang="en-US" smtClean="0"/>
              <a:t>8/11/2015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8A3D3-5A92-4521-A7FC-54C42E1080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/>
    <p:sndAc>
      <p:stSnd>
        <p:snd r:embed="rId1" name="chimes.wav"/>
      </p:stSnd>
    </p:sndAc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151D0-4FB1-4CB8-A35B-CA76210E55C1}" type="datetime1">
              <a:rPr lang="en-US" smtClean="0"/>
              <a:t>8/11/2015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8A3D3-5A92-4521-A7FC-54C42E1080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/>
    <p:sndAc>
      <p:stSnd>
        <p:snd r:embed="rId1" name="chimes.wav"/>
      </p:stSnd>
    </p:sndAc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C68F0-2F6E-4E2A-9999-0DFF1CFDC7DF}" type="datetime1">
              <a:rPr lang="en-US" smtClean="0"/>
              <a:t>8/11/2015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8A3D3-5A92-4521-A7FC-54C42E1080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/>
    <p:sndAc>
      <p:stSnd>
        <p:snd r:embed="rId1" name="chimes.wav"/>
      </p:stSnd>
    </p:sndAc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B4AC3-B92F-4CE4-AAB0-3133EE530164}" type="datetime1">
              <a:rPr lang="en-US" smtClean="0"/>
              <a:t>8/11/2015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8A3D3-5A92-4521-A7FC-54C42E1080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/>
    <p:sndAc>
      <p:stSnd>
        <p:snd r:embed="rId1" name="chimes.wav"/>
      </p:stSnd>
    </p:sndAc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AF58A-7458-4353-A5FC-FC8E5640B02C}" type="datetime1">
              <a:rPr lang="en-US" smtClean="0"/>
              <a:t>8/11/2015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8A3D3-5A92-4521-A7FC-54C42E1080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/>
    <p:sndAc>
      <p:stSnd>
        <p:snd r:embed="rId1" name="chimes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ACA91-ECCB-4403-95F4-33816734DBB6}" type="datetime1">
              <a:rPr lang="en-US" smtClean="0"/>
              <a:t>8/11/2015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D9F93-D05A-44AB-88DF-9C8196AE92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/>
    <p:sndAc>
      <p:stSnd>
        <p:snd r:embed="rId1" name="chimes.wav"/>
      </p:stSnd>
    </p:sndAc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17C97-7D9A-4A64-8FCF-31A0EDE47099}" type="datetime1">
              <a:rPr lang="en-US" smtClean="0"/>
              <a:t>8/11/2015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8A3D3-5A92-4521-A7FC-54C42E1080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/>
    <p:sndAc>
      <p:stSnd>
        <p:snd r:embed="rId1" name="chimes.wav"/>
      </p:stSnd>
    </p:sndAc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B5CC4-50E2-4453-ACAC-FB9E49F17460}" type="datetime1">
              <a:rPr lang="en-US" smtClean="0"/>
              <a:t>8/11/2015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8A3D3-5A92-4521-A7FC-54C42E1080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/>
    <p:sndAc>
      <p:stSnd>
        <p:snd r:embed="rId1" name="chimes.wav"/>
      </p:stSnd>
    </p:sndAc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055BF-42A0-4C54-BF3F-6C86E539E34B}" type="datetime1">
              <a:rPr lang="en-US" smtClean="0"/>
              <a:t>8/11/2015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8A3D3-5A92-4521-A7FC-54C42E1080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/>
    <p:sndAc>
      <p:stSnd>
        <p:snd r:embed="rId1" name="chimes.wav"/>
      </p:stSnd>
    </p:sndAc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42F12-6D9C-4808-A480-6ED9B9BBE7EC}" type="datetime1">
              <a:rPr lang="en-US" smtClean="0"/>
              <a:t>8/11/2015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8A3D3-5A92-4521-A7FC-54C42E1080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/>
    <p:sndAc>
      <p:stSnd>
        <p:snd r:embed="rId1" name="chimes.wav"/>
      </p:stSnd>
    </p:sndAc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92DD8-3364-4BF5-BF53-82A5237C3C84}" type="datetime1">
              <a:rPr lang="en-US" smtClean="0"/>
              <a:t>8/11/2015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8A3D3-5A92-4521-A7FC-54C42E1080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/>
    <p:sndAc>
      <p:stSnd>
        <p:snd r:embed="rId1" name="chimes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2783F-D110-4BFD-BD10-2F771A370368}" type="datetime1">
              <a:rPr lang="en-US" smtClean="0"/>
              <a:t>8/11/2015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D9F93-D05A-44AB-88DF-9C8196AE92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/>
    <p:sndAc>
      <p:stSnd>
        <p:snd r:embed="rId1" name="chimes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71B01-F5A0-44F3-88BA-D235AB51411B}" type="datetime1">
              <a:rPr lang="en-US" smtClean="0"/>
              <a:t>8/11/2015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D9F93-D05A-44AB-88DF-9C8196AE92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/>
    <p:sndAc>
      <p:stSnd>
        <p:snd r:embed="rId1" name="chimes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85D67-DB83-422D-AE0A-A836E805CD9D}" type="datetime1">
              <a:rPr lang="en-US" smtClean="0"/>
              <a:t>8/11/2015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D9F93-D05A-44AB-88DF-9C8196AE92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/>
    <p:sndAc>
      <p:stSnd>
        <p:snd r:embed="rId1" name="chimes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958874C-CE04-452D-BFFA-74B8D306C4C7}" type="datetime1">
              <a:rPr lang="en-US" smtClean="0"/>
              <a:t>8/11/2015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57D9F93-D05A-44AB-88DF-9C8196AE921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  <p:transition>
    <p:wipe/>
    <p:sndAc>
      <p:stSnd>
        <p:snd r:embed="rId1" name="chimes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47939338-A223-4919-A69E-018266709A37}" type="datetime1">
              <a:rPr lang="en-US" smtClean="0"/>
              <a:t>8/11/2015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657D9F93-D05A-44AB-88DF-9C8196AE92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/>
    <p:sndAc>
      <p:stSnd>
        <p:snd r:embed="rId1" name="chimes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4A7FB-7547-4BEF-A855-5626A24728BA}" type="datetime1">
              <a:rPr lang="en-US" smtClean="0"/>
              <a:t>8/11/2015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D9F93-D05A-44AB-88DF-9C8196AE92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/>
    <p:sndAc>
      <p:stSnd>
        <p:snd r:embed="rId1" name="chimes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E689A-1F6E-48B5-BEF4-219C7289E21E}" type="datetime1">
              <a:rPr lang="en-US" smtClean="0"/>
              <a:t>8/11/2015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D9F93-D05A-44AB-88DF-9C8196AE92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/>
    <p:sndAc>
      <p:stSnd>
        <p:snd r:embed="rId1" name="chimes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audio" Target="../media/audio1.wav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audio" Target="../media/audio1.wav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CAC21E89-D5CB-4EBF-8CEA-268618997578}" type="datetime1">
              <a:rPr lang="en-US" smtClean="0"/>
              <a:t>8/11/2015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657D9F93-D05A-44AB-88DF-9C8196AE921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transition>
    <p:wipe/>
    <p:sndAc>
      <p:stSnd>
        <p:snd r:embed="rId14" name="chimes.wav"/>
      </p:stSnd>
    </p:sndAc>
  </p:transition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2EBFF4-85D2-4E86-BED4-EBCF48D31A83}" type="datetime1">
              <a:rPr lang="en-US" smtClean="0"/>
              <a:t>8/11/2015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58A3D3-5A92-4521-A7FC-54C42E10802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ransition>
    <p:wipe/>
    <p:sndAc>
      <p:stSnd>
        <p:snd r:embed="rId14" name="chimes.wav"/>
      </p:stSnd>
    </p:sndAc>
  </p:transition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981201"/>
            <a:ext cx="8458200" cy="1890712"/>
          </a:xfrm>
        </p:spPr>
        <p:txBody>
          <a:bodyPr>
            <a:normAutofit fontScale="90000"/>
          </a:bodyPr>
          <a:lstStyle/>
          <a:p>
            <a:r>
              <a:rPr lang="en-US" sz="6700" dirty="0" smtClean="0"/>
              <a:t>Mini-Portfolio: </a:t>
            </a:r>
            <a:br>
              <a:rPr lang="en-US" sz="6700" dirty="0" smtClean="0"/>
            </a:br>
            <a:r>
              <a:rPr lang="en-US" sz="6000" dirty="0" smtClean="0"/>
              <a:t>a brief overview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5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Adjunct Faculty</a:t>
            </a:r>
            <a:endParaRPr lang="en-US" sz="3500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320088" y="1136"/>
            <a:ext cx="747712" cy="365760"/>
          </a:xfrm>
        </p:spPr>
        <p:txBody>
          <a:bodyPr/>
          <a:lstStyle/>
          <a:p>
            <a:fld id="{657D9F93-D05A-44AB-88DF-9C8196AE9211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ransition>
    <p:wip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Let’s take a look: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>
              <a:hlinkClick r:id=""/>
            </a:endParaRPr>
          </a:p>
          <a:p>
            <a:endParaRPr lang="en-US" dirty="0" smtClean="0">
              <a:hlinkClick r:id=""/>
            </a:endParaRPr>
          </a:p>
          <a:p>
            <a:r>
              <a:rPr lang="en-US" sz="3500" dirty="0" smtClean="0">
                <a:hlinkClick r:id=""/>
              </a:rPr>
              <a:t>Adjunct Portfolio Canvas Course</a:t>
            </a:r>
            <a:endParaRPr lang="en-US" sz="3500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D9F93-D05A-44AB-88DF-9C8196AE9211}" type="slidenum">
              <a:rPr lang="en-US" smtClean="0"/>
              <a:pPr/>
              <a:t>10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40831995"/>
      </p:ext>
    </p:extLst>
  </p:cSld>
  <p:clrMapOvr>
    <a:masterClrMapping/>
  </p:clrMapOvr>
  <p:transition>
    <p:wipe/>
    <p:sndAc>
      <p:stSnd>
        <p:snd r:embed="rId3" name="chimes.wav"/>
      </p:stSnd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can I do to get ready?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500" dirty="0" smtClean="0">
                <a:ln>
                  <a:solidFill>
                    <a:sysClr val="windowText" lastClr="000000"/>
                  </a:solidFill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Get familiar with Canvas.</a:t>
            </a:r>
          </a:p>
          <a:p>
            <a:endParaRPr lang="en-US" sz="3500" dirty="0" smtClean="0">
              <a:ln>
                <a:solidFill>
                  <a:sysClr val="windowText" lastClr="000000"/>
                </a:solidFill>
              </a:ln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3500" dirty="0" smtClean="0">
                <a:ln>
                  <a:solidFill>
                    <a:sysClr val="windowText" lastClr="000000"/>
                  </a:solidFill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Register to take a Canvas workshop.</a:t>
            </a:r>
          </a:p>
          <a:p>
            <a:endParaRPr lang="en-US" sz="3500" dirty="0">
              <a:ln>
                <a:solidFill>
                  <a:sysClr val="windowText" lastClr="000000"/>
                </a:solidFill>
              </a:ln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3500" dirty="0" smtClean="0">
                <a:ln>
                  <a:solidFill>
                    <a:sysClr val="windowText" lastClr="000000"/>
                  </a:solidFill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Watch for an email from your Dean.  </a:t>
            </a:r>
          </a:p>
          <a:p>
            <a:endParaRPr lang="en-US" sz="3500" dirty="0" smtClean="0">
              <a:ln>
                <a:solidFill>
                  <a:sysClr val="windowText" lastClr="000000"/>
                </a:solidFill>
              </a:ln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3500" dirty="0" smtClean="0">
                <a:ln>
                  <a:solidFill>
                    <a:sysClr val="windowText" lastClr="000000"/>
                  </a:solidFill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Watch for the Canvas Course invite</a:t>
            </a:r>
            <a:r>
              <a:rPr lang="en-US" sz="35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D9F93-D05A-44AB-88DF-9C8196AE9211}" type="slidenum">
              <a:rPr lang="en-US" smtClean="0"/>
              <a:pPr/>
              <a:t>11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25534494"/>
      </p:ext>
    </p:extLst>
  </p:cSld>
  <p:clrMapOvr>
    <a:masterClrMapping/>
  </p:clrMapOvr>
  <p:transition>
    <p:wipe/>
    <p:sndAc>
      <p:stSnd>
        <p:snd r:embed="rId3" name="chimes.wav"/>
      </p:stSnd>
    </p:sndAc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if I have questions?</a:t>
            </a:r>
            <a:endParaRPr lang="en-US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49424"/>
            <a:ext cx="8382000" cy="432511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General Questions/Technical Questions: Post a message on the Discussion Boards</a:t>
            </a:r>
          </a:p>
          <a:p>
            <a:endParaRPr lang="en-US" sz="3200" dirty="0" smtClean="0"/>
          </a:p>
          <a:p>
            <a:r>
              <a:rPr lang="en-US" sz="3200" dirty="0" smtClean="0"/>
              <a:t>Discipline-specific questions: Contact your Department Chair/Program Coordinator</a:t>
            </a:r>
          </a:p>
          <a:p>
            <a:endParaRPr lang="en-US" sz="3200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D9F93-D05A-44AB-88DF-9C8196AE9211}" type="slidenum">
              <a:rPr lang="en-US" smtClean="0"/>
              <a:pPr/>
              <a:t>12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5160332"/>
      </p:ext>
    </p:extLst>
  </p:cSld>
  <p:clrMapOvr>
    <a:masterClrMapping/>
  </p:clrMapOvr>
  <p:transition>
    <p:wipe/>
    <p:sndAc>
      <p:stSnd>
        <p:snd r:embed="rId3" name="chimes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Reflective Statement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286000"/>
            <a:ext cx="8229600" cy="4172712"/>
          </a:xfrm>
        </p:spPr>
        <p:txBody>
          <a:bodyPr/>
          <a:lstStyle/>
          <a:p>
            <a:r>
              <a:rPr lang="en-US" sz="3000" dirty="0" smtClean="0"/>
              <a:t>A generally broad statement reflecting your approach to teaching.</a:t>
            </a:r>
          </a:p>
          <a:p>
            <a:endParaRPr lang="en-US" sz="3000" dirty="0" smtClean="0"/>
          </a:p>
          <a:p>
            <a:r>
              <a:rPr lang="en-US" sz="3000" dirty="0" smtClean="0"/>
              <a:t>How your personal philosophy fosters professional and personal growth</a:t>
            </a:r>
          </a:p>
          <a:p>
            <a:endParaRPr lang="en-US" sz="3000" dirty="0" smtClean="0"/>
          </a:p>
          <a:p>
            <a:r>
              <a:rPr lang="en-US" sz="3000" dirty="0" smtClean="0"/>
              <a:t>Your academic credentials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D9F93-D05A-44AB-88DF-9C8196AE9211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1026" name="Picture 2" descr="C:\Documents and Settings\balawler\Local Settings\Temporary Internet Files\Content.IE5\RPLX883C\MP900402269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15200" y="3886200"/>
            <a:ext cx="1936346" cy="2903102"/>
          </a:xfrm>
          <a:prstGeom prst="rect">
            <a:avLst/>
          </a:prstGeom>
          <a:noFill/>
        </p:spPr>
      </p:pic>
    </p:spTree>
  </p:cSld>
  <p:clrMapOvr>
    <a:masterClrMapping/>
  </p:clrMapOvr>
  <p:transition>
    <p:wip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533400"/>
            <a:ext cx="8763000" cy="685800"/>
          </a:xfrm>
        </p:spPr>
        <p:txBody>
          <a:bodyPr>
            <a:normAutofit fontScale="90000"/>
          </a:bodyPr>
          <a:lstStyle/>
          <a:p>
            <a:r>
              <a:rPr lang="en-US" sz="44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Self Evaluation – Use the SEI Results</a:t>
            </a:r>
            <a:endParaRPr lang="en-US" sz="4400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50" name="Picture 2" descr="C:\Documents and Settings\balawler\Local Settings\Temporary Internet Files\Content.IE5\4YXW6JXJ\MC900078751[1].wmf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tretch>
            <a:fillRect/>
          </a:stretch>
        </p:blipFill>
        <p:spPr bwMode="auto">
          <a:xfrm>
            <a:off x="0" y="2362200"/>
            <a:ext cx="3886200" cy="3798266"/>
          </a:xfrm>
          <a:prstGeom prst="rect">
            <a:avLst/>
          </a:prstGeom>
          <a:noFill/>
        </p:spPr>
      </p:pic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3657600" y="1676400"/>
            <a:ext cx="5105400" cy="5410200"/>
          </a:xfrm>
        </p:spPr>
        <p:txBody>
          <a:bodyPr>
            <a:normAutofit lnSpcReduction="10000"/>
          </a:bodyPr>
          <a:lstStyle/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Discuss the classroom environment and student communication.</a:t>
            </a:r>
          </a:p>
          <a:p>
            <a:pPr lvl="1"/>
            <a:endParaRPr lang="en-US" sz="1000" dirty="0" smtClean="0">
              <a:solidFill>
                <a:schemeClr val="tx1"/>
              </a:solidFill>
            </a:endParaRPr>
          </a:p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Show connection between course objectives, assignments and learning outcomes</a:t>
            </a:r>
          </a:p>
          <a:p>
            <a:pPr marL="109728" indent="0">
              <a:buNone/>
            </a:pPr>
            <a:endParaRPr lang="en-US" sz="1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Students will complete course evaluation surveys online</a:t>
            </a:r>
          </a:p>
          <a:p>
            <a:pPr lvl="1"/>
            <a:endParaRPr lang="en-US" sz="1000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D9F93-D05A-44AB-88DF-9C8196AE9211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ransition>
    <p:wip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066800"/>
          </a:xfrm>
        </p:spPr>
        <p:txBody>
          <a:bodyPr/>
          <a:lstStyle/>
          <a:p>
            <a:r>
              <a:rPr lang="en-US" sz="44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Syllabus</a:t>
            </a:r>
            <a:endParaRPr lang="en-US" sz="4400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81200"/>
            <a:ext cx="6934200" cy="4876800"/>
          </a:xfrm>
        </p:spPr>
        <p:txBody>
          <a:bodyPr>
            <a:normAutofit lnSpcReduction="10000"/>
          </a:bodyPr>
          <a:lstStyle/>
          <a:p>
            <a:r>
              <a:rPr lang="en-US" sz="3600" dirty="0" smtClean="0"/>
              <a:t>The syllabus from the same class as the SEI</a:t>
            </a:r>
          </a:p>
          <a:p>
            <a:endParaRPr lang="en-US" sz="1000" dirty="0" smtClean="0"/>
          </a:p>
          <a:p>
            <a:r>
              <a:rPr lang="en-US" sz="3200" dirty="0" smtClean="0"/>
              <a:t>Make sure your class schedule corresponds with the class assessments &amp; outcomes</a:t>
            </a:r>
          </a:p>
          <a:p>
            <a:endParaRPr lang="en-US" sz="1000" dirty="0" smtClean="0"/>
          </a:p>
          <a:p>
            <a:r>
              <a:rPr lang="en-US" sz="3200" dirty="0" smtClean="0"/>
              <a:t>Attendance and grading procedures are clear  to the student and are  in compliance with College policy.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D9F93-D05A-44AB-88DF-9C8196AE9211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2050" name="Picture 2" descr="C:\Documents and Settings\balawler\Local Settings\Temporary Internet Files\Content.IE5\GKSU9EA5\MP900442417[1].jpg"/>
          <p:cNvPicPr>
            <a:picLocks noChangeAspect="1" noChangeArrowheads="1"/>
          </p:cNvPicPr>
          <p:nvPr/>
        </p:nvPicPr>
        <p:blipFill>
          <a:blip r:embed="rId3" cstate="print"/>
          <a:srcRect l="23599" t="11765" b="9804"/>
          <a:stretch>
            <a:fillRect/>
          </a:stretch>
        </p:blipFill>
        <p:spPr bwMode="auto">
          <a:xfrm>
            <a:off x="6858000" y="838200"/>
            <a:ext cx="2004409" cy="3104755"/>
          </a:xfrm>
          <a:prstGeom prst="rect">
            <a:avLst/>
          </a:prstGeom>
          <a:noFill/>
        </p:spPr>
      </p:pic>
    </p:spTree>
  </p:cSld>
  <p:clrMapOvr>
    <a:masterClrMapping/>
  </p:clrMapOvr>
  <p:transition>
    <p:wip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066800"/>
          </a:xfrm>
        </p:spPr>
        <p:txBody>
          <a:bodyPr>
            <a:normAutofit/>
          </a:bodyPr>
          <a:lstStyle/>
          <a:p>
            <a:r>
              <a:rPr lang="en-US" sz="44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Final Exam</a:t>
            </a:r>
            <a:endParaRPr lang="en-US" sz="4400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1676400"/>
            <a:ext cx="5867400" cy="51816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From same class as SEI and syllabus</a:t>
            </a:r>
          </a:p>
          <a:p>
            <a:endParaRPr lang="en-US" sz="1000" dirty="0" smtClean="0"/>
          </a:p>
          <a:p>
            <a:r>
              <a:rPr lang="en-US" sz="3600" dirty="0" smtClean="0"/>
              <a:t>In some class this may be a project or presentation</a:t>
            </a:r>
          </a:p>
          <a:p>
            <a:endParaRPr lang="en-US" sz="1000" dirty="0" smtClean="0"/>
          </a:p>
          <a:p>
            <a:r>
              <a:rPr lang="en-US" sz="3600" dirty="0" smtClean="0"/>
              <a:t>Must contain information that is included in your stated learning outcomes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D9F93-D05A-44AB-88DF-9C8196AE9211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1026" name="Picture 2" descr="C:\Documents and Settings\balawler\Local Settings\Temporary Internet Files\Content.IE5\TIBDKZYC\MP900402266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2362200"/>
            <a:ext cx="2440941" cy="3664991"/>
          </a:xfrm>
          <a:prstGeom prst="rect">
            <a:avLst/>
          </a:prstGeom>
          <a:noFill/>
        </p:spPr>
      </p:pic>
    </p:spTree>
  </p:cSld>
  <p:clrMapOvr>
    <a:masterClrMapping/>
  </p:clrMapOvr>
  <p:transition>
    <p:wip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066800"/>
          </a:xfrm>
        </p:spPr>
        <p:txBody>
          <a:bodyPr>
            <a:normAutofit/>
          </a:bodyPr>
          <a:lstStyle/>
          <a:p>
            <a:r>
              <a:rPr lang="en-US" sz="44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 Ed Assignment</a:t>
            </a:r>
            <a:endParaRPr lang="en-US" sz="4400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6482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Show how you address one of the 5 Gen Ed competencies </a:t>
            </a:r>
          </a:p>
          <a:p>
            <a:pPr lvl="1"/>
            <a:r>
              <a:rPr lang="en-US" sz="36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Provide assignments:</a:t>
            </a:r>
          </a:p>
          <a:p>
            <a:pPr lvl="1"/>
            <a:r>
              <a:rPr lang="en-US" sz="3600" dirty="0" smtClean="0">
                <a:solidFill>
                  <a:schemeClr val="accent1">
                    <a:lumMod val="75000"/>
                  </a:schemeClr>
                </a:solidFill>
              </a:rPr>
              <a:t>Include 2 graded student samples</a:t>
            </a:r>
          </a:p>
          <a:p>
            <a:pPr lvl="2"/>
            <a:r>
              <a:rPr lang="en-US" sz="3600" dirty="0" smtClean="0">
                <a:solidFill>
                  <a:schemeClr val="tx1"/>
                </a:solidFill>
              </a:rPr>
              <a:t>Names removed </a:t>
            </a:r>
          </a:p>
          <a:p>
            <a:pPr lvl="3"/>
            <a:r>
              <a:rPr lang="en-US" sz="3400" dirty="0" smtClean="0">
                <a:solidFill>
                  <a:schemeClr val="tx1"/>
                </a:solidFill>
              </a:rPr>
              <a:t>A good one</a:t>
            </a:r>
          </a:p>
          <a:p>
            <a:pPr lvl="3"/>
            <a:r>
              <a:rPr lang="en-US" sz="3400" dirty="0" smtClean="0">
                <a:solidFill>
                  <a:schemeClr val="tx1"/>
                </a:solidFill>
              </a:rPr>
              <a:t>A poor one </a:t>
            </a:r>
            <a:endParaRPr lang="en-US" sz="34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D9F93-D05A-44AB-88DF-9C8196AE9211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3074" name="Picture 2" descr="C:\Documents and Settings\balawler\Local Settings\Temporary Internet Files\Content.IE5\4YXW6JXJ\MP900399544[1].jpg"/>
          <p:cNvPicPr>
            <a:picLocks noChangeAspect="1" noChangeArrowheads="1"/>
          </p:cNvPicPr>
          <p:nvPr/>
        </p:nvPicPr>
        <p:blipFill>
          <a:blip r:embed="rId3" cstate="print"/>
          <a:srcRect l="5372" t="9668" r="6105" b="7324"/>
          <a:stretch>
            <a:fillRect/>
          </a:stretch>
        </p:blipFill>
        <p:spPr bwMode="auto">
          <a:xfrm>
            <a:off x="7391400" y="4876800"/>
            <a:ext cx="1559858" cy="1828800"/>
          </a:xfrm>
          <a:prstGeom prst="rect">
            <a:avLst/>
          </a:prstGeom>
          <a:noFill/>
        </p:spPr>
      </p:pic>
      <p:pic>
        <p:nvPicPr>
          <p:cNvPr id="3075" name="Picture 3" descr="C:\Documents and Settings\balawler\Local Settings\Temporary Internet Files\Content.IE5\P5MIEL4S\MP900399542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89070" y="4855029"/>
            <a:ext cx="1904999" cy="1524000"/>
          </a:xfrm>
          <a:prstGeom prst="rect">
            <a:avLst/>
          </a:prstGeom>
          <a:noFill/>
        </p:spPr>
      </p:pic>
    </p:spTree>
  </p:cSld>
  <p:clrMapOvr>
    <a:masterClrMapping/>
  </p:clrMapOvr>
  <p:transition>
    <p:wip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1066800"/>
          </a:xfrm>
        </p:spPr>
        <p:txBody>
          <a:bodyPr/>
          <a:lstStyle/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Professional Development </a:t>
            </a:r>
            <a:r>
              <a:rPr lang="en-US" dirty="0" smtClean="0"/>
              <a:t>		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D9F93-D05A-44AB-88DF-9C8196AE9211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2249424"/>
            <a:ext cx="6781800" cy="432511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You need documentation for:</a:t>
            </a:r>
          </a:p>
          <a:p>
            <a:pPr>
              <a:buNone/>
            </a:pPr>
            <a:endParaRPr lang="en-US" sz="3200" dirty="0" smtClean="0"/>
          </a:p>
          <a:p>
            <a:pPr lvl="1"/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  <a:t>TLC workshops and/or classes</a:t>
            </a:r>
          </a:p>
          <a:p>
            <a:pPr lvl="1"/>
            <a:endParaRPr lang="en-US" sz="1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/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  <a:t>Books / journals</a:t>
            </a:r>
            <a:endParaRPr lang="en-US" sz="32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/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  <a:t>Travel</a:t>
            </a:r>
          </a:p>
          <a:p>
            <a:pPr lvl="1"/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  <a:t>Presentations</a:t>
            </a:r>
          </a:p>
          <a:p>
            <a:pPr lvl="1"/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  <a:t>New certification</a:t>
            </a:r>
          </a:p>
          <a:p>
            <a:endParaRPr lang="en-US" dirty="0"/>
          </a:p>
        </p:txBody>
      </p:sp>
      <p:sp>
        <p:nvSpPr>
          <p:cNvPr id="8" name="Right Brace 7"/>
          <p:cNvSpPr/>
          <p:nvPr/>
        </p:nvSpPr>
        <p:spPr>
          <a:xfrm>
            <a:off x="4191000" y="4038600"/>
            <a:ext cx="1219200" cy="2514600"/>
          </a:xfrm>
          <a:prstGeom prst="rightBrace">
            <a:avLst>
              <a:gd name="adj1" fmla="val 8333"/>
              <a:gd name="adj2" fmla="val 48368"/>
            </a:avLst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410200" y="3886200"/>
            <a:ext cx="37338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Need a paragraph or two to show how they improve your teaching</a:t>
            </a:r>
            <a:endParaRPr lang="en-US" sz="3200" dirty="0"/>
          </a:p>
        </p:txBody>
      </p:sp>
    </p:spTree>
  </p:cSld>
  <p:clrMapOvr>
    <a:masterClrMapping/>
  </p:clrMapOvr>
  <p:transition>
    <p:wip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What’s new this academic year?</a:t>
            </a:r>
            <a:endParaRPr lang="en-US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000" dirty="0" smtClean="0"/>
              <a:t>All adjunct faculty scheduled to submit a portfolio will use Canvas.  </a:t>
            </a:r>
          </a:p>
          <a:p>
            <a:endParaRPr lang="en-US" sz="3000" dirty="0" smtClean="0"/>
          </a:p>
          <a:p>
            <a:r>
              <a:rPr lang="en-US" sz="3000" dirty="0" smtClean="0"/>
              <a:t>If scheduled, you will receive an invite to join a Canvas course.</a:t>
            </a:r>
          </a:p>
          <a:p>
            <a:endParaRPr lang="en-US" sz="3000" dirty="0" smtClean="0"/>
          </a:p>
          <a:p>
            <a:r>
              <a:rPr lang="en-US" sz="3000" dirty="0" smtClean="0"/>
              <a:t>Once you accept the invite, you can start to submit portfolio documents.</a:t>
            </a:r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D9F93-D05A-44AB-88DF-9C8196AE9211}" type="slidenum">
              <a:rPr lang="en-US" smtClean="0"/>
              <a:pPr/>
              <a:t>8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66093197"/>
      </p:ext>
    </p:extLst>
  </p:cSld>
  <p:clrMapOvr>
    <a:masterClrMapping/>
  </p:clrMapOvr>
  <p:transition>
    <p:wipe/>
    <p:sndAc>
      <p:stSnd>
        <p:snd r:embed="rId3" name="chimes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0668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How?  What?  Where?  When?  Why?</a:t>
            </a:r>
            <a:endParaRPr lang="en-US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724400"/>
          </a:xfrm>
        </p:spPr>
        <p:txBody>
          <a:bodyPr>
            <a:normAutofit/>
          </a:bodyPr>
          <a:lstStyle/>
          <a:p>
            <a:r>
              <a:rPr lang="en-US" sz="3000" dirty="0"/>
              <a:t>Each </a:t>
            </a:r>
            <a:r>
              <a:rPr lang="en-US" sz="3000" dirty="0" smtClean="0"/>
              <a:t>portfolio component will correspond </a:t>
            </a:r>
            <a:r>
              <a:rPr lang="en-US" sz="3000" dirty="0"/>
              <a:t>to an assignment in the Canvas course</a:t>
            </a:r>
            <a:r>
              <a:rPr lang="en-US" sz="3000" dirty="0" smtClean="0"/>
              <a:t>.</a:t>
            </a:r>
          </a:p>
          <a:p>
            <a:endParaRPr lang="en-US" sz="3000" dirty="0" smtClean="0"/>
          </a:p>
          <a:p>
            <a:r>
              <a:rPr lang="en-US" sz="3000" dirty="0" smtClean="0"/>
              <a:t>Review the grading rubrics.</a:t>
            </a:r>
          </a:p>
          <a:p>
            <a:endParaRPr lang="en-US" sz="3000" dirty="0" smtClean="0"/>
          </a:p>
          <a:p>
            <a:r>
              <a:rPr lang="en-US" sz="3000" dirty="0" smtClean="0"/>
              <a:t>Due </a:t>
            </a:r>
            <a:r>
              <a:rPr lang="en-US" sz="3000" dirty="0"/>
              <a:t>dates will be posted for each assignment.</a:t>
            </a:r>
          </a:p>
          <a:p>
            <a:endParaRPr lang="en-US" sz="3000" dirty="0" smtClean="0"/>
          </a:p>
          <a:p>
            <a:r>
              <a:rPr lang="en-US" sz="3000" dirty="0" smtClean="0"/>
              <a:t>The hard deadline for all assignments is the last Friday in February.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D9F93-D05A-44AB-88DF-9C8196AE9211}" type="slidenum">
              <a:rPr lang="en-US" smtClean="0"/>
              <a:pPr/>
              <a:t>9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8144409"/>
      </p:ext>
    </p:extLst>
  </p:cSld>
  <p:clrMapOvr>
    <a:masterClrMapping/>
  </p:clrMapOvr>
  <p:transition>
    <p:wipe/>
    <p:sndAc>
      <p:stSnd>
        <p:snd r:embed="rId3" name="chimes.wav"/>
      </p:stSnd>
    </p:sndAc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345</TotalTime>
  <Words>367</Words>
  <Application>Microsoft Office PowerPoint</Application>
  <PresentationFormat>On-screen Show (4:3)</PresentationFormat>
  <Paragraphs>105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Urban</vt:lpstr>
      <vt:lpstr>Custom Design</vt:lpstr>
      <vt:lpstr>Mini-Portfolio:  a brief overview</vt:lpstr>
      <vt:lpstr>Reflective Statement </vt:lpstr>
      <vt:lpstr>Self Evaluation – Use the SEI Results</vt:lpstr>
      <vt:lpstr>Syllabus</vt:lpstr>
      <vt:lpstr>Final Exam</vt:lpstr>
      <vt:lpstr>Gen Ed Assignment</vt:lpstr>
      <vt:lpstr>Professional Development   </vt:lpstr>
      <vt:lpstr>What’s new this academic year?</vt:lpstr>
      <vt:lpstr>How?  What?  Where?  When?  Why?</vt:lpstr>
      <vt:lpstr>Let’s take a look:</vt:lpstr>
      <vt:lpstr>What can I do to get ready?</vt:lpstr>
      <vt:lpstr>What if I have questions?</vt:lpstr>
    </vt:vector>
  </TitlesOfParts>
  <Company>Edison State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Mini-Portfolio:  a brief overview</dc:title>
  <dc:creator>Edison State College</dc:creator>
  <cp:lastModifiedBy>Edison</cp:lastModifiedBy>
  <cp:revision>21</cp:revision>
  <cp:lastPrinted>2015-07-29T13:05:58Z</cp:lastPrinted>
  <dcterms:created xsi:type="dcterms:W3CDTF">2011-12-08T22:24:32Z</dcterms:created>
  <dcterms:modified xsi:type="dcterms:W3CDTF">2015-08-11T18:56:56Z</dcterms:modified>
</cp:coreProperties>
</file>