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1" r:id="rId5"/>
  </p:sldMasterIdLst>
  <p:notesMasterIdLst>
    <p:notesMasterId r:id="rId21"/>
  </p:notesMasterIdLst>
  <p:handoutMasterIdLst>
    <p:handoutMasterId r:id="rId22"/>
  </p:handoutMasterIdLst>
  <p:sldIdLst>
    <p:sldId id="321" r:id="rId6"/>
    <p:sldId id="445" r:id="rId7"/>
    <p:sldId id="427" r:id="rId8"/>
    <p:sldId id="448" r:id="rId9"/>
    <p:sldId id="423" r:id="rId10"/>
    <p:sldId id="443" r:id="rId11"/>
    <p:sldId id="424" r:id="rId12"/>
    <p:sldId id="426" r:id="rId13"/>
    <p:sldId id="425" r:id="rId14"/>
    <p:sldId id="451" r:id="rId15"/>
    <p:sldId id="436" r:id="rId16"/>
    <p:sldId id="450" r:id="rId17"/>
    <p:sldId id="447" r:id="rId18"/>
    <p:sldId id="449" r:id="rId19"/>
    <p:sldId id="391" r:id="rId2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0768A9"/>
        </a:solidFill>
        <a:latin typeface="Trebuchet MS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0768A9"/>
        </a:solidFill>
        <a:latin typeface="Trebuchet MS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0768A9"/>
        </a:solidFill>
        <a:latin typeface="Trebuchet MS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0768A9"/>
        </a:solidFill>
        <a:latin typeface="Trebuchet MS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0768A9"/>
        </a:solidFill>
        <a:latin typeface="Trebuchet MS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rgbClr val="0768A9"/>
        </a:solidFill>
        <a:latin typeface="Trebuchet MS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rgbClr val="0768A9"/>
        </a:solidFill>
        <a:latin typeface="Trebuchet MS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rgbClr val="0768A9"/>
        </a:solidFill>
        <a:latin typeface="Trebuchet MS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rgbClr val="0768A9"/>
        </a:solidFill>
        <a:latin typeface="Trebuchet MS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68A9"/>
    <a:srgbClr val="757575"/>
    <a:srgbClr val="061844"/>
    <a:srgbClr val="00504C"/>
    <a:srgbClr val="21674F"/>
    <a:srgbClr val="390020"/>
    <a:srgbClr val="5698C5"/>
    <a:srgbClr val="BD2D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95" autoAdjust="0"/>
    <p:restoredTop sz="91677" autoAdjust="0"/>
  </p:normalViewPr>
  <p:slideViewPr>
    <p:cSldViewPr>
      <p:cViewPr>
        <p:scale>
          <a:sx n="100" d="100"/>
          <a:sy n="100" d="100"/>
        </p:scale>
        <p:origin x="-72" y="600"/>
      </p:cViewPr>
      <p:guideLst>
        <p:guide orient="horz" pos="2160"/>
        <p:guide orient="horz" pos="3744"/>
        <p:guide pos="2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1896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258" cy="465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4" tIns="46586" rIns="93174" bIns="46586" numCol="1" anchor="t" anchorCtr="0" compatLnSpc="1">
            <a:prstTxWarp prst="textNoShape">
              <a:avLst/>
            </a:prstTxWarp>
          </a:bodyPr>
          <a:lstStyle>
            <a:lvl1pPr defTabSz="932414" eaLnBrk="0" hangingPunct="0">
              <a:lnSpc>
                <a:spcPct val="100000"/>
              </a:lnSpc>
              <a:spcBef>
                <a:spcPct val="0"/>
              </a:spcBef>
              <a:defRPr sz="1200" dirty="0">
                <a:solidFill>
                  <a:schemeClr val="tx1"/>
                </a:solidFill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576" y="0"/>
            <a:ext cx="3038258" cy="465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4" tIns="46586" rIns="93174" bIns="46586" numCol="1" anchor="t" anchorCtr="0" compatLnSpc="1">
            <a:prstTxWarp prst="textNoShape">
              <a:avLst/>
            </a:prstTxWarp>
          </a:bodyPr>
          <a:lstStyle>
            <a:lvl1pPr algn="r" defTabSz="932414" eaLnBrk="0" hangingPunct="0"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fld id="{6EB0B551-D3A0-4EC4-B9BC-699784F6BAD0}" type="datetimeFigureOut">
              <a:rPr lang="en-US"/>
              <a:pPr>
                <a:defRPr/>
              </a:pPr>
              <a:t>11/5/2013</a:t>
            </a:fld>
            <a:endParaRPr lang="en-US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29537"/>
            <a:ext cx="3038258" cy="465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4" tIns="46586" rIns="93174" bIns="46586" numCol="1" anchor="b" anchorCtr="0" compatLnSpc="1">
            <a:prstTxWarp prst="textNoShape">
              <a:avLst/>
            </a:prstTxWarp>
          </a:bodyPr>
          <a:lstStyle>
            <a:lvl1pPr defTabSz="932414" eaLnBrk="0" hangingPunct="0">
              <a:lnSpc>
                <a:spcPct val="100000"/>
              </a:lnSpc>
              <a:spcBef>
                <a:spcPct val="0"/>
              </a:spcBef>
              <a:defRPr sz="1200" dirty="0">
                <a:solidFill>
                  <a:schemeClr val="tx1"/>
                </a:solidFill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576" y="8829537"/>
            <a:ext cx="3038258" cy="465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4" tIns="46586" rIns="93174" bIns="46586" numCol="1" anchor="b" anchorCtr="0" compatLnSpc="1">
            <a:prstTxWarp prst="textNoShape">
              <a:avLst/>
            </a:prstTxWarp>
          </a:bodyPr>
          <a:lstStyle>
            <a:lvl1pPr algn="r" defTabSz="932414" eaLnBrk="0" hangingPunct="0"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fld id="{0DF694EE-CA45-4A81-8969-35E6075EEF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9181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258" cy="465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4" tIns="46586" rIns="93174" bIns="46586" numCol="1" anchor="t" anchorCtr="0" compatLnSpc="1">
            <a:prstTxWarp prst="textNoShape">
              <a:avLst/>
            </a:prstTxWarp>
          </a:bodyPr>
          <a:lstStyle>
            <a:lvl1pPr defTabSz="932414" eaLnBrk="1" hangingPunct="1">
              <a:lnSpc>
                <a:spcPct val="100000"/>
              </a:lnSpc>
              <a:spcBef>
                <a:spcPct val="0"/>
              </a:spcBef>
              <a:defRPr sz="1200" dirty="0">
                <a:solidFill>
                  <a:schemeClr val="tx1"/>
                </a:solidFill>
                <a:latin typeface="Arial" charset="0"/>
                <a:ea typeface="ＭＳ Ｐゴシック" pitchFamily="80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576" y="0"/>
            <a:ext cx="3038258" cy="465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4" tIns="46586" rIns="93174" bIns="46586" numCol="1" anchor="t" anchorCtr="0" compatLnSpc="1">
            <a:prstTxWarp prst="textNoShape">
              <a:avLst/>
            </a:prstTxWarp>
          </a:bodyPr>
          <a:lstStyle>
            <a:lvl1pPr algn="r" defTabSz="932414" eaLnBrk="1" hangingPunct="1">
              <a:lnSpc>
                <a:spcPct val="100000"/>
              </a:lnSpc>
              <a:spcBef>
                <a:spcPct val="0"/>
              </a:spcBef>
              <a:defRPr sz="1200" dirty="0">
                <a:solidFill>
                  <a:schemeClr val="tx1"/>
                </a:solidFill>
                <a:latin typeface="Arial" charset="0"/>
                <a:ea typeface="ＭＳ Ｐゴシック" pitchFamily="80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8500"/>
            <a:ext cx="4645025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1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413" y="4415555"/>
            <a:ext cx="5609574" cy="4182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4" tIns="46586" rIns="93174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61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9537"/>
            <a:ext cx="3038258" cy="465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4" tIns="46586" rIns="93174" bIns="46586" numCol="1" anchor="b" anchorCtr="0" compatLnSpc="1">
            <a:prstTxWarp prst="textNoShape">
              <a:avLst/>
            </a:prstTxWarp>
          </a:bodyPr>
          <a:lstStyle>
            <a:lvl1pPr defTabSz="932414" eaLnBrk="1" hangingPunct="1">
              <a:lnSpc>
                <a:spcPct val="100000"/>
              </a:lnSpc>
              <a:spcBef>
                <a:spcPct val="0"/>
              </a:spcBef>
              <a:defRPr sz="1200" dirty="0">
                <a:solidFill>
                  <a:schemeClr val="tx1"/>
                </a:solidFill>
                <a:latin typeface="Arial" charset="0"/>
                <a:ea typeface="ＭＳ Ｐゴシック" pitchFamily="80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1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576" y="8829537"/>
            <a:ext cx="3038258" cy="465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4" tIns="46586" rIns="93174" bIns="46586" numCol="1" anchor="b" anchorCtr="0" compatLnSpc="1">
            <a:prstTxWarp prst="textNoShape">
              <a:avLst/>
            </a:prstTxWarp>
          </a:bodyPr>
          <a:lstStyle>
            <a:lvl1pPr algn="r" defTabSz="932414" eaLnBrk="1" hangingPunct="1"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80" charset="-128"/>
                <a:cs typeface="Arial" charset="0"/>
              </a:defRPr>
            </a:lvl1pPr>
          </a:lstStyle>
          <a:p>
            <a:pPr>
              <a:defRPr/>
            </a:pPr>
            <a:fld id="{2CD74E6C-683E-4FC2-9C82-F6958EEE63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737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E8CC8D-62FF-4FBE-A7E3-E15DCE20D97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8852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E8CC8D-62FF-4FBE-A7E3-E15DCE20D97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E8CC8D-62FF-4FBE-A7E3-E15DCE20D973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130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en-US" b="1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2414" eaLnBrk="0" hangingPunct="0">
              <a:defRPr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34629" indent="-282550" defTabSz="932414" eaLnBrk="0" hangingPunct="0">
              <a:defRPr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30198" indent="-226040" defTabSz="932414" eaLnBrk="0" hangingPunct="0">
              <a:defRPr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582278" indent="-226040" defTabSz="932414" eaLnBrk="0" hangingPunct="0">
              <a:defRPr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34357" indent="-226040" defTabSz="932414" eaLnBrk="0" hangingPunct="0">
              <a:defRPr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486436" indent="-226040" defTabSz="93241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38516" indent="-226040" defTabSz="93241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390595" indent="-226040" defTabSz="93241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42675" indent="-226040" defTabSz="93241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0EF4E0B3-90B7-443B-BF95-E3A9202C591E}" type="slidenum">
              <a:rPr lang="en-US" sz="1200">
                <a:solidFill>
                  <a:schemeClr val="tx1"/>
                </a:solidFill>
                <a:latin typeface="Arial" charset="0"/>
              </a:rPr>
              <a:pPr eaLnBrk="1" hangingPunct="1"/>
              <a:t>3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E8CC8D-62FF-4FBE-A7E3-E15DCE20D97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347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2414" eaLnBrk="0" hangingPunct="0">
              <a:defRPr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34629" indent="-282550" defTabSz="932414" eaLnBrk="0" hangingPunct="0">
              <a:defRPr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30198" indent="-226040" defTabSz="932414" eaLnBrk="0" hangingPunct="0">
              <a:defRPr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582278" indent="-226040" defTabSz="932414" eaLnBrk="0" hangingPunct="0">
              <a:defRPr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34357" indent="-226040" defTabSz="932414" eaLnBrk="0" hangingPunct="0">
              <a:defRPr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486436" indent="-226040" defTabSz="93241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38516" indent="-226040" defTabSz="93241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390595" indent="-226040" defTabSz="93241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42675" indent="-226040" defTabSz="93241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30EE5169-B037-4E75-B3DE-31FCEA9D623D}" type="slidenum">
              <a:rPr lang="en-US" sz="1200">
                <a:solidFill>
                  <a:schemeClr val="tx1"/>
                </a:solidFill>
                <a:latin typeface="Arial" charset="0"/>
              </a:rPr>
              <a:pPr eaLnBrk="1" hangingPunct="1"/>
              <a:t>5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-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2414" eaLnBrk="0" hangingPunct="0">
              <a:defRPr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34629" indent="-282550" defTabSz="932414" eaLnBrk="0" hangingPunct="0">
              <a:defRPr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30198" indent="-226040" defTabSz="932414" eaLnBrk="0" hangingPunct="0">
              <a:defRPr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582278" indent="-226040" defTabSz="932414" eaLnBrk="0" hangingPunct="0">
              <a:defRPr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34357" indent="-226040" defTabSz="932414" eaLnBrk="0" hangingPunct="0">
              <a:defRPr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486436" indent="-226040" defTabSz="93241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38516" indent="-226040" defTabSz="93241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390595" indent="-226040" defTabSz="93241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42675" indent="-226040" defTabSz="93241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AE935CEA-C03E-45D8-85BB-013D100D48B6}" type="slidenum">
              <a:rPr lang="en-US" sz="1200">
                <a:solidFill>
                  <a:schemeClr val="tx1"/>
                </a:solidFill>
                <a:latin typeface="Arial" charset="0"/>
              </a:rPr>
              <a:pPr eaLnBrk="1" hangingPunct="1"/>
              <a:t>6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2414" eaLnBrk="0" hangingPunct="0">
              <a:defRPr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34629" indent="-282550" defTabSz="932414" eaLnBrk="0" hangingPunct="0">
              <a:defRPr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30198" indent="-226040" defTabSz="932414" eaLnBrk="0" hangingPunct="0">
              <a:defRPr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582278" indent="-226040" defTabSz="932414" eaLnBrk="0" hangingPunct="0">
              <a:defRPr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34357" indent="-226040" defTabSz="932414" eaLnBrk="0" hangingPunct="0">
              <a:defRPr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486436" indent="-226040" defTabSz="93241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38516" indent="-226040" defTabSz="93241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390595" indent="-226040" defTabSz="93241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42675" indent="-226040" defTabSz="93241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3580CEF8-00B9-41A7-BD41-6FBA80614400}" type="slidenum">
              <a:rPr lang="en-US" sz="1200">
                <a:solidFill>
                  <a:schemeClr val="tx1"/>
                </a:solidFill>
                <a:latin typeface="Arial" charset="0"/>
              </a:rPr>
              <a:pPr eaLnBrk="1" hangingPunct="1"/>
              <a:t>7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1"/>
            <a:endParaRPr lang="en-US" sz="2300" dirty="0">
              <a:solidFill>
                <a:srgbClr val="0768A9"/>
              </a:solidFill>
            </a:endParaRPr>
          </a:p>
          <a:p>
            <a:pPr marL="0" lvl="1"/>
            <a:r>
              <a:rPr lang="en-US" sz="2300" dirty="0">
                <a:solidFill>
                  <a:srgbClr val="0768A9"/>
                </a:solidFill>
              </a:rPr>
              <a:t>-</a:t>
            </a:r>
            <a:endParaRPr lang="en-US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2414" eaLnBrk="0" hangingPunct="0">
              <a:defRPr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34629" indent="-282550" defTabSz="932414" eaLnBrk="0" hangingPunct="0">
              <a:defRPr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30198" indent="-226040" defTabSz="932414" eaLnBrk="0" hangingPunct="0">
              <a:defRPr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582278" indent="-226040" defTabSz="932414" eaLnBrk="0" hangingPunct="0">
              <a:defRPr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34357" indent="-226040" defTabSz="932414" eaLnBrk="0" hangingPunct="0">
              <a:defRPr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486436" indent="-226040" defTabSz="93241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38516" indent="-226040" defTabSz="93241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390595" indent="-226040" defTabSz="93241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42675" indent="-226040" defTabSz="93241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94CF68D5-DA20-4948-8F4B-796DBDE9C721}" type="slidenum">
              <a:rPr lang="en-US" sz="1200">
                <a:solidFill>
                  <a:schemeClr val="tx1"/>
                </a:solidFill>
                <a:latin typeface="Arial" charset="0"/>
              </a:rPr>
              <a:pPr eaLnBrk="1" hangingPunct="1"/>
              <a:t>8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1"/>
            <a:endParaRPr 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2414" eaLnBrk="0" hangingPunct="0">
              <a:defRPr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34629" indent="-282550" defTabSz="932414" eaLnBrk="0" hangingPunct="0">
              <a:defRPr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30198" indent="-226040" defTabSz="932414" eaLnBrk="0" hangingPunct="0">
              <a:defRPr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582278" indent="-226040" defTabSz="932414" eaLnBrk="0" hangingPunct="0">
              <a:defRPr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34357" indent="-226040" defTabSz="932414" eaLnBrk="0" hangingPunct="0">
              <a:defRPr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486436" indent="-226040" defTabSz="93241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38516" indent="-226040" defTabSz="93241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390595" indent="-226040" defTabSz="93241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42675" indent="-226040" defTabSz="93241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0ECC993B-C5AE-47DA-B44B-606578CD31E6}" type="slidenum">
              <a:rPr lang="en-US" sz="1200">
                <a:solidFill>
                  <a:schemeClr val="tx1"/>
                </a:solidFill>
                <a:latin typeface="Arial" charset="0"/>
              </a:rPr>
              <a:pPr eaLnBrk="1" hangingPunct="1"/>
              <a:t>9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800" dirty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2414" eaLnBrk="0" hangingPunct="0">
              <a:defRPr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34629" indent="-282550" defTabSz="932414" eaLnBrk="0" hangingPunct="0">
              <a:defRPr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30198" indent="-226040" defTabSz="932414" eaLnBrk="0" hangingPunct="0">
              <a:defRPr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582278" indent="-226040" defTabSz="932414" eaLnBrk="0" hangingPunct="0">
              <a:defRPr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34357" indent="-226040" defTabSz="932414" eaLnBrk="0" hangingPunct="0">
              <a:defRPr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486436" indent="-226040" defTabSz="93241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38516" indent="-226040" defTabSz="93241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390595" indent="-226040" defTabSz="93241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42675" indent="-226040" defTabSz="93241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5CAB6EDC-6AF9-4E6E-81C2-52875CED633D}" type="slidenum">
              <a:rPr lang="en-US" sz="1200">
                <a:solidFill>
                  <a:schemeClr val="tx1"/>
                </a:solidFill>
                <a:latin typeface="Arial" charset="0"/>
              </a:rPr>
              <a:pPr eaLnBrk="1" hangingPunct="1"/>
              <a:t>11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6178550"/>
            <a:ext cx="9144000" cy="685800"/>
          </a:xfrm>
          <a:prstGeom prst="rect">
            <a:avLst/>
          </a:prstGeom>
          <a:gradFill rotWithShape="0">
            <a:gsLst>
              <a:gs pos="65000">
                <a:schemeClr val="bg1">
                  <a:alpha val="31000"/>
                </a:schemeClr>
              </a:gs>
              <a:gs pos="100000">
                <a:schemeClr val="bg1">
                  <a:gamma/>
                  <a:tint val="15686"/>
                  <a:invGamma/>
                  <a:alpha val="89999"/>
                </a:schemeClr>
              </a:gs>
            </a:gsLst>
            <a:lin ang="10800000" scaled="0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400" dirty="0">
              <a:solidFill>
                <a:schemeClr val="tx1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 flipH="1">
            <a:off x="0" y="6172200"/>
            <a:ext cx="9144000" cy="0"/>
          </a:xfrm>
          <a:prstGeom prst="line">
            <a:avLst/>
          </a:prstGeom>
          <a:noFill/>
          <a:ln w="76200">
            <a:solidFill>
              <a:srgbClr val="0768A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13" descr="people_ppt_cove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743325"/>
            <a:ext cx="58674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vertical bri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03288"/>
            <a:ext cx="2378075" cy="473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ovid_lww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3" b="73239"/>
          <a:stretch>
            <a:fillRect/>
          </a:stretch>
        </p:blipFill>
        <p:spPr bwMode="auto">
          <a:xfrm>
            <a:off x="533400" y="3295650"/>
            <a:ext cx="20574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1352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09600" y="4114800"/>
            <a:ext cx="2133600" cy="1295400"/>
          </a:xfrm>
        </p:spPr>
        <p:txBody>
          <a:bodyPr lIns="91440" anchor="b"/>
          <a:lstStyle>
            <a:lvl1pPr marL="0" indent="0">
              <a:buFontTx/>
              <a:buNone/>
              <a:defRPr b="1" baseline="2000"/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04129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 userDrawn="1"/>
        </p:nvCxnSpPr>
        <p:spPr>
          <a:xfrm>
            <a:off x="381000" y="990600"/>
            <a:ext cx="8229600" cy="0"/>
          </a:xfrm>
          <a:prstGeom prst="line">
            <a:avLst/>
          </a:prstGeom>
          <a:ln w="63500">
            <a:solidFill>
              <a:srgbClr val="0768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427" y="209550"/>
            <a:ext cx="8641773" cy="704850"/>
          </a:xfrm>
          <a:noFill/>
          <a:ln w="12700" cmpd="dbl">
            <a:noFill/>
          </a:ln>
        </p:spPr>
        <p:txBody>
          <a:bodyPr/>
          <a:lstStyle>
            <a:lvl1pPr marL="0" indent="0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029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transition_blu_sqrs_lin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505200"/>
            <a:ext cx="7313613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1304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813" y="1371600"/>
            <a:ext cx="3900487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5700" y="1371600"/>
            <a:ext cx="3900488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334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6461125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 dirty="0">
                <a:ea typeface="ＭＳ Ｐゴシック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81400" y="6461125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dirty="0">
                <a:ea typeface="ＭＳ Ｐゴシック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82000" y="6461125"/>
            <a:ext cx="484188" cy="2286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/>
                <a:cs typeface="Arial" charset="0"/>
              </a:defRPr>
            </a:lvl1pPr>
          </a:lstStyle>
          <a:p>
            <a:pPr>
              <a:defRPr/>
            </a:pPr>
            <a:fld id="{9F083B95-1BD8-4183-B361-7D58DABFC7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594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6461125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 dirty="0">
                <a:ea typeface="ＭＳ Ｐゴシック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81400" y="6461125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dirty="0">
                <a:ea typeface="ＭＳ Ｐゴシック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82000" y="6461125"/>
            <a:ext cx="484188" cy="2286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/>
                <a:cs typeface="Arial" charset="0"/>
              </a:defRPr>
            </a:lvl1pPr>
          </a:lstStyle>
          <a:p>
            <a:pPr>
              <a:defRPr/>
            </a:pPr>
            <a:fld id="{7BBEED86-67E9-486C-892F-2DE3F11A07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82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5" descr="nurse_on_phon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267200"/>
            <a:ext cx="2209800" cy="14700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0" descr="6_research_in_greenhouse_6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572000"/>
            <a:ext cx="2057400" cy="15446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2" descr="10_male_dr_in_motion_10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895600"/>
            <a:ext cx="2054225" cy="15414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grad_student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67200"/>
            <a:ext cx="2209800" cy="15160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chesmist_72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09800"/>
            <a:ext cx="1981200" cy="14859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training_man"/>
          <p:cNvPicPr>
            <a:picLocks noChangeAspect="1" noChangeArrowheads="1"/>
          </p:cNvPicPr>
          <p:nvPr userDrawn="1"/>
        </p:nvPicPr>
        <p:blipFill>
          <a:blip r:embed="rId7" cstate="print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9" t="117" r="24658"/>
          <a:stretch>
            <a:fillRect/>
          </a:stretch>
        </p:blipFill>
        <p:spPr bwMode="auto">
          <a:xfrm>
            <a:off x="3810000" y="1905000"/>
            <a:ext cx="2359025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539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one_flower_black_72_cov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588"/>
            <a:ext cx="9136062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 userDrawn="1"/>
        </p:nvSpPr>
        <p:spPr>
          <a:xfrm>
            <a:off x="0" y="3962400"/>
            <a:ext cx="5334000" cy="22098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i="1" dirty="0">
                <a:solidFill>
                  <a:schemeClr val="bg1"/>
                </a:solidFill>
              </a:rPr>
              <a:t>Questions?</a:t>
            </a:r>
            <a:br>
              <a:rPr lang="en-US" i="1" dirty="0">
                <a:solidFill>
                  <a:schemeClr val="bg1"/>
                </a:solidFill>
              </a:rPr>
            </a:br>
            <a:endParaRPr lang="en-US" i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n-US" i="1" dirty="0">
                <a:solidFill>
                  <a:schemeClr val="bg1"/>
                </a:solidFill>
              </a:rPr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1428189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619250"/>
            <a:ext cx="72390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143000" y="2438400"/>
            <a:ext cx="7239000" cy="3657600"/>
          </a:xfrm>
        </p:spPr>
        <p:txBody>
          <a:bodyPr/>
          <a:lstStyle/>
          <a:p>
            <a:pPr lvl="0"/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2822845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209550"/>
            <a:ext cx="8410575" cy="1085850"/>
          </a:xfrm>
          <a:prstGeom prst="rect">
            <a:avLst/>
          </a:prstGeom>
          <a:noFill/>
          <a:ln w="6350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0" h="63500"/>
            <a:bevelB w="0" h="63500"/>
          </a:sp3d>
        </p:spPr>
        <p:txBody>
          <a:bodyPr vert="horz" wrap="square" lIns="18288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8625" y="1524000"/>
            <a:ext cx="810577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0" y="6248400"/>
            <a:ext cx="9144000" cy="0"/>
          </a:xfrm>
          <a:prstGeom prst="line">
            <a:avLst/>
          </a:prstGeom>
          <a:noFill/>
          <a:ln w="9525">
            <a:solidFill>
              <a:srgbClr val="5698C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" name="TextBox 6"/>
          <p:cNvSpPr txBox="1">
            <a:spLocks noChangeArrowheads="1"/>
          </p:cNvSpPr>
          <p:nvPr userDrawn="1"/>
        </p:nvSpPr>
        <p:spPr bwMode="auto">
          <a:xfrm>
            <a:off x="3998913" y="6383338"/>
            <a:ext cx="3444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068B322D-D2CC-4676-BDD0-BE08E6C73288}" type="slidenum">
              <a:rPr lang="en-US" sz="1000"/>
              <a:pPr eaLnBrk="1" hangingPunct="1"/>
              <a:t>‹#›</a:t>
            </a:fld>
            <a:endParaRPr lang="en-US" sz="1000"/>
          </a:p>
        </p:txBody>
      </p:sp>
      <p:pic>
        <p:nvPicPr>
          <p:cNvPr id="1030" name="Picture 7" descr="WKH_OVID_LOGO_R_500.gif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367463"/>
            <a:ext cx="25908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45" r:id="rId4"/>
    <p:sldLayoutId id="2147483750" r:id="rId5"/>
    <p:sldLayoutId id="2147483751" r:id="rId6"/>
    <p:sldLayoutId id="2147483752" r:id="rId7"/>
    <p:sldLayoutId id="2147483753" r:id="rId8"/>
    <p:sldLayoutId id="2147483746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0768A9"/>
          </a:solidFill>
          <a:latin typeface="+mj-lt"/>
          <a:ea typeface="+mj-ea"/>
          <a:cs typeface="ＭＳ Ｐゴシック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0768A9"/>
          </a:solidFill>
          <a:latin typeface="Trebuchet MS" pitchFamily="-48" charset="0"/>
          <a:ea typeface="ＭＳ Ｐゴシック" pitchFamily="-48" charset="-128"/>
          <a:cs typeface="ＭＳ Ｐゴシック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0768A9"/>
          </a:solidFill>
          <a:latin typeface="Trebuchet MS" pitchFamily="-48" charset="0"/>
          <a:ea typeface="ＭＳ Ｐゴシック" pitchFamily="-48" charset="-128"/>
          <a:cs typeface="ＭＳ Ｐゴシック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0768A9"/>
          </a:solidFill>
          <a:latin typeface="Trebuchet MS" pitchFamily="-48" charset="0"/>
          <a:ea typeface="ＭＳ Ｐゴシック" pitchFamily="-48" charset="-128"/>
          <a:cs typeface="ＭＳ Ｐゴシック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0768A9"/>
          </a:solidFill>
          <a:latin typeface="Trebuchet MS" pitchFamily="-48" charset="0"/>
          <a:ea typeface="ＭＳ Ｐゴシック" pitchFamily="-48" charset="-128"/>
          <a:cs typeface="ＭＳ Ｐゴシック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rgbClr val="ECECEC"/>
          </a:solidFill>
          <a:latin typeface="Trebuchet MS" pitchFamily="-48" charset="0"/>
          <a:ea typeface="ＭＳ Ｐゴシック" pitchFamily="-4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rgbClr val="ECECEC"/>
          </a:solidFill>
          <a:latin typeface="Trebuchet MS" pitchFamily="-48" charset="0"/>
          <a:ea typeface="ＭＳ Ｐゴシック" pitchFamily="-4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rgbClr val="ECECEC"/>
          </a:solidFill>
          <a:latin typeface="Trebuchet MS" pitchFamily="-48" charset="0"/>
          <a:ea typeface="ＭＳ Ｐゴシック" pitchFamily="-4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rgbClr val="ECECEC"/>
          </a:solidFill>
          <a:latin typeface="Trebuchet MS" pitchFamily="-48" charset="0"/>
          <a:ea typeface="ＭＳ Ｐゴシック" pitchFamily="-4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768A9"/>
          </a:solidFill>
          <a:latin typeface="+mn-lt"/>
          <a:ea typeface="+mn-ea"/>
          <a:cs typeface="ＭＳ Ｐゴシック"/>
        </a:defRPr>
      </a:lvl1pPr>
      <a:lvl2pPr marL="569913" indent="-22542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757575"/>
          </a:solidFill>
          <a:latin typeface="+mn-lt"/>
          <a:ea typeface="+mn-ea"/>
          <a:cs typeface="ＭＳ Ｐゴシック"/>
        </a:defRPr>
      </a:lvl2pPr>
      <a:lvl3pPr marL="8001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757575"/>
          </a:solidFill>
          <a:latin typeface="+mn-lt"/>
          <a:ea typeface="+mn-ea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757575"/>
          </a:solidFill>
          <a:latin typeface="+mn-lt"/>
          <a:ea typeface="+mn-ea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757575"/>
          </a:solidFill>
          <a:latin typeface="+mn-lt"/>
          <a:ea typeface="+mn-ea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57575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57575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57575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57575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ubtitle 9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2000" baseline="0" dirty="0"/>
              <a:t>July 2013</a:t>
            </a:r>
          </a:p>
          <a:p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819401" y="1828800"/>
            <a:ext cx="6172200" cy="933450"/>
          </a:xfrm>
          <a:prstGeom prst="rect">
            <a:avLst/>
          </a:prstGeom>
          <a:noFill/>
          <a:ln w="12700" cmpd="dbl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0" h="63500"/>
            <a:bevelB w="0" h="63500"/>
          </a:sp3d>
        </p:spPr>
        <p:txBody>
          <a:bodyPr lIns="182880" anchor="ctr"/>
          <a:lstStyle>
            <a:lvl1pPr marL="0" indent="0">
              <a:defRPr/>
            </a:lvl1pPr>
          </a:lstStyle>
          <a:p>
            <a:pPr eaLnBrk="0" hangingPunct="0">
              <a:defRPr/>
            </a:pPr>
            <a:r>
              <a:rPr lang="en-GB" sz="3600" dirty="0" smtClean="0">
                <a:ea typeface="ＭＳ Ｐゴシック"/>
                <a:cs typeface="Arial" charset="0"/>
              </a:rPr>
              <a:t>Multimedia on Ovid</a:t>
            </a:r>
            <a:endParaRPr lang="en-US" sz="3400" kern="0" dirty="0">
              <a:latin typeface="+mj-lt"/>
              <a:ea typeface="+mj-ea"/>
              <a:cs typeface="ＭＳ Ｐゴシック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066800"/>
            <a:ext cx="4419600" cy="5053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427" y="76200"/>
            <a:ext cx="8641773" cy="704850"/>
          </a:xfrm>
        </p:spPr>
        <p:txBody>
          <a:bodyPr/>
          <a:lstStyle/>
          <a:p>
            <a:r>
              <a:rPr lang="en-US" sz="3200" dirty="0" smtClean="0"/>
              <a:t>Robust Media Player</a:t>
            </a:r>
            <a:endParaRPr lang="en-US" sz="3200" dirty="0"/>
          </a:p>
        </p:txBody>
      </p:sp>
      <p:sp>
        <p:nvSpPr>
          <p:cNvPr id="9" name="Rectangular Callout 8"/>
          <p:cNvSpPr/>
          <p:nvPr/>
        </p:nvSpPr>
        <p:spPr>
          <a:xfrm>
            <a:off x="6172200" y="1752600"/>
            <a:ext cx="2819400" cy="533400"/>
          </a:xfrm>
          <a:prstGeom prst="wedgeRectCallout">
            <a:avLst>
              <a:gd name="adj1" fmla="val -61239"/>
              <a:gd name="adj2" fmla="val -54940"/>
            </a:avLst>
          </a:prstGeom>
          <a:solidFill>
            <a:srgbClr val="0768A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Download it to your computer or add it to your projects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76200" y="5638800"/>
            <a:ext cx="3276600" cy="533400"/>
          </a:xfrm>
          <a:prstGeom prst="wedgeRectCallout">
            <a:avLst>
              <a:gd name="adj1" fmla="val 60116"/>
              <a:gd name="adj2" fmla="val -38334"/>
            </a:avLst>
          </a:prstGeom>
          <a:solidFill>
            <a:srgbClr val="0768A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Like what you saw? Check out the other videos found in this article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68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427" y="209550"/>
            <a:ext cx="8946573" cy="933450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Use OvidSP to Power Multimedia Searches </a:t>
            </a:r>
            <a:endParaRPr lang="en-US" sz="3200" dirty="0"/>
          </a:p>
        </p:txBody>
      </p:sp>
      <p:sp>
        <p:nvSpPr>
          <p:cNvPr id="19461" name="Content Placeholder 2"/>
          <p:cNvSpPr>
            <a:spLocks noGrp="1"/>
          </p:cNvSpPr>
          <p:nvPr>
            <p:ph idx="1"/>
          </p:nvPr>
        </p:nvSpPr>
        <p:spPr>
          <a:xfrm>
            <a:off x="428625" y="1371600"/>
            <a:ext cx="6200775" cy="4495800"/>
          </a:xfrm>
        </p:spPr>
        <p:txBody>
          <a:bodyPr/>
          <a:lstStyle/>
          <a:p>
            <a:pPr marL="512763" lvl="1" indent="-285750">
              <a:buFontTx/>
              <a:buNone/>
            </a:pPr>
            <a:r>
              <a:rPr lang="en-US" dirty="0" smtClean="0">
                <a:solidFill>
                  <a:srgbClr val="0768A9"/>
                </a:solidFill>
              </a:rPr>
              <a:t>	Existing OvidSP capabilities can be used with multimedia.</a:t>
            </a:r>
          </a:p>
          <a:p>
            <a:pPr marL="742950" lvl="2" indent="-285750"/>
            <a:endParaRPr lang="en-US" sz="1700" dirty="0" smtClean="0"/>
          </a:p>
          <a:p>
            <a:pPr marL="742950" lvl="2" indent="-285750"/>
            <a:r>
              <a:rPr lang="en-US" sz="1700" b="1" dirty="0" smtClean="0">
                <a:solidFill>
                  <a:schemeClr val="tx1"/>
                </a:solidFill>
              </a:rPr>
              <a:t>Print</a:t>
            </a:r>
            <a:r>
              <a:rPr lang="en-US" sz="1700" dirty="0" smtClean="0">
                <a:solidFill>
                  <a:schemeClr val="tx1"/>
                </a:solidFill>
              </a:rPr>
              <a:t>, </a:t>
            </a:r>
            <a:r>
              <a:rPr lang="en-US" sz="1700" b="1" dirty="0" smtClean="0">
                <a:solidFill>
                  <a:schemeClr val="tx1"/>
                </a:solidFill>
              </a:rPr>
              <a:t>Email</a:t>
            </a:r>
            <a:r>
              <a:rPr lang="en-US" sz="1700" dirty="0" smtClean="0">
                <a:solidFill>
                  <a:schemeClr val="tx1"/>
                </a:solidFill>
              </a:rPr>
              <a:t>, and </a:t>
            </a:r>
            <a:r>
              <a:rPr lang="en-US" sz="1700" b="1" dirty="0" smtClean="0">
                <a:solidFill>
                  <a:schemeClr val="tx1"/>
                </a:solidFill>
              </a:rPr>
              <a:t>Export</a:t>
            </a:r>
            <a:r>
              <a:rPr lang="en-US" sz="1700" dirty="0" smtClean="0">
                <a:solidFill>
                  <a:schemeClr val="tx1"/>
                </a:solidFill>
              </a:rPr>
              <a:t> </a:t>
            </a:r>
            <a:r>
              <a:rPr lang="en-US" sz="1700" dirty="0" smtClean="0"/>
              <a:t>multimedia citations</a:t>
            </a:r>
          </a:p>
          <a:p>
            <a:pPr marL="742950" lvl="2" indent="-285750"/>
            <a:endParaRPr lang="en-US" sz="1700" dirty="0" smtClean="0"/>
          </a:p>
          <a:p>
            <a:pPr marL="742950" lvl="2" indent="-285750"/>
            <a:r>
              <a:rPr lang="en-US" sz="1700" dirty="0" smtClean="0"/>
              <a:t>Add multimedia and searches to </a:t>
            </a:r>
            <a:r>
              <a:rPr lang="en-US" sz="1700" b="1" dirty="0" smtClean="0">
                <a:solidFill>
                  <a:schemeClr val="tx1"/>
                </a:solidFill>
              </a:rPr>
              <a:t>My Projects </a:t>
            </a:r>
          </a:p>
          <a:p>
            <a:pPr marL="742950" lvl="2" indent="-285750"/>
            <a:endParaRPr lang="en-US" sz="1700" dirty="0" smtClean="0"/>
          </a:p>
          <a:p>
            <a:pPr marL="742950" lvl="2" indent="-285750"/>
            <a:r>
              <a:rPr lang="en-US" sz="1700" b="1" dirty="0" smtClean="0">
                <a:solidFill>
                  <a:schemeClr val="tx1"/>
                </a:solidFill>
              </a:rPr>
              <a:t>Download</a:t>
            </a:r>
            <a:r>
              <a:rPr lang="en-US" sz="1700" dirty="0" smtClean="0"/>
              <a:t> video and image assets</a:t>
            </a:r>
          </a:p>
          <a:p>
            <a:pPr marL="742950" lvl="2" indent="-285750"/>
            <a:endParaRPr lang="en-US" sz="1700" dirty="0" smtClean="0"/>
          </a:p>
          <a:p>
            <a:pPr marL="742950" lvl="2" indent="-285750">
              <a:buNone/>
            </a:pPr>
            <a:endParaRPr lang="en-US" sz="1700" dirty="0" smtClean="0"/>
          </a:p>
          <a:p>
            <a:pPr marL="742950" lvl="2" indent="-285750">
              <a:buFontTx/>
              <a:buNone/>
            </a:pPr>
            <a:r>
              <a:rPr lang="en-US" sz="1700" dirty="0" smtClean="0"/>
              <a:t>	</a:t>
            </a:r>
            <a:r>
              <a:rPr lang="en-US" sz="1700" b="1" dirty="0" smtClean="0">
                <a:solidFill>
                  <a:srgbClr val="C00000"/>
                </a:solidFill>
              </a:rPr>
              <a:t>NEW!</a:t>
            </a:r>
            <a:r>
              <a:rPr lang="en-US" sz="1700" b="1" dirty="0" smtClean="0">
                <a:solidFill>
                  <a:srgbClr val="0768A9"/>
                </a:solidFill>
              </a:rPr>
              <a:t> </a:t>
            </a:r>
            <a:r>
              <a:rPr lang="en-US" sz="1700" dirty="0" smtClean="0"/>
              <a:t>The OvidSP multimedia player has an embedded gallery for viewing related videos</a:t>
            </a:r>
            <a:r>
              <a:rPr lang="en-US" sz="1700" dirty="0"/>
              <a:t> </a:t>
            </a:r>
            <a:r>
              <a:rPr lang="en-US" sz="1700" dirty="0" smtClean="0"/>
              <a:t>and images. </a:t>
            </a:r>
          </a:p>
          <a:p>
            <a:pPr marL="742950" lvl="2" indent="-285750"/>
            <a:endParaRPr lang="en-US" sz="17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b="9608"/>
          <a:stretch>
            <a:fillRect/>
          </a:stretch>
        </p:blipFill>
        <p:spPr bwMode="auto">
          <a:xfrm>
            <a:off x="6629400" y="2133600"/>
            <a:ext cx="2191584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427" y="209550"/>
            <a:ext cx="8794173" cy="704850"/>
          </a:xfrm>
        </p:spPr>
        <p:txBody>
          <a:bodyPr/>
          <a:lstStyle/>
          <a:p>
            <a:r>
              <a:rPr lang="en-US" sz="2800" dirty="0"/>
              <a:t>How could you use Ovid multimedia in clinical practice and education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6019800" cy="4495800"/>
          </a:xfrm>
        </p:spPr>
        <p:txBody>
          <a:bodyPr/>
          <a:lstStyle/>
          <a:p>
            <a:r>
              <a:rPr lang="en-US" sz="2000" dirty="0" smtClean="0"/>
              <a:t>Search for </a:t>
            </a:r>
            <a:r>
              <a:rPr lang="en-US" sz="2000" b="1" dirty="0" smtClean="0"/>
              <a:t>Skin Grafts </a:t>
            </a:r>
            <a:r>
              <a:rPr lang="en-US" sz="2000" dirty="0" smtClean="0"/>
              <a:t>and watch a video on how to harvest a skin graft from the scalp</a:t>
            </a:r>
          </a:p>
          <a:p>
            <a:endParaRPr lang="en-US" sz="2000" dirty="0" smtClean="0"/>
          </a:p>
          <a:p>
            <a:r>
              <a:rPr lang="en-US" sz="2000" dirty="0" smtClean="0"/>
              <a:t>Search for </a:t>
            </a:r>
            <a:r>
              <a:rPr lang="en-US" sz="2000" b="1" dirty="0" smtClean="0"/>
              <a:t>Waterjet Dissection </a:t>
            </a:r>
            <a:r>
              <a:rPr lang="en-US" sz="2000" dirty="0" smtClean="0"/>
              <a:t>in Neurosurgery and see a 3-part video showing you step-by-step instructions of this procedure within the brain</a:t>
            </a:r>
          </a:p>
          <a:p>
            <a:endParaRPr lang="en-US" sz="2000" dirty="0" smtClean="0"/>
          </a:p>
          <a:p>
            <a:r>
              <a:rPr lang="en-US" sz="2000" dirty="0" smtClean="0"/>
              <a:t>Watch an ultrasound of </a:t>
            </a:r>
            <a:r>
              <a:rPr lang="en-US" sz="2000" b="1" dirty="0" smtClean="0"/>
              <a:t>quadruplets</a:t>
            </a:r>
            <a:r>
              <a:rPr lang="en-US" sz="2000" dirty="0" smtClean="0"/>
              <a:t> at 10 weeks</a:t>
            </a:r>
          </a:p>
          <a:p>
            <a:endParaRPr lang="en-US" sz="2000" dirty="0" smtClean="0"/>
          </a:p>
          <a:p>
            <a:r>
              <a:rPr lang="en-US" sz="2000" dirty="0" smtClean="0"/>
              <a:t>View images of </a:t>
            </a:r>
            <a:r>
              <a:rPr lang="en-US" sz="2000" b="1" dirty="0" smtClean="0"/>
              <a:t>contact dermatitis </a:t>
            </a:r>
            <a:r>
              <a:rPr lang="en-US" sz="2000" dirty="0" smtClean="0"/>
              <a:t>caused by catheter dressings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127125"/>
            <a:ext cx="223046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4708525"/>
            <a:ext cx="2255837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2955925"/>
            <a:ext cx="2239963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30048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346373" cy="933450"/>
          </a:xfrm>
        </p:spPr>
        <p:txBody>
          <a:bodyPr/>
          <a:lstStyle/>
          <a:p>
            <a:r>
              <a:rPr lang="en-US" sz="3200" dirty="0" smtClean="0"/>
              <a:t>Only </a:t>
            </a:r>
            <a:r>
              <a:rPr lang="en-US" sz="3200" b="1" dirty="0" smtClean="0"/>
              <a:t>Relevant</a:t>
            </a:r>
            <a:r>
              <a:rPr lang="en-US" sz="3200" dirty="0" smtClean="0"/>
              <a:t> Content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" y="1219200"/>
            <a:ext cx="5972175" cy="4495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 smtClean="0"/>
              <a:t>	Ovid multimedia gives you access to </a:t>
            </a:r>
            <a:br>
              <a:rPr lang="en-US" sz="2000" dirty="0" smtClean="0"/>
            </a:br>
            <a:r>
              <a:rPr lang="en-US" sz="2000" b="1" dirty="0" smtClean="0">
                <a:solidFill>
                  <a:schemeClr val="tx1"/>
                </a:solidFill>
              </a:rPr>
              <a:t>millions of multimedia assets </a:t>
            </a:r>
            <a:r>
              <a:rPr lang="en-US" sz="2000" dirty="0" smtClean="0"/>
              <a:t>from key partners including Lippincott Williams &amp; Wilkins (LWW)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schemeClr val="tx1"/>
                </a:solidFill>
              </a:rPr>
              <a:t>Over 1800 videos from books and journals </a:t>
            </a:r>
            <a:r>
              <a:rPr lang="en-US" sz="1600" dirty="0" smtClean="0"/>
              <a:t>of procedures, article discussions, and diagnosis &amp; treatment techniques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en-US" sz="1600" b="1" dirty="0" smtClean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schemeClr val="tx1"/>
                </a:solidFill>
              </a:rPr>
              <a:t>Millions of images </a:t>
            </a:r>
            <a:r>
              <a:rPr lang="en-US" sz="1600" dirty="0" smtClean="0"/>
              <a:t>from trusted books and journals </a:t>
            </a:r>
            <a:br>
              <a:rPr lang="en-US" sz="1600" dirty="0" smtClean="0"/>
            </a:br>
            <a:r>
              <a:rPr lang="en-US" sz="1600" dirty="0" smtClean="0"/>
              <a:t>on OvidSP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en-US" sz="1600" b="1" dirty="0" smtClean="0"/>
          </a:p>
          <a:p>
            <a:pPr lvl="1">
              <a:spcBef>
                <a:spcPts val="0"/>
              </a:spcBef>
              <a:buNone/>
            </a:pPr>
            <a:r>
              <a:rPr lang="en-US" sz="1600" dirty="0" smtClean="0"/>
              <a:t>	</a:t>
            </a:r>
          </a:p>
          <a:p>
            <a:pPr lvl="1">
              <a:spcBef>
                <a:spcPts val="0"/>
              </a:spcBef>
              <a:buNone/>
            </a:pPr>
            <a:r>
              <a:rPr lang="en-US" sz="1600" b="1" dirty="0" smtClean="0">
                <a:solidFill>
                  <a:srgbClr val="0768A9"/>
                </a:solidFill>
              </a:rPr>
              <a:t>	</a:t>
            </a:r>
            <a:r>
              <a:rPr lang="en-US" sz="1600" b="1" dirty="0" smtClean="0">
                <a:solidFill>
                  <a:srgbClr val="C00000"/>
                </a:solidFill>
              </a:rPr>
              <a:t>Plus! </a:t>
            </a:r>
            <a:r>
              <a:rPr lang="en-US" sz="1600" dirty="0" smtClean="0"/>
              <a:t>Coverage across several specialties including Nursing, Neurology, Surgery, Physical Therapy, OB/GYN, Cardiology and more!</a:t>
            </a:r>
          </a:p>
          <a:p>
            <a:endParaRPr lang="en-US" sz="1600" dirty="0"/>
          </a:p>
        </p:txBody>
      </p:sp>
      <p:pic>
        <p:nvPicPr>
          <p:cNvPr id="2050" name="Picture 2" descr="C:\Users\Janet.Feeney\AppData\Local\Microsoft\Windows\Temporary Internet Files\Content.IE5\DGY8CBX5\MP900410067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524000"/>
            <a:ext cx="2439590" cy="36576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01648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Highly-Ranked, Multimedia-Rich Titles</a:t>
            </a:r>
            <a:endParaRPr lang="en-US" sz="3200" dirty="0"/>
          </a:p>
        </p:txBody>
      </p:sp>
      <p:sp>
        <p:nvSpPr>
          <p:cNvPr id="30723" name="AutoShape 3" descr="http://images.journals.lww.com/plasreconsurg/XLargeThumb.00006534-201304000-00000.CV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0725" name="AutoShape 5" descr="http://images.journals.lww.com/plasreconsurg/XLargeThumb.00006534-201304000-00000.CV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7" name="Picture 2" descr="https://encrypted-tbn2.gstatic.com/images?q=tbn:ANd9GcSscGXvgavXJWIHGq_ofpiJ_WRn7q85MXErFrOpaF6d4CO4l9M2n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24000"/>
            <a:ext cx="1384299" cy="18288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0727" name="Picture 7" descr="http://payload136.cargocollective.com/1/10/343115/5029907/NeuroSurgery-Concept-1a_7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600200"/>
            <a:ext cx="1374060" cy="18288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0729" name="Picture 9" descr="http://www.ovid.com/wcsstore/OVID/images/product/128/1364_Lar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1600200"/>
            <a:ext cx="1320800" cy="18288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0731" name="Picture 11" descr="http://www.ovid.com/wcsstore/OVID/images/product/128/9254_Larg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4114800"/>
            <a:ext cx="1219200" cy="18288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0733" name="Picture 13" descr="http://upload.arabsbook.com/imgcache/51-hgCGsy7L6R7HZ.www.arabsbook.com.jpg"/>
          <p:cNvPicPr>
            <a:picLocks noChangeAspect="1" noChangeArrowheads="1"/>
          </p:cNvPicPr>
          <p:nvPr/>
        </p:nvPicPr>
        <p:blipFill>
          <a:blip r:embed="rId7" cstate="print"/>
          <a:srcRect l="5208"/>
          <a:stretch>
            <a:fillRect/>
          </a:stretch>
        </p:blipFill>
        <p:spPr bwMode="auto">
          <a:xfrm>
            <a:off x="2575560" y="4114800"/>
            <a:ext cx="1386840" cy="18288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0735" name="Picture 15" descr="http://img2.imagesbn.com/p/9781582559377_p0_v1_s260x420.JPG"/>
          <p:cNvPicPr>
            <a:picLocks noGrp="1" noChangeAspect="1" noChangeArrowheads="1"/>
          </p:cNvPicPr>
          <p:nvPr>
            <p:ph idx="1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24400" y="4114800"/>
            <a:ext cx="1410944" cy="18288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2" name="Rectangular Callout 11"/>
          <p:cNvSpPr/>
          <p:nvPr/>
        </p:nvSpPr>
        <p:spPr>
          <a:xfrm>
            <a:off x="6553200" y="3200400"/>
            <a:ext cx="2209800" cy="1143000"/>
          </a:xfrm>
          <a:prstGeom prst="wedgeRectCallout">
            <a:avLst>
              <a:gd name="adj1" fmla="val -945"/>
              <a:gd name="adj2" fmla="val 49017"/>
            </a:avLst>
          </a:prstGeom>
          <a:solidFill>
            <a:srgbClr val="0768A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Offer institutional access to hundreds of </a:t>
            </a:r>
            <a:br>
              <a:rPr lang="en-US" sz="1400" dirty="0" smtClean="0"/>
            </a:br>
            <a:r>
              <a:rPr lang="en-US" sz="1400" dirty="0" smtClean="0"/>
              <a:t>multimedia resources across many key titles!</a:t>
            </a:r>
            <a:br>
              <a:rPr lang="en-US" sz="1400" dirty="0" smtClean="0"/>
            </a:br>
            <a:endParaRPr lang="en-US" sz="1400" dirty="0"/>
          </a:p>
        </p:txBody>
      </p:sp>
      <p:sp>
        <p:nvSpPr>
          <p:cNvPr id="15" name="Rectangle 14"/>
          <p:cNvSpPr/>
          <p:nvPr/>
        </p:nvSpPr>
        <p:spPr>
          <a:xfrm>
            <a:off x="304800" y="34290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b="1" dirty="0" smtClean="0"/>
              <a:t>2012  Impact Factor: 3.535*</a:t>
            </a:r>
          </a:p>
          <a:p>
            <a:r>
              <a:rPr lang="en-US" sz="900" b="1" dirty="0" smtClean="0"/>
              <a:t>Ranked #13 in Surgery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648200" y="34290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b="1" dirty="0" smtClean="0"/>
              <a:t>2012 Impact Factor: 3.568*</a:t>
            </a:r>
          </a:p>
          <a:p>
            <a:r>
              <a:rPr lang="en-US" sz="900" b="1" dirty="0" smtClean="0"/>
              <a:t>Ranked #37 in Surgery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362200" y="3429000"/>
            <a:ext cx="243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 smtClean="0"/>
              <a:t>2012 Impact Factor: 4.798*</a:t>
            </a:r>
          </a:p>
          <a:p>
            <a:r>
              <a:rPr lang="en-US" sz="900" b="1" dirty="0" smtClean="0"/>
              <a:t>Ranked #2 in Obstetrics &amp; Gynecology</a:t>
            </a:r>
            <a:endParaRPr lang="en-US" sz="900" b="1" dirty="0"/>
          </a:p>
        </p:txBody>
      </p:sp>
      <p:sp>
        <p:nvSpPr>
          <p:cNvPr id="18" name="Rectangle 17"/>
          <p:cNvSpPr/>
          <p:nvPr/>
        </p:nvSpPr>
        <p:spPr>
          <a:xfrm>
            <a:off x="5181600" y="6248400"/>
            <a:ext cx="39624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 smtClean="0"/>
              <a:t>*</a:t>
            </a:r>
            <a:r>
              <a:rPr lang="en-US" sz="800" b="1" dirty="0" smtClean="0"/>
              <a:t>Visit 2012 Journal Citation Reports® (Thomson Reuters, 2013) – http://wokinfo.com/products_tools/analytical/jcr/ – for </a:t>
            </a:r>
          </a:p>
          <a:p>
            <a:r>
              <a:rPr lang="en-US" sz="800" b="1" dirty="0" smtClean="0"/>
              <a:t>additional information on Impact Factor, 5-year Impact Factor, Citable Items, </a:t>
            </a:r>
            <a:br>
              <a:rPr lang="en-US" sz="800" b="1" dirty="0" smtClean="0"/>
            </a:br>
            <a:r>
              <a:rPr lang="en-US" sz="800" b="1" dirty="0" smtClean="0"/>
              <a:t>Eigenfactor® Score and Article Influence® Score</a:t>
            </a:r>
            <a:endParaRPr lang="en-US" sz="800" b="1" dirty="0"/>
          </a:p>
        </p:txBody>
      </p:sp>
    </p:spTree>
    <p:extLst>
      <p:ext uri="{BB962C8B-B14F-4D97-AF65-F5344CB8AC3E}">
        <p14:creationId xmlns:p14="http://schemas.microsoft.com/office/powerpoint/2010/main" val="425378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We Know You Need &amp; Want Multimedia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" y="1295400"/>
            <a:ext cx="5895975" cy="4648200"/>
          </a:xfrm>
        </p:spPr>
        <p:txBody>
          <a:bodyPr/>
          <a:lstStyle/>
          <a:p>
            <a:pPr lvl="0">
              <a:buNone/>
            </a:pPr>
            <a:r>
              <a:rPr lang="en-US" sz="1800" b="1" dirty="0" smtClean="0"/>
              <a:t>Our customers tell us they want to use multimedia:</a:t>
            </a:r>
          </a:p>
          <a:p>
            <a:pPr lvl="0">
              <a:spcBef>
                <a:spcPts val="1200"/>
              </a:spcBef>
            </a:pPr>
            <a:r>
              <a:rPr lang="en-US" sz="1800" b="1" dirty="0" smtClean="0"/>
              <a:t>In Research</a:t>
            </a:r>
            <a:r>
              <a:rPr lang="en-US" sz="1800" dirty="0" smtClean="0"/>
              <a:t> </a:t>
            </a:r>
          </a:p>
          <a:p>
            <a:pPr lvl="1"/>
            <a:r>
              <a:rPr lang="en-US" sz="1400" dirty="0" smtClean="0"/>
              <a:t>To learn about a research study offering new insights into </a:t>
            </a:r>
            <a:br>
              <a:rPr lang="en-US" sz="1400" dirty="0" smtClean="0"/>
            </a:br>
            <a:r>
              <a:rPr lang="en-US" sz="1400" dirty="0" smtClean="0"/>
              <a:t>a treatment</a:t>
            </a:r>
            <a:endParaRPr lang="en-US" sz="1800" dirty="0" smtClean="0"/>
          </a:p>
          <a:p>
            <a:pPr>
              <a:spcBef>
                <a:spcPts val="1200"/>
              </a:spcBef>
            </a:pPr>
            <a:r>
              <a:rPr lang="en-US" sz="1800" b="1" dirty="0" smtClean="0"/>
              <a:t>In Practice</a:t>
            </a:r>
            <a:r>
              <a:rPr lang="en-US" sz="1800" dirty="0" smtClean="0"/>
              <a:t> </a:t>
            </a:r>
          </a:p>
          <a:p>
            <a:pPr lvl="1"/>
            <a:r>
              <a:rPr lang="en-US" sz="1400" dirty="0" smtClean="0"/>
              <a:t>To find information that helps advance the diagnosis and management of a medical condition</a:t>
            </a:r>
          </a:p>
          <a:p>
            <a:pPr lvl="1"/>
            <a:r>
              <a:rPr lang="en-US" sz="1400" dirty="0" smtClean="0"/>
              <a:t>As residents, to find videos to prepare for a </a:t>
            </a:r>
            <a:br>
              <a:rPr lang="en-US" sz="1400" dirty="0" smtClean="0"/>
            </a:br>
            <a:r>
              <a:rPr lang="en-US" sz="1400" dirty="0" smtClean="0"/>
              <a:t>new clinical rotation</a:t>
            </a:r>
            <a:endParaRPr lang="en-US" sz="1800" dirty="0" smtClean="0"/>
          </a:p>
          <a:p>
            <a:pPr lvl="0">
              <a:spcBef>
                <a:spcPts val="1200"/>
              </a:spcBef>
            </a:pPr>
            <a:r>
              <a:rPr lang="en-US" sz="1800" b="1" dirty="0" smtClean="0"/>
              <a:t>As Educators</a:t>
            </a:r>
            <a:endParaRPr lang="en-US" sz="1800" dirty="0" smtClean="0"/>
          </a:p>
          <a:p>
            <a:pPr lvl="1"/>
            <a:r>
              <a:rPr lang="en-US" sz="1400" dirty="0" smtClean="0"/>
              <a:t>To engage medical students in creative and interactive ways </a:t>
            </a:r>
          </a:p>
          <a:p>
            <a:pPr lvl="1"/>
            <a:r>
              <a:rPr lang="en-US" sz="1400" dirty="0" smtClean="0"/>
              <a:t>To help students gain a better understanding of the underlying </a:t>
            </a:r>
          </a:p>
          <a:p>
            <a:pPr lvl="1">
              <a:buNone/>
            </a:pPr>
            <a:r>
              <a:rPr lang="en-US" sz="1400" dirty="0" smtClean="0"/>
              <a:t>	disease by using video case simulations</a:t>
            </a:r>
            <a:endParaRPr lang="en-US" sz="1800" dirty="0"/>
          </a:p>
          <a:p>
            <a:pPr>
              <a:spcBef>
                <a:spcPts val="1200"/>
              </a:spcBef>
            </a:pPr>
            <a:r>
              <a:rPr lang="en-US" sz="1800" b="1" dirty="0"/>
              <a:t>On the Go </a:t>
            </a:r>
            <a:endParaRPr lang="en-US" sz="1800" dirty="0" smtClean="0"/>
          </a:p>
          <a:p>
            <a:pPr lvl="1"/>
            <a:r>
              <a:rPr lang="en-US" sz="1400" dirty="0" smtClean="0"/>
              <a:t>Simply to stay current in between meetings or seeing patients by watching videos </a:t>
            </a:r>
            <a:endParaRPr lang="en-US" sz="1400" dirty="0"/>
          </a:p>
        </p:txBody>
      </p:sp>
      <p:sp>
        <p:nvSpPr>
          <p:cNvPr id="4" name="AutoShape 4" descr="data:image/jpeg;base64,/9j/4AAQSkZJRgABAQAAAQABAAD/2wCEAAkGBxQSEhAUExQVFhQVFBUTGBcXGBcVFhQVFxUaFxcUFRgYHiggGBolHBQVITEhJSkrLi4uGB8zODMtNygtLisBCgoKDg0OGhAQGzMlICUvLDEvLC8sLy8yLDY0LCwsLzIsLCwsLDQsLCw0LCwsLCwsLCwsLC8sLC0sLCwsNywsLP/AABEIAOEA4QMBIgACEQEDEQH/xAAcAAEAAQUBAQAAAAAAAAAAAAAABAMFBgcIAgH/xABKEAACAQIDBAYGBgUJCAMAAAABAgADEQQSIQUxQVEGEyJhcZEHMoGhscEII0JSwtFicpKy8BQzU4KTorPD4UNjc6PS0+LxFSQ0/8QAGQEBAAMBAQAAAAAAAAAAAAAAAAECAwQF/8QAKREBAAICAQQBAgYDAAAAAAAAAAECAxExBBITIUEycSJRYYGx8JHB4f/aAAwDAQACEQMRAD8A3jERAREQEREC3be25QwVI1sTUWnTGlzcknflVRqx0Og5TB6fpt2WWsWrqPvGl2fcSfdNf/SI2g7Y2lSJOSnSUgcMzklm9tlH9UTUsDrTA+k7ZVX1cZTH/ED0v8RRL/gdt4atrRxFGp+pUR/3TOLIgdxxORehO3atKr1YrVVVxZcruuVhqLWOlxceU2Rh+lWMT1cTU/rEVP8AEBgbyiagw/pDxq7zSf8AXTX+4yy6Yf0n1BbPh0bvWoU9xVvjA2XEwbD+k3Dn16VZe8ZGH7wPulzw/TzAv/tSp5MlQe/Lb3wMmiW3DdIMLU9TEUWPIVEv5XvLirA6jUQPsREBERAREQEREBERAREQEREBERAREQOc/pEUrY+m33qFPzDVB8hNUTc30kKX1+EbnSt+y7f9QmvuhvRwYzr75j1YXRCoJLZrauwAHZ75IxqJneL9HTqCV6023KVQk93YZh/6loxfQ+sjMMtQgH1upqAHvFxGhjtOoVIYGxBBB5EagzZ+AxQq00qD7Qv4HiPYbia/q7HcG11vyNwfIiZP0MSoA9Ii/wBtdR4MPgfOQMhnirUygmxNgTYbzblKzYdx9lvKUmFt+kIeKVUMoYbiLz0TPhaeSYAmfaNUoboSh5qSp8xPBM8EwLvh+k+Mp+ria39ZzU9z3Eu+zvSRjKbDrClZeIZVQkdzIBY95B8JhxM8kwl0R0f21TxlFa1Imx0Kn1kYb0Yc9R4gg7jLlNS+hrGkYjE0b6PSFW3I03CkjxFUeQm2oCIiAiIgIiICIiAiIgIiICIiBpD6SVH/APE36NVf71Mj4mYf6HqtnxY5rTPkW/6pn/0jqV8NhG5PUHmFP4ZrH0U1rYqsOBok+0On5mWpzCtuG4FeVFeQVqDnLpsCgMUtQoF+rY0ySzXLgAkWG7QjzmuS0U1v5Yd6m4vvF/EXkdcBRDq/U08w45FvbcRe19157qVAKlRNzIcrDfY79/IixgsOcV1aNwtF9rq+x6Da9WNeRYfAygdg0uGYcN4P7wMmbJ7VMa7iQPf39x8pXqrY2MpqN6X3OtrFi+jqOLdka3v1a391tJbK3RAcGU+wr8CZlbGDRYi4ViPC8ntg7mC1uiLjdlPgx/EJBrdF6o+y3mrfAzYD6c5RcyeyEd7W9bYdUfZb2o3xkd9lVLD1deGYA77ag6ibJcyPUjxnkY56J6+XaNMffpVU9wf/AC5vGaA6FP1e1sN3V6iftJUpj3sJv+YtSIiAiIgIiICIiAiIgIiICIiBq36QtG+Aot92v8aT/wCk0x6N6mXGeNJx8D8pvb060s2y27qqHzDL+Kc+9B6mXG0eF84/5bfO0vT6oVv9Mtwirp6vvn3Ze1Dhg5COM57RyF0JHEa+tY6yIrn70++DMPAkfCbdR08ZYiNzGvmJ04b0i/MzH2V8LiA9V6iksXN3LLbXcNNLafKXLrD+j7pbFOt2LMd12JOnLXhKyuOXvlsOHxUim9/flalYpHbE7+5TpLVq0C1bI1J20uO0r5TdRcEMGRCGF9xBBvpmOJrXZdRu4d3GYNiMOGv2EN/vAN5X3TIdlvdAbKDuNuY9vhKzjmJ23i8a0ujP3z7WxNcJRNK3rAtcGxTUZb2Ivp/6kcv4SO1V19WpUUXuArWAPOxFplnxeSvatS/bO0zHVDna+l7EcdLaSMKoBUnUAgkW4XlBKhNyzEndw3eyeaxuDvm1a6jTOZ9vFHpMXxT0qlGj1TVHorZbVUIBKOTftBspOg0uNedMtcf6SC9Ihs/YzAbyrZ/C9re+V1bQb/d+cjHWY5TeY+GF06nV7UpHljaLHwNZS3uJnRc5o6WVDTxVRxvASoPFVHzWdLI1wCNxF5hbmW1eIfYiJVYiIgIiICIiAiIgIiICIiBhXpjo5tlYnuak3lVW/uvOZuiz2xeHP6dvMEfOdT+k2nm2Xju6nm/ZYH5TlDZJy4ihwtVT98S1eYRbiW3lbuEyPo/gaVWk7OtVnzMq5CApZUDZOOtrnWYeKq87+Zl/6N9I6WGVlqtkHXCqCyuwIKZGAyAkGw46azszd3Z+FyY9d3tWxaU8jPT6xcrqjZmDC5zaXyqQRlGmu+QlrDvPmfhLx0k6VYfEYfJRqZnLqQMrDcdSc4A3TG+vPFx5lvcsYbTeJmY0tliIt6ZBsfZfX59cpUqoBXMzlrmwF+Sk+yXOjs1qAvmUq2UWsQQSLqRbQgi4uCddJj/R3aKI9UO4GYKRmsga2YFdTvs/HlJ+2cavUnLV6wrkChnRibVFOltTYA7/AM5ne9u/t+Fq1r2b+VzapzI/jxMo1cWi2zVFW97X0vbfw7xKNDEFlVgAARffu5jQfOW3atF6hUqM+W98ovbNa19SdcsjJM1ruF+nrS+SK3nUfmuoxSm9nDcOyQ3waeWfuby/8TLXgqD0c2YOivlscrC5AOm8X3yQ9QH759n5j5y2OZtXcq9RSuPJNazuPzV2U/db4fMSPUY8vMn/AFlzw+HVURh1gz0KlVQtRyWqpVp0iGUKQqA1UuRfS5sLa2XGZAUK6q9KlUBY3PbphjrbgSR7JFLzNpiYMlKVrE1mf8MM6aL9cp07VMbtdzN3DunQnRrE9bhMJU+/h6L/ALVNT85z70z9aidNzjTuK/nN3ejWtn2XgTyohP7MlPwzDJH4paY/phk0REouREQEREBERAREQEREBERAsfTiln2fj154er+4TOQUa1YHlUB8mnZm3qebDYledGqPNDOL8V67eN/PWSNorUPD3aT6jkMGD5WGoK+sD3GQRUvvJPuEumw8GtdypJUAX0G/znoZL1pSbW4hwUra1orXlSqPmYM5LEC1zbd4Ad5lZKp4L5/kJO2psynSompTq5rPkPqkAgkEEg7wRa2+8spqDjf2/lK4M2PLXeOfS2XHfHOrpVW5tcoLEG1gb9xA3iUnCEg6Ai/qLlvfnqTI9fFrTXMV079Br3DfIqbfpkgBlFzbSw+BvLWtSLe+Stb2jccMv2JilN0ysbdoZvfv9nnLjUtxQd2pUjw1+UxPD4ooysXOh1A0uOO6ZJQ+sZVQFma9hcC9lLHUkC1gTqeEXiPlFZn4VDU3akEW1LFuGtgQN+/fPD1v0mP8eEqYzA1qQu9IqLgXuhsTuvlJt7ZCd245R4kSlda9JtvftLw+1atIWSrVQAkgLkYC9idG3XIvpIWIxTOxZmzaAAlQpygWAyroLDgIp02f1SDwsLXv3A+I85QxdBkIDK9zztwNu/jIjs7vU+0zF+33HpYulpulM8nI4cVP5TbXoWrZtl0h9yrXXzqs/wCOak6Sr9TuAsynfrxG72zY3oBr3weKQ/ZxRI8Go0/mrTnzfU3w/S2fERMmpERAREQEREBERAREQERECniVujjmpHmJxTtGnlqODwsPICdtTjDpPSy4rEDlUceTEfKBlOFqXVDzVT7pd9g40U6pzMFBS2ptrnU79w0DTH9nP9VS1+wu7ThxklWAINgbG9iLqe5r7xO3LTy4ppPzDjx28eSLflLINp1qaYaqtOt1haotS2amTmaoC5Aphd9yT/Alpp1eQ+Z85RfEAgjqqIvxWnlI1B0N+73mfAx8BMuj6bwVmN73LXq+o80xOtaZB0QxYp43DM7KqEupLEW7VJ1W5P6RWbkqVaJVrtStlNyStgLakmc81CpFjrPBylQBQorYD6wB8+mtz2stzb7sy6vofPki8W161x/1TFl7K6lKw1S6rZSdBMn6K7TyVcOXZUCOQTdRZWRlBJOg9a2ptprMR63TtMfBfzk/ZjAOhCZlYa5ibb9xtbu856FqTeJiGMWisxMtq9MdsUKmEqqlam7ZqJCrVpsT9alwoU3JsT5TBvCn7WMotk1+rRTzVnJG/mbcR5SkSDwZvEzGmO1I9tb3i8+l32RUbPpl7GpCBToxXQk/qke2eekFRmIZyzhrFbZAbHN6xXfcjS99LS0pWCkki2luy5RhqOIvy3TxiMRnA0q6feqM49lxpMPDPl723mjxdkoG21vRqdm2gOp10YGZp9HrE67Rp8v5O49vWqf3VmE48Xp1Bb7Lbz3TIPQBibY7E0/v4Yt/Z1UH+YYzcow8N9RETFsREQEREBERAREQEREBERATj70gUcm0MYv+/re+q5nYM5N9LVLLtTG/8Vj52b8UChsqpelT8LeRtLps3CtXq06SEZ3OUZjZRpe5PKwMsWyW+qX2/Ey9bBxgp4nDvyqLr4m3znVa8xjmY51/pzRSJvr9WWH0fYr+kw26/r1P+3MSrDIzK3rKxUjvU2I79RNzv0qQ4Y0srZzRFPN2bXUGzXvffNLbTrXr1yNb1XbzYn5zn6bqbXtqZifTbP0/ZXete3qm5NgoAvpra/v3TJU6B4llL9ZSI4m9S3fc9XMPdzbUzZ+w9pP1CkuB2aYYEKMgS1yul3D9prLxNjprPQpWbcJ6XpYzb/TTXuIpNTd0sLqxUm993FTyilUYlUz6kqoHC97C58TI+OqHrKmYm+Ym3EA6geREomoRqLLbW/GR3TWdbc2TFFbzWfiWyKPRXEGmGvRtbVsz2JGm/JaY9UfUg3JGluEzrZteoaCqcn80oJ7fWFwgWwF8uUgHhxvvmu65IZwTchiD4g2l80TXmdssd8d/oSKQLMqra7MFA3kljYDzMmbR2JVpK7NlYJYNYsbX3fZHf5HlIOx8caVemysF1tmO5QdLnw3+yX6qKX8lxOWoWyNWIYm3WEsTnt3kk+2ef1Fs1NXrrt3ET/f7t148dbxqPq5/Zirm4I01FpN9CWJybWoj+kpVqfty9Z/lGWhqnMz36Nq/V7YwB/37J+2jp+KWy/Bi+XUsRExakREBERAREQEREBERAREQE5a9N1HLtXE/pFW86VOdSzmn0/0rbSY86dI/3cv4IGF7KbseBP5/OTC/KW3Zjdk+PykzrJvWfTG0e1x/lFLKt1r5wliRXAUtcnNlNMndYWvIqPykpNiYggHqmF9e0VT3MRImIpMhKuMpHDTzBGhHeIjUcE7nl6J9skYbEoos9Nm1NrVnp6WFhYAjSx8+6QQ3s74Dcte8y20RuOFVGI7u86mCw8e8yiW9sFo2jSfSxVIBP/rgkAAsatUXYW7WUEAbjpu14aSatUEXGgOoHLulizSXga2hHLWQlc0rWIJUMBwa+U9xsQfIz4cSmv1FHzrXG7cet7uN+PORC/t+Eps/8cIkVTU/jeZG2HX6vaGEf7uLoN/zVJhnlrxdQq+YbxZh4jUe8Sl+F6cuzonijUDKrDcwDD2i89zJoREQEREBERAREQEREBERATnf6RdG2Not96hTHk1T850RNDfSRpfXYRudJh+y/wD5wNR7OOjeySajaG3IyFgT63sku9/CaVn0pMe21qm2BRNQZMmlV71KKuuIzFsrZqmopqLGyb99+Ew/pohFTDsabU89AEIwYEfW1GNs4Bt2xa884PbBeinWVcNek3YFYYovdVGVh1Jy2IJB01yi9+Fr25tB61Ul3R8ugamGCG+rMM/aYkk3ZtTYcLStfUpnhELc/KfS3PylHNyi8vtTSrmi8pZovG06VM156p1bEGUC0Zo2aXRnngvI1GrceE9F42ae2eQMdqfZJJaRcUd3tlbcLQ676H4nrcBgKnF8LQY+JpKT75d5iHokxPWbI2e3Kmaf9nUan+GZfKLEREBERAREQEREBERAREQE0p9JGj2ME/dVXzamflN1zUf0i6V8LhW5VHHml/wwOf8ACNYnwkq/OQ8OdfZJN5aES93i88oCTYAk8gCT5CVa+GqJYujpe9syst7b7XGu+TtGni8Xni8uOxtiYjFsy4emahUAt2lUKDoLlyBrY6dxjlCDeeyosO0ut7jtXFiNT2ba3voTuN7aXvO1eh2Mw1I1q1NVRSA1qlNytzYEhSdLkDTnLBeJiY5I1PD1eLydsLZn8pqrTz5AWVL5S5DPcL2QQSLixIva97WvK22NiGhTo1M+bP1isMtsjUqnVvYhjmp5iLPoDfcDpI2nS20nsZWLSJeZ50O2DgauEfEYpq7MKhXJSIFgMoAsFLMxLcxvHeZTJkrSN2aY8Vsk6qwstKGIO6ZV072Th8O2GbDCoqVqWcpUOZkYW0PEGzC45iYpW3RTJF691eEXpNLdtuXSPoFxOfZNNf6OtWTzbP8A5k2LNR/Rwr3wWLT7uJz/ALdJB+CbckoIiICIiAiIgIiICIiAiIgJrH6QNG+zqZ+7XB86TibOmAenClm2XU7qtI+ZK/igcvUd4ktUJ3CQ6e8S94dQAATJQ2R6K8eUw/VCysarneoLm1xfXkALnSefSP11bDAOBZqoqICTdQMw35baq3D7wlt6FbXp01ekaauXYkEv1f2O0pJUi1l7t5HGXPpX0jWpTFLKl8xY5HFY6tcjMpsCTY662nf5cfi1+mv3/Nyav5OPW+WuaexKh4r5n8pnfot2e1HEtn7VJgDUsGsoUMFJtwzOJYRjwPsN7dJP2P0sfDVCyOtMlCvrKSQbaENw05cJx479lt/f+NOm9dxpsbp9hKWIwjJSsv38iFezv+3v1F+NvfNVr0RpjUvU81A/dl72906WqpH8pcgjtXyjXS1uqvcXvv7pidTbVI76hb2OfiJbJeLa18K462je2b9BOjeGarVRWBfJmF2BOhsbcvW1tKXTDo9TogscmRSAEBF21sLAcr38AZheH6R0kYNlZrcGVbHX9b+LxtPpaKtgKKqP0ezfdv8AW5RXLqs1Z3wzN4vEvbilwor7bH5S47DxmUlQCt2DWRC1wNToONl3zFn2xyQe03+AE+Udt1EIZLIw3MpdWFxY2Ia40JHtnLmxxkr2y9Hpeonp8nfEb55Zh0sxCFcOqZyyh8xcZSc2W2nM2J3AazEMetxeU6+1arm7OWJ4kAnzIvI1XFudCxtyGg9tt8YMUYqRSPjf87Z5ss5bzefluj6NNftbSTmMO49hqA/ETek5z+jjiSu0MQnB8Kx9q1KdvczToyaMyIiAiIgIiICIiAiIgIiICYd6XKOfZWK7uqb9mqpmYzGvSTTzbMx/dRLfskN8oHIaNYg8jeSDj37h/VX5iUKoszeJ+M8QJBx1T75Hh2fhPLYpzoXY+LGUYgIiICV8Lhi505X1KqAN1yzEAC5A14kCUJc9i1aQZhVNlK2NwSpFwbNl7Q1CkEcoEHEUSjFSLEEqRyINiPOUpN2vWR6rslyCxYki2ZmNyQOA10EhQERED7efJ7pUmYgKCxPAAkn2CXnB9D8fVICYLEm/HqagX2sRYeckZX6Ab/8AyyW3dRWzeFh88s6cmsvQ16PX2clSviQBiaqhMoIbqad7lSw0LEgE2uOyO+bNkBERAREQEREBERAREQEREBIe2MAMRQr0W9WrTeme4MpW/vkyIHF3SDZdTDV6tKquV0cqw5N3dxvcHiCDLbOv+lnQfB7RscRT7YFhUQ5agHIncw13MCBMXwvoP2avrHEVP1qij/DRYHNE+2nWGC9FuyqW7CK367VKnudiPdL3gui+Co/zWEw6d60qYPna8DjrC4OpVNqaO55IpY+Ql6wXQfaNX1MFifFqToP2mAHvnYCIALAADkNJ6gcsYP0P7Wqb8OEHN6tIe5WJ90vmD9A2Ob+crYZB3NUc+WQD3zouIGkMH9H4f7XHE9yUbf3mc/CXvB+gjZ66vVxNTuLoq/3Uv75tSIGD4P0SbJpm/wDJcx/TqVW92a3ul7wfQ3AUiCmCwykcepplvMi8vsQKdGiqCyqqjkAAPdKkRAREQEREBERAREQEREBERAREQEREBERAREQEREBERAREQEREBERAREQEREBERAREQ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6" descr="data:image/jpeg;base64,/9j/4AAQSkZJRgABAQAAAQABAAD/2wCEAAkGBxQSEhAUExQVFhQVFBUTGBcXGBcVFhQVFxUaFxcUFRgYHiggGBolHBQVITEhJSkrLi4uGB8zODMtNygtLisBCgoKDg0OGhAQGzMlICUvLDEvLC8sLy8yLDY0LCwsLzIsLCwsLDQsLCw0LCwsLCwsLCwsLC8sLC0sLCwsNywsLP/AABEIAOEA4QMBIgACEQEDEQH/xAAcAAEAAQUBAQAAAAAAAAAAAAAABAMFBgcIAgH/xABKEAACAQIDBAYGBgUJCAMAAAABAgADEQQSIQUxQVEGEyJhcZEHMoGhscEII0JSwtFicpKy8BQzU4KTorPD4UNjc6PS0+LxFSQ0/8QAGQEBAAMBAQAAAAAAAAAAAAAAAAECAwQF/8QAKREBAAICAQQBAgYDAAAAAAAAAAECAxExBBITIUEycSJRYYGx8JHB4f/aAAwDAQACEQMRAD8A3jERAREQEREC3be25QwVI1sTUWnTGlzcknflVRqx0Og5TB6fpt2WWsWrqPvGl2fcSfdNf/SI2g7Y2lSJOSnSUgcMzklm9tlH9UTUsDrTA+k7ZVX1cZTH/ED0v8RRL/gdt4atrRxFGp+pUR/3TOLIgdxxORehO3atKr1YrVVVxZcruuVhqLWOlxceU2Rh+lWMT1cTU/rEVP8AEBgbyiagw/pDxq7zSf8AXTX+4yy6Yf0n1BbPh0bvWoU9xVvjA2XEwbD+k3Dn16VZe8ZGH7wPulzw/TzAv/tSp5MlQe/Lb3wMmiW3DdIMLU9TEUWPIVEv5XvLirA6jUQPsREBERAREQEREBERAREQEREBERAREQOc/pEUrY+m33qFPzDVB8hNUTc30kKX1+EbnSt+y7f9QmvuhvRwYzr75j1YXRCoJLZrauwAHZ75IxqJneL9HTqCV6023KVQk93YZh/6loxfQ+sjMMtQgH1upqAHvFxGhjtOoVIYGxBBB5EagzZ+AxQq00qD7Qv4HiPYbia/q7HcG11vyNwfIiZP0MSoA9Ii/wBtdR4MPgfOQMhnirUygmxNgTYbzblKzYdx9lvKUmFt+kIeKVUMoYbiLz0TPhaeSYAmfaNUoboSh5qSp8xPBM8EwLvh+k+Mp+ria39ZzU9z3Eu+zvSRjKbDrClZeIZVQkdzIBY95B8JhxM8kwl0R0f21TxlFa1Imx0Kn1kYb0Yc9R4gg7jLlNS+hrGkYjE0b6PSFW3I03CkjxFUeQm2oCIiAiIgIiICIiAiIgIiICIiBpD6SVH/APE36NVf71Mj4mYf6HqtnxY5rTPkW/6pn/0jqV8NhG5PUHmFP4ZrH0U1rYqsOBok+0On5mWpzCtuG4FeVFeQVqDnLpsCgMUtQoF+rY0ySzXLgAkWG7QjzmuS0U1v5Yd6m4vvF/EXkdcBRDq/U08w45FvbcRe19157qVAKlRNzIcrDfY79/IixgsOcV1aNwtF9rq+x6Da9WNeRYfAygdg0uGYcN4P7wMmbJ7VMa7iQPf39x8pXqrY2MpqN6X3OtrFi+jqOLdka3v1a391tJbK3RAcGU+wr8CZlbGDRYi4ViPC8ntg7mC1uiLjdlPgx/EJBrdF6o+y3mrfAzYD6c5RcyeyEd7W9bYdUfZb2o3xkd9lVLD1deGYA77ag6ibJcyPUjxnkY56J6+XaNMffpVU9wf/AC5vGaA6FP1e1sN3V6iftJUpj3sJv+YtSIiAiIgIiICIiAiIgIiICIiBq36QtG+Aot92v8aT/wCk0x6N6mXGeNJx8D8pvb060s2y27qqHzDL+Kc+9B6mXG0eF84/5bfO0vT6oVv9Mtwirp6vvn3Ze1Dhg5COM57RyF0JHEa+tY6yIrn70++DMPAkfCbdR08ZYiNzGvmJ04b0i/MzH2V8LiA9V6iksXN3LLbXcNNLafKXLrD+j7pbFOt2LMd12JOnLXhKyuOXvlsOHxUim9/flalYpHbE7+5TpLVq0C1bI1J20uO0r5TdRcEMGRCGF9xBBvpmOJrXZdRu4d3GYNiMOGv2EN/vAN5X3TIdlvdAbKDuNuY9vhKzjmJ23i8a0ujP3z7WxNcJRNK3rAtcGxTUZb2Ivp/6kcv4SO1V19WpUUXuArWAPOxFplnxeSvatS/bO0zHVDna+l7EcdLaSMKoBUnUAgkW4XlBKhNyzEndw3eyeaxuDvm1a6jTOZ9vFHpMXxT0qlGj1TVHorZbVUIBKOTftBspOg0uNedMtcf6SC9Ihs/YzAbyrZ/C9re+V1bQb/d+cjHWY5TeY+GF06nV7UpHljaLHwNZS3uJnRc5o6WVDTxVRxvASoPFVHzWdLI1wCNxF5hbmW1eIfYiJVYiIgIiICIiAiIgIiICIiBhXpjo5tlYnuak3lVW/uvOZuiz2xeHP6dvMEfOdT+k2nm2Xju6nm/ZYH5TlDZJy4ihwtVT98S1eYRbiW3lbuEyPo/gaVWk7OtVnzMq5CApZUDZOOtrnWYeKq87+Zl/6N9I6WGVlqtkHXCqCyuwIKZGAyAkGw46azszd3Z+FyY9d3tWxaU8jPT6xcrqjZmDC5zaXyqQRlGmu+QlrDvPmfhLx0k6VYfEYfJRqZnLqQMrDcdSc4A3TG+vPFx5lvcsYbTeJmY0tliIt6ZBsfZfX59cpUqoBXMzlrmwF+Sk+yXOjs1qAvmUq2UWsQQSLqRbQgi4uCddJj/R3aKI9UO4GYKRmsga2YFdTvs/HlJ+2cavUnLV6wrkChnRibVFOltTYA7/AM5ne9u/t+Fq1r2b+VzapzI/jxMo1cWi2zVFW97X0vbfw7xKNDEFlVgAARffu5jQfOW3atF6hUqM+W98ovbNa19SdcsjJM1ruF+nrS+SK3nUfmuoxSm9nDcOyQ3waeWfuby/8TLXgqD0c2YOivlscrC5AOm8X3yQ9QH759n5j5y2OZtXcq9RSuPJNazuPzV2U/db4fMSPUY8vMn/AFlzw+HVURh1gz0KlVQtRyWqpVp0iGUKQqA1UuRfS5sLa2XGZAUK6q9KlUBY3PbphjrbgSR7JFLzNpiYMlKVrE1mf8MM6aL9cp07VMbtdzN3DunQnRrE9bhMJU+/h6L/ALVNT85z70z9aidNzjTuK/nN3ejWtn2XgTyohP7MlPwzDJH4paY/phk0REouREQEREBERAREQEREBERAsfTiln2fj154er+4TOQUa1YHlUB8mnZm3qebDYledGqPNDOL8V67eN/PWSNorUPD3aT6jkMGD5WGoK+sD3GQRUvvJPuEumw8GtdypJUAX0G/znoZL1pSbW4hwUra1orXlSqPmYM5LEC1zbd4Ad5lZKp4L5/kJO2psynSompTq5rPkPqkAgkEEg7wRa2+8spqDjf2/lK4M2PLXeOfS2XHfHOrpVW5tcoLEG1gb9xA3iUnCEg6Ai/qLlvfnqTI9fFrTXMV079Br3DfIqbfpkgBlFzbSw+BvLWtSLe+Stb2jccMv2JilN0ysbdoZvfv9nnLjUtxQd2pUjw1+UxPD4ooysXOh1A0uOO6ZJQ+sZVQFma9hcC9lLHUkC1gTqeEXiPlFZn4VDU3akEW1LFuGtgQN+/fPD1v0mP8eEqYzA1qQu9IqLgXuhsTuvlJt7ZCd245R4kSlda9JtvftLw+1atIWSrVQAkgLkYC9idG3XIvpIWIxTOxZmzaAAlQpygWAyroLDgIp02f1SDwsLXv3A+I85QxdBkIDK9zztwNu/jIjs7vU+0zF+33HpYulpulM8nI4cVP5TbXoWrZtl0h9yrXXzqs/wCOak6Sr9TuAsynfrxG72zY3oBr3weKQ/ZxRI8Go0/mrTnzfU3w/S2fERMmpERAREQEREBERAREQERECniVujjmpHmJxTtGnlqODwsPICdtTjDpPSy4rEDlUceTEfKBlOFqXVDzVT7pd9g40U6pzMFBS2ptrnU79w0DTH9nP9VS1+wu7ThxklWAINgbG9iLqe5r7xO3LTy4ppPzDjx28eSLflLINp1qaYaqtOt1haotS2amTmaoC5Aphd9yT/Alpp1eQ+Z85RfEAgjqqIvxWnlI1B0N+73mfAx8BMuj6bwVmN73LXq+o80xOtaZB0QxYp43DM7KqEupLEW7VJ1W5P6RWbkqVaJVrtStlNyStgLakmc81CpFjrPBylQBQorYD6wB8+mtz2stzb7sy6vofPki8W161x/1TFl7K6lKw1S6rZSdBMn6K7TyVcOXZUCOQTdRZWRlBJOg9a2ptprMR63TtMfBfzk/ZjAOhCZlYa5ibb9xtbu856FqTeJiGMWisxMtq9MdsUKmEqqlam7ZqJCrVpsT9alwoU3JsT5TBvCn7WMotk1+rRTzVnJG/mbcR5SkSDwZvEzGmO1I9tb3i8+l32RUbPpl7GpCBToxXQk/qke2eekFRmIZyzhrFbZAbHN6xXfcjS99LS0pWCkki2luy5RhqOIvy3TxiMRnA0q6feqM49lxpMPDPl723mjxdkoG21vRqdm2gOp10YGZp9HrE67Rp8v5O49vWqf3VmE48Xp1Bb7Lbz3TIPQBibY7E0/v4Yt/Z1UH+YYzcow8N9RETFsREQEREBERAREQEREBERATj70gUcm0MYv+/re+q5nYM5N9LVLLtTG/8Vj52b8UChsqpelT8LeRtLps3CtXq06SEZ3OUZjZRpe5PKwMsWyW+qX2/Ey9bBxgp4nDvyqLr4m3znVa8xjmY51/pzRSJvr9WWH0fYr+kw26/r1P+3MSrDIzK3rKxUjvU2I79RNzv0qQ4Y0srZzRFPN2bXUGzXvffNLbTrXr1yNb1XbzYn5zn6bqbXtqZifTbP0/ZXete3qm5NgoAvpra/v3TJU6B4llL9ZSI4m9S3fc9XMPdzbUzZ+w9pP1CkuB2aYYEKMgS1yul3D9prLxNjprPQpWbcJ6XpYzb/TTXuIpNTd0sLqxUm993FTyilUYlUz6kqoHC97C58TI+OqHrKmYm+Ym3EA6geREomoRqLLbW/GR3TWdbc2TFFbzWfiWyKPRXEGmGvRtbVsz2JGm/JaY9UfUg3JGluEzrZteoaCqcn80oJ7fWFwgWwF8uUgHhxvvmu65IZwTchiD4g2l80TXmdssd8d/oSKQLMqra7MFA3kljYDzMmbR2JVpK7NlYJYNYsbX3fZHf5HlIOx8caVemysF1tmO5QdLnw3+yX6qKX8lxOWoWyNWIYm3WEsTnt3kk+2ef1Fs1NXrrt3ET/f7t148dbxqPq5/Zirm4I01FpN9CWJybWoj+kpVqfty9Z/lGWhqnMz36Nq/V7YwB/37J+2jp+KWy/Bi+XUsRExakREBERAREQEREBERAREQE5a9N1HLtXE/pFW86VOdSzmn0/0rbSY86dI/3cv4IGF7KbseBP5/OTC/KW3Zjdk+PykzrJvWfTG0e1x/lFLKt1r5wliRXAUtcnNlNMndYWvIqPykpNiYggHqmF9e0VT3MRImIpMhKuMpHDTzBGhHeIjUcE7nl6J9skYbEoos9Nm1NrVnp6WFhYAjSx8+6QQ3s74Dcte8y20RuOFVGI7u86mCw8e8yiW9sFo2jSfSxVIBP/rgkAAsatUXYW7WUEAbjpu14aSatUEXGgOoHLulizSXga2hHLWQlc0rWIJUMBwa+U9xsQfIz4cSmv1FHzrXG7cet7uN+PORC/t+Eps/8cIkVTU/jeZG2HX6vaGEf7uLoN/zVJhnlrxdQq+YbxZh4jUe8Sl+F6cuzonijUDKrDcwDD2i89zJoREQEREBERAREQEREBERATnf6RdG2Not96hTHk1T850RNDfSRpfXYRudJh+y/wD5wNR7OOjeySajaG3IyFgT63sku9/CaVn0pMe21qm2BRNQZMmlV71KKuuIzFsrZqmopqLGyb99+Ew/pohFTDsabU89AEIwYEfW1GNs4Bt2xa884PbBeinWVcNek3YFYYovdVGVh1Jy2IJB01yi9+Fr25tB61Ul3R8ugamGCG+rMM/aYkk3ZtTYcLStfUpnhELc/KfS3PylHNyi8vtTSrmi8pZovG06VM156p1bEGUC0Zo2aXRnngvI1GrceE9F42ae2eQMdqfZJJaRcUd3tlbcLQ676H4nrcBgKnF8LQY+JpKT75d5iHokxPWbI2e3Kmaf9nUan+GZfKLEREBERAREQEREBERAREQE0p9JGj2ME/dVXzamflN1zUf0i6V8LhW5VHHml/wwOf8ACNYnwkq/OQ8OdfZJN5aES93i88oCTYAk8gCT5CVa+GqJYujpe9syst7b7XGu+TtGni8Xni8uOxtiYjFsy4emahUAt2lUKDoLlyBrY6dxjlCDeeyosO0ut7jtXFiNT2ba3voTuN7aXvO1eh2Mw1I1q1NVRSA1qlNytzYEhSdLkDTnLBeJiY5I1PD1eLydsLZn8pqrTz5AWVL5S5DPcL2QQSLixIva97WvK22NiGhTo1M+bP1isMtsjUqnVvYhjmp5iLPoDfcDpI2nS20nsZWLSJeZ50O2DgauEfEYpq7MKhXJSIFgMoAsFLMxLcxvHeZTJkrSN2aY8Vsk6qwstKGIO6ZV072Th8O2GbDCoqVqWcpUOZkYW0PEGzC45iYpW3RTJF691eEXpNLdtuXSPoFxOfZNNf6OtWTzbP8A5k2LNR/Rwr3wWLT7uJz/ALdJB+CbckoIiICIiAiIgIiICIiAiIgJrH6QNG+zqZ+7XB86TibOmAenClm2XU7qtI+ZK/igcvUd4ktUJ3CQ6e8S94dQAATJQ2R6K8eUw/VCysarneoLm1xfXkALnSefSP11bDAOBZqoqICTdQMw35baq3D7wlt6FbXp01ekaauXYkEv1f2O0pJUi1l7t5HGXPpX0jWpTFLKl8xY5HFY6tcjMpsCTY662nf5cfi1+mv3/Nyav5OPW+WuaexKh4r5n8pnfot2e1HEtn7VJgDUsGsoUMFJtwzOJYRjwPsN7dJP2P0sfDVCyOtMlCvrKSQbaENw05cJx479lt/f+NOm9dxpsbp9hKWIwjJSsv38iFezv+3v1F+NvfNVr0RpjUvU81A/dl72906WqpH8pcgjtXyjXS1uqvcXvv7pidTbVI76hb2OfiJbJeLa18K462je2b9BOjeGarVRWBfJmF2BOhsbcvW1tKXTDo9TogscmRSAEBF21sLAcr38AZheH6R0kYNlZrcGVbHX9b+LxtPpaKtgKKqP0ezfdv8AW5RXLqs1Z3wzN4vEvbilwor7bH5S47DxmUlQCt2DWRC1wNToONl3zFn2xyQe03+AE+Udt1EIZLIw3MpdWFxY2Ia40JHtnLmxxkr2y9Hpeonp8nfEb55Zh0sxCFcOqZyyh8xcZSc2W2nM2J3AazEMetxeU6+1arm7OWJ4kAnzIvI1XFudCxtyGg9tt8YMUYqRSPjf87Z5ss5bzefluj6NNftbSTmMO49hqA/ETek5z+jjiSu0MQnB8Kx9q1KdvczToyaMyIiAiIgIiICIiAiIgIiICYd6XKOfZWK7uqb9mqpmYzGvSTTzbMx/dRLfskN8oHIaNYg8jeSDj37h/VX5iUKoszeJ+M8QJBx1T75Hh2fhPLYpzoXY+LGUYgIiICV8Lhi505X1KqAN1yzEAC5A14kCUJc9i1aQZhVNlK2NwSpFwbNl7Q1CkEcoEHEUSjFSLEEqRyINiPOUpN2vWR6rslyCxYki2ZmNyQOA10EhQERED7efJ7pUmYgKCxPAAkn2CXnB9D8fVICYLEm/HqagX2sRYeckZX6Ab/8AyyW3dRWzeFh88s6cmsvQ16PX2clSviQBiaqhMoIbqad7lSw0LEgE2uOyO+bNkBERAREQEREBERAREQEREBIe2MAMRQr0W9WrTeme4MpW/vkyIHF3SDZdTDV6tKquV0cqw5N3dxvcHiCDLbOv+lnQfB7RscRT7YFhUQ5agHIncw13MCBMXwvoP2avrHEVP1qij/DRYHNE+2nWGC9FuyqW7CK367VKnudiPdL3gui+Co/zWEw6d60qYPna8DjrC4OpVNqaO55IpY+Ql6wXQfaNX1MFifFqToP2mAHvnYCIALAADkNJ6gcsYP0P7Wqb8OEHN6tIe5WJ90vmD9A2Ob+crYZB3NUc+WQD3zouIGkMH9H4f7XHE9yUbf3mc/CXvB+gjZ66vVxNTuLoq/3Uv75tSIGD4P0SbJpm/wDJcx/TqVW92a3ul7wfQ3AUiCmCwykcepplvMi8vsQKdGiqCyqqjkAAPdKkRAREQEREBERAREQEREBERAREQEREBERAREQEREBERAREQEREBERAREQEREBERAREQ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8" descr="data:image/jpeg;base64,/9j/4AAQSkZJRgABAQAAAQABAAD/2wCEAAkGBxQSEhAUExQVFhQVFBUTGBcXGBcVFhQVFxUaFxcUFRgYHiggGBolHBQVITEhJSkrLi4uGB8zODMtNygtLisBCgoKDg0OGhAQGzMlICUvLDEvLC8sLy8yLDY0LCwsLzIsLCwsLDQsLCw0LCwsLCwsLCwsLC8sLC0sLCwsNywsLP/AABEIAOEA4QMBIgACEQEDEQH/xAAcAAEAAQUBAQAAAAAAAAAAAAAABAMFBgcIAgH/xABKEAACAQIDBAYGBgUJCAMAAAABAgADEQQSIQUxQVEGEyJhcZEHMoGhscEII0JSwtFicpKy8BQzU4KTorPD4UNjc6PS0+LxFSQ0/8QAGQEBAAMBAQAAAAAAAAAAAAAAAAECAwQF/8QAKREBAAICAQQBAgYDAAAAAAAAAAECAxExBBITIUEycSJRYYGx8JHB4f/aAAwDAQACEQMRAD8A3jERAREQEREC3be25QwVI1sTUWnTGlzcknflVRqx0Og5TB6fpt2WWsWrqPvGl2fcSfdNf/SI2g7Y2lSJOSnSUgcMzklm9tlH9UTUsDrTA+k7ZVX1cZTH/ED0v8RRL/gdt4atrRxFGp+pUR/3TOLIgdxxORehO3atKr1YrVVVxZcruuVhqLWOlxceU2Rh+lWMT1cTU/rEVP8AEBgbyiagw/pDxq7zSf8AXTX+4yy6Yf0n1BbPh0bvWoU9xVvjA2XEwbD+k3Dn16VZe8ZGH7wPulzw/TzAv/tSp5MlQe/Lb3wMmiW3DdIMLU9TEUWPIVEv5XvLirA6jUQPsREBERAREQEREBERAREQEREBERAREQOc/pEUrY+m33qFPzDVB8hNUTc30kKX1+EbnSt+y7f9QmvuhvRwYzr75j1YXRCoJLZrauwAHZ75IxqJneL9HTqCV6023KVQk93YZh/6loxfQ+sjMMtQgH1upqAHvFxGhjtOoVIYGxBBB5EagzZ+AxQq00qD7Qv4HiPYbia/q7HcG11vyNwfIiZP0MSoA9Ii/wBtdR4MPgfOQMhnirUygmxNgTYbzblKzYdx9lvKUmFt+kIeKVUMoYbiLz0TPhaeSYAmfaNUoboSh5qSp8xPBM8EwLvh+k+Mp+ria39ZzU9z3Eu+zvSRjKbDrClZeIZVQkdzIBY95B8JhxM8kwl0R0f21TxlFa1Imx0Kn1kYb0Yc9R4gg7jLlNS+hrGkYjE0b6PSFW3I03CkjxFUeQm2oCIiAiIgIiICIiAiIgIiICIiBpD6SVH/APE36NVf71Mj4mYf6HqtnxY5rTPkW/6pn/0jqV8NhG5PUHmFP4ZrH0U1rYqsOBok+0On5mWpzCtuG4FeVFeQVqDnLpsCgMUtQoF+rY0ySzXLgAkWG7QjzmuS0U1v5Yd6m4vvF/EXkdcBRDq/U08w45FvbcRe19157qVAKlRNzIcrDfY79/IixgsOcV1aNwtF9rq+x6Da9WNeRYfAygdg0uGYcN4P7wMmbJ7VMa7iQPf39x8pXqrY2MpqN6X3OtrFi+jqOLdka3v1a391tJbK3RAcGU+wr8CZlbGDRYi4ViPC8ntg7mC1uiLjdlPgx/EJBrdF6o+y3mrfAzYD6c5RcyeyEd7W9bYdUfZb2o3xkd9lVLD1deGYA77ag6ibJcyPUjxnkY56J6+XaNMffpVU9wf/AC5vGaA6FP1e1sN3V6iftJUpj3sJv+YtSIiAiIgIiICIiAiIgIiICIiBq36QtG+Aot92v8aT/wCk0x6N6mXGeNJx8D8pvb060s2y27qqHzDL+Kc+9B6mXG0eF84/5bfO0vT6oVv9Mtwirp6vvn3Ze1Dhg5COM57RyF0JHEa+tY6yIrn70++DMPAkfCbdR08ZYiNzGvmJ04b0i/MzH2V8LiA9V6iksXN3LLbXcNNLafKXLrD+j7pbFOt2LMd12JOnLXhKyuOXvlsOHxUim9/flalYpHbE7+5TpLVq0C1bI1J20uO0r5TdRcEMGRCGF9xBBvpmOJrXZdRu4d3GYNiMOGv2EN/vAN5X3TIdlvdAbKDuNuY9vhKzjmJ23i8a0ujP3z7WxNcJRNK3rAtcGxTUZb2Ivp/6kcv4SO1V19WpUUXuArWAPOxFplnxeSvatS/bO0zHVDna+l7EcdLaSMKoBUnUAgkW4XlBKhNyzEndw3eyeaxuDvm1a6jTOZ9vFHpMXxT0qlGj1TVHorZbVUIBKOTftBspOg0uNedMtcf6SC9Ihs/YzAbyrZ/C9re+V1bQb/d+cjHWY5TeY+GF06nV7UpHljaLHwNZS3uJnRc5o6WVDTxVRxvASoPFVHzWdLI1wCNxF5hbmW1eIfYiJVYiIgIiICIiAiIgIiICIiBhXpjo5tlYnuak3lVW/uvOZuiz2xeHP6dvMEfOdT+k2nm2Xju6nm/ZYH5TlDZJy4ihwtVT98S1eYRbiW3lbuEyPo/gaVWk7OtVnzMq5CApZUDZOOtrnWYeKq87+Zl/6N9I6WGVlqtkHXCqCyuwIKZGAyAkGw46azszd3Z+FyY9d3tWxaU8jPT6xcrqjZmDC5zaXyqQRlGmu+QlrDvPmfhLx0k6VYfEYfJRqZnLqQMrDcdSc4A3TG+vPFx5lvcsYbTeJmY0tliIt6ZBsfZfX59cpUqoBXMzlrmwF+Sk+yXOjs1qAvmUq2UWsQQSLqRbQgi4uCddJj/R3aKI9UO4GYKRmsga2YFdTvs/HlJ+2cavUnLV6wrkChnRibVFOltTYA7/AM5ne9u/t+Fq1r2b+VzapzI/jxMo1cWi2zVFW97X0vbfw7xKNDEFlVgAARffu5jQfOW3atF6hUqM+W98ovbNa19SdcsjJM1ruF+nrS+SK3nUfmuoxSm9nDcOyQ3waeWfuby/8TLXgqD0c2YOivlscrC5AOm8X3yQ9QH759n5j5y2OZtXcq9RSuPJNazuPzV2U/db4fMSPUY8vMn/AFlzw+HVURh1gz0KlVQtRyWqpVp0iGUKQqA1UuRfS5sLa2XGZAUK6q9KlUBY3PbphjrbgSR7JFLzNpiYMlKVrE1mf8MM6aL9cp07VMbtdzN3DunQnRrE9bhMJU+/h6L/ALVNT85z70z9aidNzjTuK/nN3ejWtn2XgTyohP7MlPwzDJH4paY/phk0REouREQEREBERAREQEREBERAsfTiln2fj154er+4TOQUa1YHlUB8mnZm3qebDYledGqPNDOL8V67eN/PWSNorUPD3aT6jkMGD5WGoK+sD3GQRUvvJPuEumw8GtdypJUAX0G/znoZL1pSbW4hwUra1orXlSqPmYM5LEC1zbd4Ad5lZKp4L5/kJO2psynSompTq5rPkPqkAgkEEg7wRa2+8spqDjf2/lK4M2PLXeOfS2XHfHOrpVW5tcoLEG1gb9xA3iUnCEg6Ai/qLlvfnqTI9fFrTXMV079Br3DfIqbfpkgBlFzbSw+BvLWtSLe+Stb2jccMv2JilN0ysbdoZvfv9nnLjUtxQd2pUjw1+UxPD4ooysXOh1A0uOO6ZJQ+sZVQFma9hcC9lLHUkC1gTqeEXiPlFZn4VDU3akEW1LFuGtgQN+/fPD1v0mP8eEqYzA1qQu9IqLgXuhsTuvlJt7ZCd245R4kSlda9JtvftLw+1atIWSrVQAkgLkYC9idG3XIvpIWIxTOxZmzaAAlQpygWAyroLDgIp02f1SDwsLXv3A+I85QxdBkIDK9zztwNu/jIjs7vU+0zF+33HpYulpulM8nI4cVP5TbXoWrZtl0h9yrXXzqs/wCOak6Sr9TuAsynfrxG72zY3oBr3weKQ/ZxRI8Go0/mrTnzfU3w/S2fERMmpERAREQEREBERAREQERECniVujjmpHmJxTtGnlqODwsPICdtTjDpPSy4rEDlUceTEfKBlOFqXVDzVT7pd9g40U6pzMFBS2ptrnU79w0DTH9nP9VS1+wu7ThxklWAINgbG9iLqe5r7xO3LTy4ppPzDjx28eSLflLINp1qaYaqtOt1haotS2amTmaoC5Aphd9yT/Alpp1eQ+Z85RfEAgjqqIvxWnlI1B0N+73mfAx8BMuj6bwVmN73LXq+o80xOtaZB0QxYp43DM7KqEupLEW7VJ1W5P6RWbkqVaJVrtStlNyStgLakmc81CpFjrPBylQBQorYD6wB8+mtz2stzb7sy6vofPki8W161x/1TFl7K6lKw1S6rZSdBMn6K7TyVcOXZUCOQTdRZWRlBJOg9a2ptprMR63TtMfBfzk/ZjAOhCZlYa5ibb9xtbu856FqTeJiGMWisxMtq9MdsUKmEqqlam7ZqJCrVpsT9alwoU3JsT5TBvCn7WMotk1+rRTzVnJG/mbcR5SkSDwZvEzGmO1I9tb3i8+l32RUbPpl7GpCBToxXQk/qke2eekFRmIZyzhrFbZAbHN6xXfcjS99LS0pWCkki2luy5RhqOIvy3TxiMRnA0q6feqM49lxpMPDPl723mjxdkoG21vRqdm2gOp10YGZp9HrE67Rp8v5O49vWqf3VmE48Xp1Bb7Lbz3TIPQBibY7E0/v4Yt/Z1UH+YYzcow8N9RETFsREQEREBERAREQEREBERATj70gUcm0MYv+/re+q5nYM5N9LVLLtTG/8Vj52b8UChsqpelT8LeRtLps3CtXq06SEZ3OUZjZRpe5PKwMsWyW+qX2/Ey9bBxgp4nDvyqLr4m3znVa8xjmY51/pzRSJvr9WWH0fYr+kw26/r1P+3MSrDIzK3rKxUjvU2I79RNzv0qQ4Y0srZzRFPN2bXUGzXvffNLbTrXr1yNb1XbzYn5zn6bqbXtqZifTbP0/ZXete3qm5NgoAvpra/v3TJU6B4llL9ZSI4m9S3fc9XMPdzbUzZ+w9pP1CkuB2aYYEKMgS1yul3D9prLxNjprPQpWbcJ6XpYzb/TTXuIpNTd0sLqxUm993FTyilUYlUz6kqoHC97C58TI+OqHrKmYm+Ym3EA6geREomoRqLLbW/GR3TWdbc2TFFbzWfiWyKPRXEGmGvRtbVsz2JGm/JaY9UfUg3JGluEzrZteoaCqcn80oJ7fWFwgWwF8uUgHhxvvmu65IZwTchiD4g2l80TXmdssd8d/oSKQLMqra7MFA3kljYDzMmbR2JVpK7NlYJYNYsbX3fZHf5HlIOx8caVemysF1tmO5QdLnw3+yX6qKX8lxOWoWyNWIYm3WEsTnt3kk+2ef1Fs1NXrrt3ET/f7t148dbxqPq5/Zirm4I01FpN9CWJybWoj+kpVqfty9Z/lGWhqnMz36Nq/V7YwB/37J+2jp+KWy/Bi+XUsRExakREBERAREQEREBERAREQE5a9N1HLtXE/pFW86VOdSzmn0/0rbSY86dI/3cv4IGF7KbseBP5/OTC/KW3Zjdk+PykzrJvWfTG0e1x/lFLKt1r5wliRXAUtcnNlNMndYWvIqPykpNiYggHqmF9e0VT3MRImIpMhKuMpHDTzBGhHeIjUcE7nl6J9skYbEoos9Nm1NrVnp6WFhYAjSx8+6QQ3s74Dcte8y20RuOFVGI7u86mCw8e8yiW9sFo2jSfSxVIBP/rgkAAsatUXYW7WUEAbjpu14aSatUEXGgOoHLulizSXga2hHLWQlc0rWIJUMBwa+U9xsQfIz4cSmv1FHzrXG7cet7uN+PORC/t+Eps/8cIkVTU/jeZG2HX6vaGEf7uLoN/zVJhnlrxdQq+YbxZh4jUe8Sl+F6cuzonijUDKrDcwDD2i89zJoREQEREBERAREQEREBERATnf6RdG2Not96hTHk1T850RNDfSRpfXYRudJh+y/wD5wNR7OOjeySajaG3IyFgT63sku9/CaVn0pMe21qm2BRNQZMmlV71KKuuIzFsrZqmopqLGyb99+Ew/pohFTDsabU89AEIwYEfW1GNs4Bt2xa884PbBeinWVcNek3YFYYovdVGVh1Jy2IJB01yi9+Fr25tB61Ul3R8ugamGCG+rMM/aYkk3ZtTYcLStfUpnhELc/KfS3PylHNyi8vtTSrmi8pZovG06VM156p1bEGUC0Zo2aXRnngvI1GrceE9F42ae2eQMdqfZJJaRcUd3tlbcLQ676H4nrcBgKnF8LQY+JpKT75d5iHokxPWbI2e3Kmaf9nUan+GZfKLEREBERAREQEREBERAREQE0p9JGj2ME/dVXzamflN1zUf0i6V8LhW5VHHml/wwOf8ACNYnwkq/OQ8OdfZJN5aES93i88oCTYAk8gCT5CVa+GqJYujpe9syst7b7XGu+TtGni8Xni8uOxtiYjFsy4emahUAt2lUKDoLlyBrY6dxjlCDeeyosO0ut7jtXFiNT2ba3voTuN7aXvO1eh2Mw1I1q1NVRSA1qlNytzYEhSdLkDTnLBeJiY5I1PD1eLydsLZn8pqrTz5AWVL5S5DPcL2QQSLixIva97WvK22NiGhTo1M+bP1isMtsjUqnVvYhjmp5iLPoDfcDpI2nS20nsZWLSJeZ50O2DgauEfEYpq7MKhXJSIFgMoAsFLMxLcxvHeZTJkrSN2aY8Vsk6qwstKGIO6ZV072Th8O2GbDCoqVqWcpUOZkYW0PEGzC45iYpW3RTJF691eEXpNLdtuXSPoFxOfZNNf6OtWTzbP8A5k2LNR/Rwr3wWLT7uJz/ALdJB+CbckoIiICIiAiIgIiICIiAiIgJrH6QNG+zqZ+7XB86TibOmAenClm2XU7qtI+ZK/igcvUd4ktUJ3CQ6e8S94dQAATJQ2R6K8eUw/VCysarneoLm1xfXkALnSefSP11bDAOBZqoqICTdQMw35baq3D7wlt6FbXp01ekaauXYkEv1f2O0pJUi1l7t5HGXPpX0jWpTFLKl8xY5HFY6tcjMpsCTY662nf5cfi1+mv3/Nyav5OPW+WuaexKh4r5n8pnfot2e1HEtn7VJgDUsGsoUMFJtwzOJYRjwPsN7dJP2P0sfDVCyOtMlCvrKSQbaENw05cJx479lt/f+NOm9dxpsbp9hKWIwjJSsv38iFezv+3v1F+NvfNVr0RpjUvU81A/dl72906WqpH8pcgjtXyjXS1uqvcXvv7pidTbVI76hb2OfiJbJeLa18K462je2b9BOjeGarVRWBfJmF2BOhsbcvW1tKXTDo9TogscmRSAEBF21sLAcr38AZheH6R0kYNlZrcGVbHX9b+LxtPpaKtgKKqP0ezfdv8AW5RXLqs1Z3wzN4vEvbilwor7bH5S47DxmUlQCt2DWRC1wNToONl3zFn2xyQe03+AE+Udt1EIZLIw3MpdWFxY2Ia40JHtnLmxxkr2y9Hpeonp8nfEb55Zh0sxCFcOqZyyh8xcZSc2W2nM2J3AazEMetxeU6+1arm7OWJ4kAnzIvI1XFudCxtyGg9tt8YMUYqRSPjf87Z5ss5bzefluj6NNftbSTmMO49hqA/ETek5z+jjiSu0MQnB8Kx9q1KdvczToyaMyIiAiIgIiICIiAiIgIiICYd6XKOfZWK7uqb9mqpmYzGvSTTzbMx/dRLfskN8oHIaNYg8jeSDj37h/VX5iUKoszeJ+M8QJBx1T75Hh2fhPLYpzoXY+LGUYgIiICV8Lhi505X1KqAN1yzEAC5A14kCUJc9i1aQZhVNlK2NwSpFwbNl7Q1CkEcoEHEUSjFSLEEqRyINiPOUpN2vWR6rslyCxYki2ZmNyQOA10EhQERED7efJ7pUmYgKCxPAAkn2CXnB9D8fVICYLEm/HqagX2sRYeckZX6Ab/8AyyW3dRWzeFh88s6cmsvQ16PX2clSviQBiaqhMoIbqad7lSw0LEgE2uOyO+bNkBERAREQEREBERAREQEREBIe2MAMRQr0W9WrTeme4MpW/vkyIHF3SDZdTDV6tKquV0cqw5N3dxvcHiCDLbOv+lnQfB7RscRT7YFhUQ5agHIncw13MCBMXwvoP2avrHEVP1qij/DRYHNE+2nWGC9FuyqW7CK367VKnudiPdL3gui+Co/zWEw6d60qYPna8DjrC4OpVNqaO55IpY+Ql6wXQfaNX1MFifFqToP2mAHvnYCIALAADkNJ6gcsYP0P7Wqb8OEHN6tIe5WJ90vmD9A2Ob+crYZB3NUc+WQD3zouIGkMH9H4f7XHE9yUbf3mc/CXvB+gjZ66vVxNTuLoq/3Uv75tSIGD4P0SbJpm/wDJcx/TqVW92a3ul7wfQ3AUiCmCwykcepplvMi8vsQKdGiqCyqqjkAAPdKkRAREQEREBERAREQEREBERAREQEREBERAREQEREBERAREQEREBERAREQEREBERAREQP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8" name="Picture 7" descr="teacher.JPG"/>
          <p:cNvPicPr>
            <a:picLocks noChangeAspect="1"/>
          </p:cNvPicPr>
          <p:nvPr/>
        </p:nvPicPr>
        <p:blipFill>
          <a:blip r:embed="rId3" cstate="print"/>
          <a:srcRect l="2462" t="4762" r="13846" b="31746"/>
          <a:stretch>
            <a:fillRect/>
          </a:stretch>
        </p:blipFill>
        <p:spPr>
          <a:xfrm>
            <a:off x="6858000" y="4572000"/>
            <a:ext cx="1943100" cy="1524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" name="Picture 2" descr="image001"/>
          <p:cNvPicPr>
            <a:picLocks noChangeAspect="1" noChangeArrowheads="1"/>
          </p:cNvPicPr>
          <p:nvPr/>
        </p:nvPicPr>
        <p:blipFill>
          <a:blip r:embed="rId4" cstate="print"/>
          <a:srcRect b="6788"/>
          <a:stretch>
            <a:fillRect/>
          </a:stretch>
        </p:blipFill>
        <p:spPr bwMode="auto">
          <a:xfrm>
            <a:off x="6858000" y="2819400"/>
            <a:ext cx="1981199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29" name="Picture 5" descr="C:\Users\Janet.Feeney\AppData\Local\Microsoft\Windows\Temporary Internet Files\Content.IE5\R9LRJ4FI\MP900409358[1].jpg"/>
          <p:cNvPicPr>
            <a:picLocks noChangeAspect="1" noChangeArrowheads="1"/>
          </p:cNvPicPr>
          <p:nvPr/>
        </p:nvPicPr>
        <p:blipFill>
          <a:blip r:embed="rId5" cstate="print"/>
          <a:srcRect t="10417" b="37500"/>
          <a:stretch>
            <a:fillRect/>
          </a:stretch>
        </p:blipFill>
        <p:spPr bwMode="auto">
          <a:xfrm>
            <a:off x="6858000" y="1143000"/>
            <a:ext cx="1981200" cy="154705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64971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304800" y="152400"/>
            <a:ext cx="8305800" cy="933450"/>
          </a:xfrm>
          <a:prstGeom prst="rect">
            <a:avLst/>
          </a:prstGeom>
          <a:noFill/>
          <a:ln w="12700" cmpd="dbl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0" h="63500"/>
            <a:bevelB w="0" h="63500"/>
          </a:sp3d>
        </p:spPr>
        <p:txBody>
          <a:bodyPr lIns="182880" anchor="ctr"/>
          <a:lstStyle>
            <a:lvl1pPr marL="0" indent="0">
              <a:defRPr/>
            </a:lvl1pPr>
          </a:lstStyle>
          <a:p>
            <a:pPr eaLnBrk="0" hangingPunct="0">
              <a:defRPr/>
            </a:pPr>
            <a:r>
              <a:rPr lang="en-US" sz="3200" dirty="0" smtClean="0">
                <a:ea typeface="ＭＳ Ｐゴシック"/>
                <a:cs typeface="Arial" charset="0"/>
              </a:rPr>
              <a:t>Staying Current is </a:t>
            </a:r>
            <a:r>
              <a:rPr lang="en-GB" sz="3200" dirty="0" smtClean="0">
                <a:ea typeface="ＭＳ Ｐゴシック"/>
                <a:cs typeface="Arial" charset="0"/>
              </a:rPr>
              <a:t>More Than “Reading”</a:t>
            </a:r>
            <a:endParaRPr lang="en-US" sz="3200" kern="0" dirty="0">
              <a:latin typeface="+mj-lt"/>
              <a:ea typeface="+mj-ea"/>
              <a:cs typeface="ＭＳ Ｐゴシック"/>
            </a:endParaRPr>
          </a:p>
        </p:txBody>
      </p:sp>
      <p:sp>
        <p:nvSpPr>
          <p:cNvPr id="12293" name="TextBox 14"/>
          <p:cNvSpPr txBox="1">
            <a:spLocks noChangeArrowheads="1"/>
          </p:cNvSpPr>
          <p:nvPr/>
        </p:nvSpPr>
        <p:spPr bwMode="auto">
          <a:xfrm>
            <a:off x="990600" y="4476750"/>
            <a:ext cx="12398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/>
              <a:t>Watching</a:t>
            </a:r>
          </a:p>
        </p:txBody>
      </p:sp>
      <p:sp>
        <p:nvSpPr>
          <p:cNvPr id="12294" name="TextBox 16"/>
          <p:cNvSpPr txBox="1">
            <a:spLocks noChangeArrowheads="1"/>
          </p:cNvSpPr>
          <p:nvPr/>
        </p:nvSpPr>
        <p:spPr bwMode="auto">
          <a:xfrm>
            <a:off x="6854825" y="4424363"/>
            <a:ext cx="1755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/>
              <a:t>Listening</a:t>
            </a:r>
          </a:p>
        </p:txBody>
      </p:sp>
      <p:pic>
        <p:nvPicPr>
          <p:cNvPr id="12295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0"/>
            <a:ext cx="1928813" cy="149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024188"/>
            <a:ext cx="1816100" cy="160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048000"/>
            <a:ext cx="15240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8" name="TextBox 15"/>
          <p:cNvSpPr txBox="1">
            <a:spLocks noChangeArrowheads="1"/>
          </p:cNvSpPr>
          <p:nvPr/>
        </p:nvSpPr>
        <p:spPr bwMode="auto">
          <a:xfrm>
            <a:off x="3962400" y="4400550"/>
            <a:ext cx="1470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/>
              <a:t>Viewing</a:t>
            </a:r>
          </a:p>
        </p:txBody>
      </p:sp>
      <p:sp>
        <p:nvSpPr>
          <p:cNvPr id="12299" name="Rectangle 10"/>
          <p:cNvSpPr>
            <a:spLocks noChangeArrowheads="1"/>
          </p:cNvSpPr>
          <p:nvPr/>
        </p:nvSpPr>
        <p:spPr bwMode="auto">
          <a:xfrm>
            <a:off x="228600" y="1792288"/>
            <a:ext cx="6477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3600"/>
              <a:t>Staying current also means…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Multimedia-Centric Research, Practice &amp; Education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" y="1371600"/>
            <a:ext cx="5438775" cy="4495800"/>
          </a:xfrm>
        </p:spPr>
        <p:txBody>
          <a:bodyPr/>
          <a:lstStyle/>
          <a:p>
            <a:pPr>
              <a:buNone/>
            </a:pPr>
            <a:r>
              <a:rPr lang="en-US" sz="2000" dirty="0" smtClean="0"/>
              <a:t>	</a:t>
            </a:r>
            <a:r>
              <a:rPr lang="en-US" sz="2000" dirty="0" smtClean="0">
                <a:solidFill>
                  <a:schemeClr val="tx1"/>
                </a:solidFill>
              </a:rPr>
              <a:t>Ovid Does More Than Ever Before!</a:t>
            </a:r>
            <a:endParaRPr lang="en-US" sz="1700" dirty="0" smtClean="0"/>
          </a:p>
          <a:p>
            <a:pPr lvl="1">
              <a:spcBef>
                <a:spcPts val="1200"/>
              </a:spcBef>
              <a:buFont typeface="Arial" pitchFamily="34" charset="0"/>
              <a:buChar char="•"/>
            </a:pPr>
            <a:r>
              <a:rPr lang="en-US" sz="1600" dirty="0" smtClean="0"/>
              <a:t>Visual diagnosis </a:t>
            </a:r>
            <a:r>
              <a:rPr lang="en-US" sz="1600" dirty="0"/>
              <a:t>&amp; </a:t>
            </a:r>
            <a:r>
              <a:rPr lang="en-US" sz="1600" dirty="0" smtClean="0"/>
              <a:t>treatment</a:t>
            </a:r>
            <a:endParaRPr lang="en-US" sz="1600" dirty="0"/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Learn </a:t>
            </a:r>
            <a:r>
              <a:rPr lang="en-US" sz="1600" dirty="0"/>
              <a:t>and </a:t>
            </a:r>
            <a:r>
              <a:rPr lang="en-US" sz="1600" dirty="0" smtClean="0"/>
              <a:t>review </a:t>
            </a:r>
            <a:r>
              <a:rPr lang="en-US" sz="1600" dirty="0"/>
              <a:t>p</a:t>
            </a:r>
            <a:r>
              <a:rPr lang="en-US" sz="1600" dirty="0" smtClean="0"/>
              <a:t>rocedures </a:t>
            </a:r>
            <a:r>
              <a:rPr lang="en-US" sz="1600" dirty="0"/>
              <a:t>and </a:t>
            </a:r>
            <a:r>
              <a:rPr lang="en-US" sz="1600" dirty="0" smtClean="0"/>
              <a:t>techniques</a:t>
            </a:r>
            <a:endParaRPr lang="en-US" sz="1600" dirty="0"/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On-demand thought </a:t>
            </a:r>
            <a:r>
              <a:rPr lang="en-US" sz="1600" dirty="0"/>
              <a:t>l</a:t>
            </a:r>
            <a:r>
              <a:rPr lang="en-US" sz="1600" dirty="0" smtClean="0"/>
              <a:t>eadership</a:t>
            </a:r>
            <a:endParaRPr lang="en-US" sz="1600" dirty="0"/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In-depth </a:t>
            </a:r>
            <a:r>
              <a:rPr lang="en-US" sz="1600" dirty="0"/>
              <a:t>article discussions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/>
              <a:t>Remote and virtual classroom </a:t>
            </a:r>
            <a:r>
              <a:rPr lang="en-US" sz="1600" dirty="0" smtClean="0"/>
              <a:t>materials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Flexible approach to medical education, research and practice</a:t>
            </a:r>
          </a:p>
          <a:p>
            <a:pPr lvl="1">
              <a:buNone/>
            </a:pPr>
            <a:r>
              <a:rPr lang="en-US" sz="1600" dirty="0" smtClean="0"/>
              <a:t>	</a:t>
            </a:r>
            <a:endParaRPr lang="en-US" sz="1600" b="1" dirty="0" smtClean="0">
              <a:solidFill>
                <a:srgbClr val="0768A9"/>
              </a:solidFill>
            </a:endParaRPr>
          </a:p>
          <a:p>
            <a:pPr lvl="1">
              <a:buNone/>
            </a:pPr>
            <a:r>
              <a:rPr lang="en-US" sz="1600" b="1" dirty="0" smtClean="0">
                <a:solidFill>
                  <a:srgbClr val="0768A9"/>
                </a:solidFill>
              </a:rPr>
              <a:t>	</a:t>
            </a:r>
            <a:r>
              <a:rPr lang="en-US" sz="1600" dirty="0" smtClean="0"/>
              <a:t>Multimedia is great for librarians and </a:t>
            </a:r>
            <a:br>
              <a:rPr lang="en-US" sz="1600" dirty="0" smtClean="0"/>
            </a:br>
            <a:r>
              <a:rPr lang="en-US" sz="1600" dirty="0" smtClean="0"/>
              <a:t>information specialists, educators and students AND staff at the point of care including physicians, clinicians, nurses, allied health, </a:t>
            </a:r>
            <a:br>
              <a:rPr lang="en-US" sz="1600" dirty="0" smtClean="0"/>
            </a:br>
            <a:r>
              <a:rPr lang="en-US" sz="1600" dirty="0" smtClean="0"/>
              <a:t>and residents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16760" r="21783" b="8481"/>
          <a:stretch>
            <a:fillRect/>
          </a:stretch>
        </p:blipFill>
        <p:spPr bwMode="auto">
          <a:xfrm>
            <a:off x="6477000" y="3810000"/>
            <a:ext cx="2133600" cy="2319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Picture 8" descr="http://www.medicalinnovationsinc.com/images/doctors_ma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1295400"/>
            <a:ext cx="2209800" cy="2241079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32355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/>
              <a:t>Adding Multimedia Without Changing How You Work</a:t>
            </a:r>
            <a:endParaRPr lang="en-US" sz="2800" dirty="0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5715000" y="2397125"/>
            <a:ext cx="3657600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3400" dirty="0"/>
              <a:t>Easy Access.</a:t>
            </a:r>
          </a:p>
          <a:p>
            <a:pPr eaLnBrk="0" hangingPunct="0"/>
            <a:endParaRPr lang="en-US" sz="3400" dirty="0"/>
          </a:p>
          <a:p>
            <a:pPr eaLnBrk="0" hangingPunct="0"/>
            <a:r>
              <a:rPr lang="en-US" sz="3400" dirty="0"/>
              <a:t>Flexible.</a:t>
            </a:r>
          </a:p>
          <a:p>
            <a:pPr eaLnBrk="0" hangingPunct="0"/>
            <a:endParaRPr lang="en-US" sz="3400" dirty="0"/>
          </a:p>
          <a:p>
            <a:pPr eaLnBrk="0" hangingPunct="0"/>
            <a:r>
              <a:rPr lang="en-US" sz="3400" dirty="0"/>
              <a:t>Relevant.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8" y="1465262"/>
            <a:ext cx="5335902" cy="4572000"/>
          </a:xfrm>
          <a:prstGeom prst="rect">
            <a:avLst/>
          </a:prstGeom>
          <a:noFill/>
          <a:ln w="9525">
            <a:solidFill>
              <a:srgbClr val="0768A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275" y="1371600"/>
            <a:ext cx="5335902" cy="4572000"/>
          </a:xfrm>
          <a:prstGeom prst="rect">
            <a:avLst/>
          </a:prstGeom>
          <a:noFill/>
          <a:ln w="9525">
            <a:solidFill>
              <a:srgbClr val="0768A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b="1" dirty="0" smtClean="0"/>
              <a:t>Flexible</a:t>
            </a:r>
            <a:r>
              <a:rPr lang="en-US" sz="3200" dirty="0" smtClean="0"/>
              <a:t> to Support Various Users </a:t>
            </a:r>
            <a:endParaRPr lang="en-US" sz="3200" dirty="0"/>
          </a:p>
        </p:txBody>
      </p:sp>
      <p:sp>
        <p:nvSpPr>
          <p:cNvPr id="5" name="Rectangular Callout 4"/>
          <p:cNvSpPr/>
          <p:nvPr/>
        </p:nvSpPr>
        <p:spPr>
          <a:xfrm>
            <a:off x="219075" y="2895600"/>
            <a:ext cx="1981200" cy="1524000"/>
          </a:xfrm>
          <a:prstGeom prst="wedgeRectCallout">
            <a:avLst>
              <a:gd name="adj1" fmla="val 63566"/>
              <a:gd name="adj2" fmla="val -29366"/>
            </a:avLst>
          </a:prstGeom>
          <a:solidFill>
            <a:srgbClr val="0768A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400" b="1" dirty="0">
                <a:solidFill>
                  <a:schemeClr val="bg1"/>
                </a:solidFill>
              </a:rPr>
              <a:t>For users who prefer to search using  keywords, use 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Basic Search to quickly find relevant </a:t>
            </a:r>
            <a:r>
              <a:rPr lang="en-US" sz="1400" b="1" dirty="0" smtClean="0">
                <a:solidFill>
                  <a:schemeClr val="bg1"/>
                </a:solidFill>
              </a:rPr>
              <a:t>multimedia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5943600" y="2743200"/>
            <a:ext cx="2971800" cy="914400"/>
          </a:xfrm>
          <a:prstGeom prst="wedgeRectCallout">
            <a:avLst>
              <a:gd name="adj1" fmla="val -71509"/>
              <a:gd name="adj2" fmla="val 8392"/>
            </a:avLst>
          </a:prstGeom>
          <a:solidFill>
            <a:srgbClr val="0768A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400" b="1" dirty="0">
                <a:solidFill>
                  <a:schemeClr val="bg1"/>
                </a:solidFill>
              </a:rPr>
              <a:t>Or use </a:t>
            </a:r>
            <a:r>
              <a:rPr lang="en-US" sz="1400" b="1" dirty="0" smtClean="0">
                <a:solidFill>
                  <a:schemeClr val="bg1"/>
                </a:solidFill>
              </a:rPr>
              <a:t>keyword or field search in Advanced </a:t>
            </a:r>
            <a:r>
              <a:rPr lang="en-US" sz="1400" b="1" dirty="0">
                <a:solidFill>
                  <a:schemeClr val="bg1"/>
                </a:solidFill>
              </a:rPr>
              <a:t>Search when you need to rely on Ovid’s renowned precision search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427" y="152400"/>
            <a:ext cx="8946573" cy="933450"/>
          </a:xfrm>
        </p:spPr>
        <p:txBody>
          <a:bodyPr/>
          <a:lstStyle/>
          <a:p>
            <a:pPr>
              <a:defRPr/>
            </a:pPr>
            <a:r>
              <a:rPr lang="en-US" sz="3200" b="1" dirty="0" smtClean="0"/>
              <a:t>Easily Access </a:t>
            </a:r>
            <a:r>
              <a:rPr lang="en-US" sz="3200" dirty="0" smtClean="0"/>
              <a:t>Multimedia Through Your Results</a:t>
            </a:r>
            <a:endParaRPr lang="en-US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09724"/>
            <a:ext cx="6512463" cy="3505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ular Callout 9"/>
          <p:cNvSpPr/>
          <p:nvPr/>
        </p:nvSpPr>
        <p:spPr>
          <a:xfrm>
            <a:off x="152400" y="1981200"/>
            <a:ext cx="1828800" cy="1219200"/>
          </a:xfrm>
          <a:prstGeom prst="wedgeRectCallout">
            <a:avLst>
              <a:gd name="adj1" fmla="val 57962"/>
              <a:gd name="adj2" fmla="val -15303"/>
            </a:avLst>
          </a:prstGeom>
          <a:solidFill>
            <a:srgbClr val="0768A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400" b="1" dirty="0">
                <a:solidFill>
                  <a:schemeClr val="bg1"/>
                </a:solidFill>
              </a:rPr>
              <a:t>It’s your </a:t>
            </a:r>
            <a:r>
              <a:rPr lang="en-US" sz="1400" b="1" dirty="0" smtClean="0">
                <a:solidFill>
                  <a:schemeClr val="bg1"/>
                </a:solidFill>
              </a:rPr>
              <a:t>choice; easily switch </a:t>
            </a:r>
            <a:r>
              <a:rPr lang="en-US" sz="1400" b="1" dirty="0">
                <a:solidFill>
                  <a:schemeClr val="bg1"/>
                </a:solidFill>
              </a:rPr>
              <a:t>between “Text” and “Multimedia” </a:t>
            </a:r>
            <a:r>
              <a:rPr lang="en-US" sz="1400" b="1" dirty="0" smtClean="0">
                <a:solidFill>
                  <a:schemeClr val="bg1"/>
                </a:solidFill>
              </a:rPr>
              <a:t>results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2" name="Rectangular Callout 11"/>
          <p:cNvSpPr/>
          <p:nvPr/>
        </p:nvSpPr>
        <p:spPr>
          <a:xfrm>
            <a:off x="5638800" y="1143000"/>
            <a:ext cx="1828800" cy="838200"/>
          </a:xfrm>
          <a:prstGeom prst="wedgeRectCallout">
            <a:avLst>
              <a:gd name="adj1" fmla="val -46509"/>
              <a:gd name="adj2" fmla="val 102142"/>
            </a:avLst>
          </a:prstGeom>
          <a:solidFill>
            <a:srgbClr val="0768A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Quickly access your multimedia </a:t>
            </a:r>
            <a:r>
              <a:rPr lang="en-US" sz="1400" b="1" dirty="0">
                <a:solidFill>
                  <a:schemeClr val="bg1"/>
                </a:solidFill>
              </a:rPr>
              <a:t>results </a:t>
            </a:r>
            <a:r>
              <a:rPr lang="en-US" sz="1400" b="1" dirty="0" smtClean="0">
                <a:solidFill>
                  <a:schemeClr val="bg1"/>
                </a:solidFill>
              </a:rPr>
              <a:t>at </a:t>
            </a:r>
            <a:r>
              <a:rPr lang="en-US" sz="1400" b="1" dirty="0">
                <a:solidFill>
                  <a:schemeClr val="bg1"/>
                </a:solidFill>
              </a:rPr>
              <a:t>the </a:t>
            </a:r>
            <a:r>
              <a:rPr lang="en-US" sz="1400" b="1" dirty="0" smtClean="0">
                <a:solidFill>
                  <a:schemeClr val="bg1"/>
                </a:solidFill>
              </a:rPr>
              <a:t>top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b="1" dirty="0" smtClean="0"/>
              <a:t>Filters </a:t>
            </a:r>
            <a:r>
              <a:rPr lang="en-US" sz="3200" dirty="0" smtClean="0"/>
              <a:t>mean</a:t>
            </a:r>
            <a:r>
              <a:rPr lang="en-US" sz="3200" b="1" dirty="0" smtClean="0"/>
              <a:t> Flexibility</a:t>
            </a:r>
            <a:endParaRPr lang="en-US" sz="3200" dirty="0"/>
          </a:p>
        </p:txBody>
      </p:sp>
      <p:pic>
        <p:nvPicPr>
          <p:cNvPr id="18443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825" y="1066800"/>
            <a:ext cx="1914525" cy="5182070"/>
          </a:xfrm>
          <a:prstGeom prst="rect">
            <a:avLst/>
          </a:prstGeom>
          <a:noFill/>
          <a:ln w="12700">
            <a:solidFill>
              <a:srgbClr val="061844"/>
            </a:solidFill>
            <a:miter lim="800000"/>
            <a:headEnd/>
            <a:tailEnd/>
          </a:ln>
          <a:effectLst>
            <a:outerShdw blurRad="50800" dist="38100" sx="101000" sy="1010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Rectangular Callout 10"/>
          <p:cNvSpPr/>
          <p:nvPr/>
        </p:nvSpPr>
        <p:spPr>
          <a:xfrm flipH="1">
            <a:off x="5715000" y="2133600"/>
            <a:ext cx="2971800" cy="895350"/>
          </a:xfrm>
          <a:prstGeom prst="wedgeRectCallout">
            <a:avLst>
              <a:gd name="adj1" fmla="val 82778"/>
              <a:gd name="adj2" fmla="val 60563"/>
            </a:avLst>
          </a:prstGeom>
          <a:solidFill>
            <a:srgbClr val="0768A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400" b="1" dirty="0">
                <a:solidFill>
                  <a:schemeClr val="bg1"/>
                </a:solidFill>
              </a:rPr>
              <a:t>Do you prefer information from the latest issue? Or do you need an extended reference? </a:t>
            </a:r>
          </a:p>
        </p:txBody>
      </p:sp>
      <p:sp>
        <p:nvSpPr>
          <p:cNvPr id="14" name="Rectangular Callout 13"/>
          <p:cNvSpPr/>
          <p:nvPr/>
        </p:nvSpPr>
        <p:spPr>
          <a:xfrm>
            <a:off x="914400" y="3505200"/>
            <a:ext cx="2667000" cy="838200"/>
          </a:xfrm>
          <a:prstGeom prst="wedgeRectCallout">
            <a:avLst>
              <a:gd name="adj1" fmla="val 62963"/>
              <a:gd name="adj2" fmla="val -40659"/>
            </a:avLst>
          </a:prstGeom>
          <a:solidFill>
            <a:srgbClr val="0768A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400" b="1" dirty="0">
                <a:solidFill>
                  <a:schemeClr val="bg1"/>
                </a:solidFill>
              </a:rPr>
              <a:t>Can you spend your lunch hour? Or do you only have a quick 5 minutes?</a:t>
            </a:r>
          </a:p>
        </p:txBody>
      </p:sp>
      <p:sp>
        <p:nvSpPr>
          <p:cNvPr id="15" name="Rectangular Callout 14"/>
          <p:cNvSpPr/>
          <p:nvPr/>
        </p:nvSpPr>
        <p:spPr>
          <a:xfrm flipH="1">
            <a:off x="5486400" y="4114800"/>
            <a:ext cx="2667000" cy="609600"/>
          </a:xfrm>
          <a:prstGeom prst="wedgeRectCallout">
            <a:avLst>
              <a:gd name="adj1" fmla="val 76423"/>
              <a:gd name="adj2" fmla="val -18715"/>
            </a:avLst>
          </a:prstGeom>
          <a:solidFill>
            <a:srgbClr val="0768A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400" b="1" dirty="0">
                <a:solidFill>
                  <a:schemeClr val="bg1"/>
                </a:solidFill>
              </a:rPr>
              <a:t>Are you a visual learner? 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Or do you want to multi-task?</a:t>
            </a:r>
          </a:p>
        </p:txBody>
      </p:sp>
      <p:sp>
        <p:nvSpPr>
          <p:cNvPr id="16" name="Rectangular Callout 15"/>
          <p:cNvSpPr/>
          <p:nvPr/>
        </p:nvSpPr>
        <p:spPr>
          <a:xfrm>
            <a:off x="685800" y="5210175"/>
            <a:ext cx="2667000" cy="609600"/>
          </a:xfrm>
          <a:prstGeom prst="wedgeRectCallout">
            <a:avLst>
              <a:gd name="adj1" fmla="val 73319"/>
              <a:gd name="adj2" fmla="val 22976"/>
            </a:avLst>
          </a:prstGeom>
          <a:solidFill>
            <a:srgbClr val="0768A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400" b="1" dirty="0">
                <a:solidFill>
                  <a:schemeClr val="bg1"/>
                </a:solidFill>
              </a:rPr>
              <a:t>Are you looking for something specific?</a:t>
            </a:r>
          </a:p>
        </p:txBody>
      </p:sp>
      <p:sp>
        <p:nvSpPr>
          <p:cNvPr id="17" name="Rectangular Callout 16"/>
          <p:cNvSpPr/>
          <p:nvPr/>
        </p:nvSpPr>
        <p:spPr>
          <a:xfrm>
            <a:off x="685800" y="1219200"/>
            <a:ext cx="2590800" cy="762000"/>
          </a:xfrm>
          <a:prstGeom prst="wedgeRectCallout">
            <a:avLst>
              <a:gd name="adj1" fmla="val 66702"/>
              <a:gd name="adj2" fmla="val -33274"/>
            </a:avLst>
          </a:prstGeom>
          <a:solidFill>
            <a:srgbClr val="0768A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Maximize your search by utilizing filter </a:t>
            </a:r>
            <a:r>
              <a:rPr lang="en-US" sz="1400" b="1" dirty="0">
                <a:solidFill>
                  <a:schemeClr val="bg1"/>
                </a:solidFill>
              </a:rPr>
              <a:t>options to </a:t>
            </a:r>
            <a:r>
              <a:rPr lang="en-US" sz="1400" b="1" dirty="0" smtClean="0">
                <a:solidFill>
                  <a:schemeClr val="bg1"/>
                </a:solidFill>
              </a:rPr>
              <a:t>narrow your results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609600" y="1498242"/>
            <a:ext cx="7810500" cy="4216758"/>
            <a:chOff x="609600" y="1498242"/>
            <a:chExt cx="7810500" cy="4216758"/>
          </a:xfrm>
        </p:grpSpPr>
        <p:pic>
          <p:nvPicPr>
            <p:cNvPr id="16392" name="Pictur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1498242"/>
              <a:ext cx="7810500" cy="4216758"/>
            </a:xfrm>
            <a:prstGeom prst="rect">
              <a:avLst/>
            </a:prstGeom>
            <a:noFill/>
            <a:ln w="12700">
              <a:solidFill>
                <a:srgbClr val="061844"/>
              </a:solidFill>
              <a:miter lim="800000"/>
              <a:headEnd/>
              <a:tailEnd/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7162800" y="1524000"/>
              <a:ext cx="11430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427" y="209550"/>
            <a:ext cx="8946573" cy="933450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“Browse” Multimedia</a:t>
            </a:r>
            <a:endParaRPr lang="en-US" sz="3200" dirty="0"/>
          </a:p>
        </p:txBody>
      </p:sp>
      <p:sp>
        <p:nvSpPr>
          <p:cNvPr id="8" name="Rectangular Callout 7"/>
          <p:cNvSpPr/>
          <p:nvPr/>
        </p:nvSpPr>
        <p:spPr>
          <a:xfrm flipH="1">
            <a:off x="4333875" y="1371600"/>
            <a:ext cx="1905000" cy="1143000"/>
          </a:xfrm>
          <a:prstGeom prst="wedgeRectCallout">
            <a:avLst>
              <a:gd name="adj1" fmla="val 76780"/>
              <a:gd name="adj2" fmla="val 24325"/>
            </a:avLst>
          </a:prstGeom>
          <a:solidFill>
            <a:srgbClr val="0768A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400" b="1" dirty="0">
                <a:solidFill>
                  <a:schemeClr val="bg1"/>
                </a:solidFill>
              </a:rPr>
              <a:t>If you prefer, browse through available multimedia ….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4953000" y="3505200"/>
            <a:ext cx="1752600" cy="990600"/>
          </a:xfrm>
          <a:prstGeom prst="wedgeRectCallout">
            <a:avLst>
              <a:gd name="adj1" fmla="val 51715"/>
              <a:gd name="adj2" fmla="val -83688"/>
            </a:avLst>
          </a:prstGeom>
          <a:solidFill>
            <a:srgbClr val="0768A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400" b="1" dirty="0">
                <a:solidFill>
                  <a:schemeClr val="bg1"/>
                </a:solidFill>
              </a:rPr>
              <a:t>… while maintaining 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easy access to 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full text</a:t>
            </a:r>
          </a:p>
        </p:txBody>
      </p:sp>
      <p:sp>
        <p:nvSpPr>
          <p:cNvPr id="10" name="Rectangular Callout 9"/>
          <p:cNvSpPr/>
          <p:nvPr/>
        </p:nvSpPr>
        <p:spPr>
          <a:xfrm flipH="1">
            <a:off x="304800" y="5486400"/>
            <a:ext cx="2362200" cy="533400"/>
          </a:xfrm>
          <a:prstGeom prst="wedgeRectCallout">
            <a:avLst>
              <a:gd name="adj1" fmla="val 812"/>
              <a:gd name="adj2" fmla="val -98413"/>
            </a:avLst>
          </a:prstGeom>
          <a:solidFill>
            <a:srgbClr val="0768A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And find something in your specialty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ICML_v3">
  <a:themeElements>
    <a:clrScheme name="ICML_v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CML_v3">
      <a:majorFont>
        <a:latin typeface="Trebuchet MS"/>
        <a:ea typeface="ＭＳ Ｐゴシック"/>
        <a:cs typeface=""/>
      </a:majorFont>
      <a:minorFont>
        <a:latin typeface="Trebuchet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CML_v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ML_v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ML_v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ML_v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ML_v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ML_v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_v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_v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_v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_v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_v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_v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421c84ea-e469-4c71-96ba-34e84a7a7893">Customer Facing Deck_0813</Description0>
    <_dlc_ExpireDate xmlns="421c84ea-e469-4c71-96ba-34e84a7a7893">2014-08-28T12:57:30+00:00</_dlc_ExpireDate>
    <_dlc_ExpireDateSaved xmlns="421c84ea-e469-4c71-96ba-34e84a7a7893" xsi:nil="true"/>
  </documentManagement>
</p:properties>
</file>

<file path=customXml/item2.xml><?xml version="1.0" encoding="utf-8"?>
<?mso-contentType ?>
<p:Policy xmlns:p="office.server.policy" id="" local="true">
  <p:Name>Document</p:Name>
  <p:Description>Document management policy</p:Description>
  <p:Statement>Document management policy to enforce document expiry and disposition workflow after 12 months from last modify date.</p:Statement>
  <p:PolicyItems>
    <p:PolicyItem featureId="Microsoft.Office.RecordsManagement.PolicyFeatures.Expiration">
      <p:Name>Expiration</p:Name>
      <p:Description>Automatic scheduling of content for processing, and expiry of content that has reached its due date.</p:Description>
      <p:CustomData>
        <data>
          <formula id="Microsoft.Office.RecordsManagement.PolicyFeatures.Expiration.Formula.BuiltIn">
            <number>12</number>
            <property>Modified</property>
            <period>months</period>
          </formula>
          <action type="workflow" id="e36cee8d-0a49-4f56-989b-08d96603fbaa"/>
        </data>
      </p:CustomData>
    </p:PolicyItem>
  </p:PolicyItems>
</p:Policy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30CC3A2FEF5E47A8EB485548363ECF" ma:contentTypeVersion="8" ma:contentTypeDescription="Create a new document." ma:contentTypeScope="" ma:versionID="2bdedbb2cd43a8cd6acd08536cdd867f">
  <xsd:schema xmlns:xsd="http://www.w3.org/2001/XMLSchema" xmlns:xs="http://www.w3.org/2001/XMLSchema" xmlns:p="http://schemas.microsoft.com/office/2006/metadata/properties" xmlns:ns2="421c84ea-e469-4c71-96ba-34e84a7a7893" targetNamespace="http://schemas.microsoft.com/office/2006/metadata/properties" ma:root="true" ma:fieldsID="286b9bf78d14e77e6f2e93a8120f0fb8" ns2:_="">
    <xsd:import namespace="421c84ea-e469-4c71-96ba-34e84a7a7893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_dlc_Exempt" minOccurs="0"/>
                <xsd:element ref="ns2:_dlc_ExpireDateSaved" minOccurs="0"/>
                <xsd:element ref="ns2:_dlc_Expire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1c84ea-e469-4c71-96ba-34e84a7a7893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">
      <xsd:simpleType>
        <xsd:restriction base="dms:Text">
          <xsd:maxLength value="255"/>
        </xsd:restriction>
      </xsd:simpleType>
    </xsd:element>
    <xsd:element name="_dlc_Exempt" ma:index="9" nillable="true" ma:displayName="Exempt from Policy" ma:description="" ma:hidden="true" ma:internalName="_dlc_Exempt" ma:readOnly="true">
      <xsd:simpleType>
        <xsd:restriction base="dms:Unknown"/>
      </xsd:simpleType>
    </xsd:element>
    <xsd:element name="_dlc_ExpireDateSaved" ma:index="10" nillable="true" ma:displayName="Original Expiration Date" ma:description="" ma:hidden="true" ma:internalName="_dlc_ExpireDateSaved" ma:readOnly="true">
      <xsd:simpleType>
        <xsd:restriction base="dms:DateTime"/>
      </xsd:simpleType>
    </xsd:element>
    <xsd:element name="_dlc_ExpireDate" ma:index="11" nillable="true" ma:displayName="Expiration Date" ma:description="" ma:hidden="true" ma:indexed="true" ma:internalName="_dlc_ExpireDat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02640BA-85B1-4682-9191-94723702F044}">
  <ds:schemaRefs>
    <ds:schemaRef ds:uri="http://purl.org/dc/elements/1.1/"/>
    <ds:schemaRef ds:uri="http://www.w3.org/XML/1998/namespace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421c84ea-e469-4c71-96ba-34e84a7a7893"/>
  </ds:schemaRefs>
</ds:datastoreItem>
</file>

<file path=customXml/itemProps2.xml><?xml version="1.0" encoding="utf-8"?>
<ds:datastoreItem xmlns:ds="http://schemas.openxmlformats.org/officeDocument/2006/customXml" ds:itemID="{F0FDE6A9-1F2D-476B-8379-CB1F428D2933}">
  <ds:schemaRefs>
    <ds:schemaRef ds:uri="office.server.policy"/>
  </ds:schemaRefs>
</ds:datastoreItem>
</file>

<file path=customXml/itemProps3.xml><?xml version="1.0" encoding="utf-8"?>
<ds:datastoreItem xmlns:ds="http://schemas.openxmlformats.org/officeDocument/2006/customXml" ds:itemID="{29EA7AEA-5BFB-4115-B20C-29C1EE74322C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7BC69213-EE8E-467C-9FFE-DDB445A2B3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1c84ea-e469-4c71-96ba-34e84a7a78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24865</TotalTime>
  <Words>406</Words>
  <Application>Microsoft Office PowerPoint</Application>
  <PresentationFormat>On-screen Show (4:3)</PresentationFormat>
  <Paragraphs>108</Paragraphs>
  <Slides>15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1_ICML_v3</vt:lpstr>
      <vt:lpstr>PowerPoint Presentation</vt:lpstr>
      <vt:lpstr>We Know You Need &amp; Want Multimedia</vt:lpstr>
      <vt:lpstr>PowerPoint Presentation</vt:lpstr>
      <vt:lpstr>Multimedia-Centric Research, Practice &amp; Education</vt:lpstr>
      <vt:lpstr>Adding Multimedia Without Changing How You Work</vt:lpstr>
      <vt:lpstr>Flexible to Support Various Users </vt:lpstr>
      <vt:lpstr>Easily Access Multimedia Through Your Results</vt:lpstr>
      <vt:lpstr>Filters mean Flexibility</vt:lpstr>
      <vt:lpstr>“Browse” Multimedia</vt:lpstr>
      <vt:lpstr>Robust Media Player</vt:lpstr>
      <vt:lpstr>Use OvidSP to Power Multimedia Searches </vt:lpstr>
      <vt:lpstr>How could you use Ovid multimedia in clinical practice and education?</vt:lpstr>
      <vt:lpstr>Only Relevant Content</vt:lpstr>
      <vt:lpstr>Highly-Ranked, Multimedia-Rich Titles</vt:lpstr>
      <vt:lpstr>PowerPoint Presentation</vt:lpstr>
    </vt:vector>
  </TitlesOfParts>
  <Company>Ovid Technologies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Customer Facing Deck_0813</dc:title>
  <dc:creator>Dane Johnson</dc:creator>
  <cp:lastModifiedBy>Test</cp:lastModifiedBy>
  <cp:revision>621</cp:revision>
  <cp:lastPrinted>2013-07-10T16:37:24Z</cp:lastPrinted>
  <dcterms:created xsi:type="dcterms:W3CDTF">2008-07-25T20:22:59Z</dcterms:created>
  <dcterms:modified xsi:type="dcterms:W3CDTF">2013-11-05T13:46:32Z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0x010100E830CC3A2FEF5E47A8EB485548363ECF</vt:lpwstr>
  </property>
  <property fmtid="{D5CDD505-2E9C-101B-9397-08002B2CF9AE}" pid="3" name="_dlc_ExpireDate">
    <vt:lpwstr>2012-07-22T13:03:15Z</vt:lpwstr>
  </property>
  <property fmtid="{D5CDD505-2E9C-101B-9397-08002B2CF9AE}" pid="4" name="_dlc_ExpireDateSaved">
    <vt:lpwstr/>
  </property>
  <property fmtid="{D5CDD505-2E9C-101B-9397-08002B2CF9AE}" pid="5" name="ItemRetentionFormula">
    <vt:lpwstr>&lt;formula id="Microsoft.Office.RecordsManagement.PolicyFeatures.Expiration.Formula.BuiltIn"&gt;&lt;number&gt;12&lt;/number&gt;&lt;property&gt;Modified&lt;/property&gt;&lt;period&gt;months&lt;/period&gt;&lt;/formula&gt;</vt:lpwstr>
  </property>
  <property fmtid="{D5CDD505-2E9C-101B-9397-08002B2CF9AE}" pid="6" name="_dlc_policyId">
    <vt:lpwstr/>
  </property>
</Properties>
</file>