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5143500" cx="9144000"/>
  <p:notesSz cx="6858000" cy="9144000"/>
  <p:embeddedFontLst>
    <p:embeddedFont>
      <p:font typeface="Lato"/>
      <p:regular r:id="rId41"/>
      <p:bold r:id="rId42"/>
      <p:italic r:id="rId43"/>
      <p:boldItalic r:id="rId44"/>
    </p:embeddedFont>
    <p:embeddedFont>
      <p:font typeface="Century Schoolbook"/>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2D93293-C5D4-42AC-A215-BD4A1FDCE90B}">
  <a:tblStyle styleId="{02D93293-C5D4-42AC-A215-BD4A1FDCE90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font" Target="fonts/Lato-bold.fntdata"/><Relationship Id="rId41" Type="http://schemas.openxmlformats.org/officeDocument/2006/relationships/font" Target="fonts/Lato-regular.fntdata"/><Relationship Id="rId22" Type="http://schemas.openxmlformats.org/officeDocument/2006/relationships/slide" Target="slides/slide16.xml"/><Relationship Id="rId44" Type="http://schemas.openxmlformats.org/officeDocument/2006/relationships/font" Target="fonts/Lato-boldItalic.fntdata"/><Relationship Id="rId21" Type="http://schemas.openxmlformats.org/officeDocument/2006/relationships/slide" Target="slides/slide15.xml"/><Relationship Id="rId43" Type="http://schemas.openxmlformats.org/officeDocument/2006/relationships/font" Target="fonts/Lato-italic.fntdata"/><Relationship Id="rId24" Type="http://schemas.openxmlformats.org/officeDocument/2006/relationships/slide" Target="slides/slide18.xml"/><Relationship Id="rId46" Type="http://schemas.openxmlformats.org/officeDocument/2006/relationships/font" Target="fonts/CenturySchoolbook-bold.fntdata"/><Relationship Id="rId23" Type="http://schemas.openxmlformats.org/officeDocument/2006/relationships/slide" Target="slides/slide17.xml"/><Relationship Id="rId45" Type="http://schemas.openxmlformats.org/officeDocument/2006/relationships/font" Target="fonts/CenturySchoolbook-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48" Type="http://schemas.openxmlformats.org/officeDocument/2006/relationships/font" Target="fonts/CenturySchoolbook-boldItalic.fntdata"/><Relationship Id="rId25" Type="http://schemas.openxmlformats.org/officeDocument/2006/relationships/slide" Target="slides/slide19.xml"/><Relationship Id="rId47" Type="http://schemas.openxmlformats.org/officeDocument/2006/relationships/font" Target="fonts/CenturySchoolbook-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e968f50002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e968f50002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e968f50002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e968f50002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9b21deba1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9b21deba1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e968f5000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e968f5000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e968f50002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e968f50002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9b21deba1e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9b21deba1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9b21deba1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9b21deba1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9b21deba1e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9b21deba1e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9b21deba1e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9b21deba1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9b21deba1e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9b21deba1e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e968f50002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e968f50002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9b21deba1e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9b21deba1e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9b21deba1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9b21deba1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b21deba1e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9b21deba1e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9b21deba1e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9b21deba1e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9b21deba1e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9b21deba1e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9b21deba1e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9b21deba1e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9b21deba1e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9b21deba1e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9ba8034f9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9ba8034f9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9ba8034f9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9ba8034f9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9ba8034f9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9ba8034f9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1e7aa446a45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e7aa446a45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9ba8034f9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9ba8034f9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9ba8034f93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9ba8034f9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9ba8034f93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9ba8034f9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9ba8034f93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9ba8034f93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9ba8034f93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9ba8034f93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e7aa446a4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e7aa446a4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9b21deba1e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9b21deba1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e968f5000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1e968f5000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e968f5000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e968f5000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1e968f50002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1e968f5000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e968f50002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e968f50002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fsw.curriculog.com/proposal:1474/for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fsw.curriculog.com/proposal:1579/for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fsw.curriculog.com/proposal:1581/for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fsw.curriculog.com/proposal:1524/for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fsw.curriculog.com/proposal:1432/form" TargetMode="External"/><Relationship Id="rId4" Type="http://schemas.openxmlformats.org/officeDocument/2006/relationships/hyperlink" Target="https://docs.google.com/document/d/12mIUDlnPP-u-ybW-7zJd1dsxJZN-32bm/edit?usp=drive_link&amp;ouid=113051942897666976611&amp;rtpof=true&amp;sd=true" TargetMode="External"/><Relationship Id="rId5" Type="http://schemas.openxmlformats.org/officeDocument/2006/relationships/hyperlink" Target="https://docs.google.com/document/d/1MA7YjVBtSG3dMPgXw6xBs_2hmbhqZgeg/edit?usp=drive_link&amp;ouid=113051942897666976611&amp;rtpof=true&amp;sd=tru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fsw.curriculog.com/proposal:1543/form" TargetMode="External"/><Relationship Id="rId4" Type="http://schemas.openxmlformats.org/officeDocument/2006/relationships/hyperlink" Target="https://fsw.curriculog.com/proposal:1566/for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fsw.curriculog.com/proposal:1590/form" TargetMode="External"/><Relationship Id="rId4" Type="http://schemas.openxmlformats.org/officeDocument/2006/relationships/hyperlink" Target="https://fsw.curriculog.com/proposal:1591/form" TargetMode="External"/><Relationship Id="rId11" Type="http://schemas.openxmlformats.org/officeDocument/2006/relationships/hyperlink" Target="https://fsw.curriculog.com/proposal:1589/form" TargetMode="External"/><Relationship Id="rId10" Type="http://schemas.openxmlformats.org/officeDocument/2006/relationships/hyperlink" Target="https://fsw.curriculog.com/proposal:1584/form" TargetMode="External"/><Relationship Id="rId9" Type="http://schemas.openxmlformats.org/officeDocument/2006/relationships/hyperlink" Target="https://fsw.curriculog.com/proposal:1583/form" TargetMode="External"/><Relationship Id="rId5" Type="http://schemas.openxmlformats.org/officeDocument/2006/relationships/hyperlink" Target="https://fsw.curriculog.com/proposal:1567/form" TargetMode="External"/><Relationship Id="rId6" Type="http://schemas.openxmlformats.org/officeDocument/2006/relationships/hyperlink" Target="https://fsw.curriculog.com/proposal:1574/form" TargetMode="External"/><Relationship Id="rId7" Type="http://schemas.openxmlformats.org/officeDocument/2006/relationships/hyperlink" Target="https://fsw.curriculog.com/proposal:1575/form" TargetMode="External"/><Relationship Id="rId8" Type="http://schemas.openxmlformats.org/officeDocument/2006/relationships/hyperlink" Target="https://fsw.curriculog.com/proposal:1542/for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hyperlink" Target="https://docs.google.com/document/d/1Dhb0r9cVKdtifbeJ-8d5eGwI7JHiC-ko/edit?usp=drive_link&amp;ouid=113051942897666976611&amp;rtpof=true&amp;sd=true" TargetMode="External"/><Relationship Id="rId4" Type="http://schemas.openxmlformats.org/officeDocument/2006/relationships/hyperlink" Target="https://docs.google.com/document/d/1XqwsBI7Nvb5kWUgnUkqaUoLNruf4YXKz/edit?usp=sharing&amp;ouid=113051942897666976611&amp;rtpof=true&amp;sd=true" TargetMode="External"/><Relationship Id="rId5" Type="http://schemas.openxmlformats.org/officeDocument/2006/relationships/hyperlink" Target="https://drive.google.com/file/d/14N0kDpuTTzW43QhiWB1DTBFU_0goOZr8/view?usp=drive_link" TargetMode="External"/><Relationship Id="rId6" Type="http://schemas.openxmlformats.org/officeDocument/2006/relationships/hyperlink" Target="https://drive.google.com/file/d/1sIiN3okZtWyDl6g_iOP7MhU0ATbdnV4Q/view?usp=drive_link" TargetMode="External"/><Relationship Id="rId7" Type="http://schemas.openxmlformats.org/officeDocument/2006/relationships/hyperlink" Target="https://docs.google.com/spreadsheets/d/1ZjXbUNUDR73kxXHdqigEFr3OOS8fKFFb/edit?usp=sharing&amp;ouid=113051942897666976611&amp;rtpof=true&amp;sd=true" TargetMode="External"/><Relationship Id="rId8" Type="http://schemas.openxmlformats.org/officeDocument/2006/relationships/hyperlink" Target="https://docs.google.com/spreadsheets/d/1ZjXbUNUDR73kxXHdqigEFr3OOS8fKFFb/edit?usp=drive_link&amp;ouid=113051942897666976611&amp;rtpof=true&amp;sd=tru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fsw.curriculog.com/proposal:1555/form" TargetMode="External"/><Relationship Id="rId4" Type="http://schemas.openxmlformats.org/officeDocument/2006/relationships/hyperlink" Target="https://docs.google.com/document/d/1TBqbSYErX6zxwY3C7rj5y8jNXwAhlq72/edit?usp=drive_link&amp;ouid=113051942897666976611&amp;rtpof=true&amp;sd=true" TargetMode="External"/><Relationship Id="rId5" Type="http://schemas.openxmlformats.org/officeDocument/2006/relationships/hyperlink" Target="https://docs.google.com/spreadsheets/d/1rMseJ2gJqrOIVreVm2ZmZVYZkBdR3JZm/edit?usp=drive_link&amp;ouid=113051942897666976611&amp;rtpof=true&amp;sd=true" TargetMode="External"/><Relationship Id="rId6" Type="http://schemas.openxmlformats.org/officeDocument/2006/relationships/hyperlink" Target="https://docs.google.com/document/d/1m6_raQDdVCkGglMOusynFE9pY35xIEhI/edit?usp=drive_link&amp;ouid=113051942897666976611&amp;rtpof=true&amp;sd=tru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1" Type="http://schemas.openxmlformats.org/officeDocument/2006/relationships/hyperlink" Target="https://fsw.curriculog.com/proposal:1569/form" TargetMode="External"/><Relationship Id="rId10" Type="http://schemas.openxmlformats.org/officeDocument/2006/relationships/hyperlink" Target="https://fsw.curriculog.com/proposal:1573/form" TargetMode="External"/><Relationship Id="rId13" Type="http://schemas.openxmlformats.org/officeDocument/2006/relationships/hyperlink" Target="https://fsw.curriculog.com/proposal:1572/form" TargetMode="External"/><Relationship Id="rId12" Type="http://schemas.openxmlformats.org/officeDocument/2006/relationships/hyperlink" Target="https://fsw.curriculog.com/proposal:1571/form" TargetMode="External"/><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s://fsw.curriculog.com/proposal:1570/form" TargetMode="External"/><Relationship Id="rId4" Type="http://schemas.openxmlformats.org/officeDocument/2006/relationships/hyperlink" Target="https://fsw.curriculog.com/proposal:1554/form" TargetMode="External"/><Relationship Id="rId9" Type="http://schemas.openxmlformats.org/officeDocument/2006/relationships/hyperlink" Target="https://fsw.curriculog.com/proposal:1565/form" TargetMode="External"/><Relationship Id="rId5" Type="http://schemas.openxmlformats.org/officeDocument/2006/relationships/hyperlink" Target="https://fsw.curriculog.com/proposal:1561/form" TargetMode="External"/><Relationship Id="rId6" Type="http://schemas.openxmlformats.org/officeDocument/2006/relationships/hyperlink" Target="https://fsw.curriculog.com/proposal:1562/form" TargetMode="External"/><Relationship Id="rId7" Type="http://schemas.openxmlformats.org/officeDocument/2006/relationships/hyperlink" Target="https://fsw.curriculog.com/proposal:1563/form" TargetMode="External"/><Relationship Id="rId8" Type="http://schemas.openxmlformats.org/officeDocument/2006/relationships/hyperlink" Target="https://fsw.curriculog.com/proposal:1564/for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fsw.curriculog.com/proposal:1598/form" TargetMode="External"/><Relationship Id="rId4" Type="http://schemas.openxmlformats.org/officeDocument/2006/relationships/hyperlink" Target="https://docs.google.com/document/d/1MKlcv7x77v-0i3SczznBNKIwiNBEY8XE/edit?usp=drive_link&amp;ouid=113051942897666976611&amp;rtpof=true&amp;sd=true" TargetMode="External"/><Relationship Id="rId5" Type="http://schemas.openxmlformats.org/officeDocument/2006/relationships/hyperlink" Target="https://drive.google.com/file/d/1XF4N2WY7j-7z-hQgb1Z__MAD0T9-LOvI/view?usp=drive_link" TargetMode="External"/><Relationship Id="rId6" Type="http://schemas.openxmlformats.org/officeDocument/2006/relationships/hyperlink" Target="https://docs.google.com/document/d/1Ro1mc1RbDzhv_cIu6KDo3ranIlOBgBH7/edit?usp=drive_link&amp;ouid=113051942897666976611&amp;rtpof=true&amp;sd=tru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fsw.curriculog.com/proposal:1611/form" TargetMode="External"/><Relationship Id="rId4" Type="http://schemas.openxmlformats.org/officeDocument/2006/relationships/hyperlink" Target="https://docs.google.com/document/d/1RBc15mqRK70ZdbjZ2d4c87TsrbRlNh9N/edit?usp=drive_link&amp;ouid=113051942897666976611&amp;rtpof=true&amp;sd=true" TargetMode="External"/><Relationship Id="rId5" Type="http://schemas.openxmlformats.org/officeDocument/2006/relationships/hyperlink" Target="https://docs.google.com/document/d/1TMRrRBfsYQwORGVE3yqhLocaHd4wVgJq/edit?usp=drive_link&amp;ouid=113051942897666976611&amp;rtpof=true&amp;sd=tru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fsw.curriculog.com/proposal:1520/form" TargetMode="External"/><Relationship Id="rId4" Type="http://schemas.openxmlformats.org/officeDocument/2006/relationships/hyperlink" Target="https://docs.google.com/document/d/1CMrHUjvMPTGIwESgdhT1npkrdA6Pmtw1/edit?usp=drive_link&amp;ouid=113051942897666976611&amp;rtpof=true&amp;sd=true" TargetMode="External"/><Relationship Id="rId5" Type="http://schemas.openxmlformats.org/officeDocument/2006/relationships/hyperlink" Target="https://docs.google.com/document/d/1ViDq_CVzRiBAiUAA_SAOgrOM-NybTxj7/edit?usp=drive_link&amp;ouid=113051942897666976611&amp;rtpof=true&amp;sd=true" TargetMode="External"/><Relationship Id="rId6" Type="http://schemas.openxmlformats.org/officeDocument/2006/relationships/hyperlink" Target="https://docs.google.com/spreadsheets/d/1rMseJ2gJqrOIVreVm2ZmZVYZkBdR3JZm/edit?usp=drive_link&amp;ouid=113051942897666976611&amp;rtpof=true&amp;sd=tru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fsw.curriculog.com/proposal:1545/form" TargetMode="External"/><Relationship Id="rId4" Type="http://schemas.openxmlformats.org/officeDocument/2006/relationships/hyperlink" Target="https://docs.google.com/document/d/1alBEEOyZ2oOMi7wrUmvqDY92VO8Pquzx/edit?usp=drive_link&amp;ouid=113051942897666976611&amp;rtpof=true&amp;sd=true" TargetMode="External"/><Relationship Id="rId5" Type="http://schemas.openxmlformats.org/officeDocument/2006/relationships/hyperlink" Target="https://docs.google.com/spreadsheets/d/1rqhVr4SPcYc4jiFg6p_joqCZfo-Qhwrk/edit?usp=drive_link&amp;ouid=113051942897666976611&amp;rtpof=true&amp;sd=tru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fsw.curriculog.com/proposal:1603/form" TargetMode="External"/><Relationship Id="rId4" Type="http://schemas.openxmlformats.org/officeDocument/2006/relationships/hyperlink" Target="https://fsw.curriculog.com/proposal:1576/form" TargetMode="External"/><Relationship Id="rId5" Type="http://schemas.openxmlformats.org/officeDocument/2006/relationships/hyperlink" Target="https://fsw.curriculog.com/proposal:1553/for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20" Type="http://schemas.openxmlformats.org/officeDocument/2006/relationships/hyperlink" Target="https://fsw.curriculog.com/proposal:1600/form" TargetMode="External"/><Relationship Id="rId11" Type="http://schemas.openxmlformats.org/officeDocument/2006/relationships/hyperlink" Target="https://fsw.curriculog.com/proposal:1557/form" TargetMode="External"/><Relationship Id="rId10" Type="http://schemas.openxmlformats.org/officeDocument/2006/relationships/hyperlink" Target="https://fsw.curriculog.com/proposal:1556/form" TargetMode="External"/><Relationship Id="rId13" Type="http://schemas.openxmlformats.org/officeDocument/2006/relationships/hyperlink" Target="https://fsw.curriculog.com/proposal:1558/form" TargetMode="External"/><Relationship Id="rId12" Type="http://schemas.openxmlformats.org/officeDocument/2006/relationships/hyperlink" Target="https://fsw.curriculog.com/proposal:1559/form" TargetMode="External"/><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docs.google.com/document/d/1YAQET4tI-r38phTJLmqo9M39UZtVDg_Q/edit?usp=sharing&amp;ouid=113051942897666976611&amp;rtpof=true&amp;sd=true" TargetMode="External"/><Relationship Id="rId4" Type="http://schemas.openxmlformats.org/officeDocument/2006/relationships/hyperlink" Target="https://docs.google.com/spreadsheets/d/1bOrqjQVPff4f8WFY-or6xqtAGihi1hLg/edit?usp=drive_link&amp;ouid=113051942897666976611&amp;rtpof=true&amp;sd=true" TargetMode="External"/><Relationship Id="rId9" Type="http://schemas.openxmlformats.org/officeDocument/2006/relationships/hyperlink" Target="https://fsw.curriculog.com/proposal:1550/form" TargetMode="External"/><Relationship Id="rId15" Type="http://schemas.openxmlformats.org/officeDocument/2006/relationships/hyperlink" Target="https://fsw.curriculog.com/proposal:1607/form" TargetMode="External"/><Relationship Id="rId14" Type="http://schemas.openxmlformats.org/officeDocument/2006/relationships/hyperlink" Target="https://fsw.curriculog.com/proposal:1606/form" TargetMode="External"/><Relationship Id="rId17" Type="http://schemas.openxmlformats.org/officeDocument/2006/relationships/hyperlink" Target="https://fsw.curriculog.com/proposal:1588/form" TargetMode="External"/><Relationship Id="rId16" Type="http://schemas.openxmlformats.org/officeDocument/2006/relationships/hyperlink" Target="https://fsw.curriculog.com/proposal:1605/form" TargetMode="External"/><Relationship Id="rId5" Type="http://schemas.openxmlformats.org/officeDocument/2006/relationships/hyperlink" Target="https://docs.google.com/document/d/1laeqO5cNne9dt7SfdDZLvvv79rdAtvKD/edit?usp=drive_link&amp;ouid=113051942897666976611&amp;rtpof=true&amp;sd=true" TargetMode="External"/><Relationship Id="rId19" Type="http://schemas.openxmlformats.org/officeDocument/2006/relationships/hyperlink" Target="https://fsw.curriculog.com/proposal:1599/form" TargetMode="External"/><Relationship Id="rId6" Type="http://schemas.openxmlformats.org/officeDocument/2006/relationships/hyperlink" Target="https://docs.google.com/spreadsheets/d/1548DQVCxaF_MvPR-Wqd_VspF1WEhFfJu/edit?usp=drive_link&amp;ouid=113051942897666976611&amp;rtpof=true&amp;sd=true" TargetMode="External"/><Relationship Id="rId18" Type="http://schemas.openxmlformats.org/officeDocument/2006/relationships/hyperlink" Target="https://fsw.curriculog.com/proposal:1595/form" TargetMode="External"/><Relationship Id="rId7" Type="http://schemas.openxmlformats.org/officeDocument/2006/relationships/hyperlink" Target="https://docs.google.com/document/d/1GrE6zXIF3YyWJeQuF8Z0m8yKlowFuYSV/edit?usp=drive_link&amp;ouid=113051942897666976611&amp;rtpof=true&amp;sd=true" TargetMode="External"/><Relationship Id="rId8" Type="http://schemas.openxmlformats.org/officeDocument/2006/relationships/hyperlink" Target="https://docs.google.com/spreadsheets/d/15cnj1sfBj3yEHw6XvLQGBdC-2RGqad6l/edit?usp=drive_link&amp;ouid=113051942897666976611&amp;rtpof=true&amp;sd=true"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fsw.curriculog.com/proposal:1548/form" TargetMode="External"/><Relationship Id="rId4" Type="http://schemas.openxmlformats.org/officeDocument/2006/relationships/hyperlink" Target="https://docs.google.com/document/d/1Japioa-fxsSsYUcDiIQFZDblaLNjXPW8/edit?usp=drive_link&amp;ouid=113051942897666976611&amp;rtpof=true&amp;sd=true" TargetMode="External"/><Relationship Id="rId5" Type="http://schemas.openxmlformats.org/officeDocument/2006/relationships/hyperlink" Target="https://docs.google.com/spreadsheets/d/1nlNV91Y_U9Gjr2v7YQDZUrd6zxBI6zl1/edit?usp=drive_link&amp;ouid=113051942897666976611&amp;rtpof=true&amp;sd=true" TargetMode="External"/><Relationship Id="rId6" Type="http://schemas.openxmlformats.org/officeDocument/2006/relationships/hyperlink" Target="https://docs.google.com/spreadsheets/d/1dh7L24qMYwyqjkF4Cdl2RlnKuCD5tpnN/edit?usp=drive_link&amp;ouid=113051942897666976611&amp;rtpof=true&amp;sd=true" TargetMode="External"/></Relationships>
</file>

<file path=ppt/slides/_rels/slide33.xml.rels><?xml version="1.0" encoding="UTF-8" standalone="yes"?><Relationships xmlns="http://schemas.openxmlformats.org/package/2006/relationships"><Relationship Id="rId11" Type="http://schemas.openxmlformats.org/officeDocument/2006/relationships/hyperlink" Target="https://fsw.curriculog.com/proposal:1535/form" TargetMode="External"/><Relationship Id="rId10" Type="http://schemas.openxmlformats.org/officeDocument/2006/relationships/hyperlink" Target="https://fsw.curriculog.com/proposal:1534/form" TargetMode="External"/><Relationship Id="rId12"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hyperlink" Target="https://fsw.curriculog.com/proposal:1544/form" TargetMode="External"/><Relationship Id="rId4" Type="http://schemas.openxmlformats.org/officeDocument/2006/relationships/hyperlink" Target="https://fsw.curriculog.com/proposal:1527/form" TargetMode="External"/><Relationship Id="rId9" Type="http://schemas.openxmlformats.org/officeDocument/2006/relationships/hyperlink" Target="https://fsw.curriculog.com/proposal:1533/form" TargetMode="External"/><Relationship Id="rId5" Type="http://schemas.openxmlformats.org/officeDocument/2006/relationships/hyperlink" Target="https://fsw.curriculog.com/proposal:1528/form" TargetMode="External"/><Relationship Id="rId6" Type="http://schemas.openxmlformats.org/officeDocument/2006/relationships/hyperlink" Target="https://fsw.curriculog.com/proposal:1529/form" TargetMode="External"/><Relationship Id="rId7" Type="http://schemas.openxmlformats.org/officeDocument/2006/relationships/hyperlink" Target="https://fsw.curriculog.com/proposal:1530/form" TargetMode="External"/><Relationship Id="rId8" Type="http://schemas.openxmlformats.org/officeDocument/2006/relationships/hyperlink" Target="https://fsw.curriculog.com/proposal:1531/for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fsw.curriculog.com/proposal:1604/form" TargetMode="External"/><Relationship Id="rId4" Type="http://schemas.openxmlformats.org/officeDocument/2006/relationships/hyperlink" Target="https://docs.google.com/document/d/1AP3Q84SCGw16cP3ulrMhxMnHkPeXDrcM/edit?usp=drive_link&amp;ouid=113051942897666976611&amp;rtpof=true&amp;sd=true" TargetMode="External"/><Relationship Id="rId5" Type="http://schemas.openxmlformats.org/officeDocument/2006/relationships/hyperlink" Target="https://docs.google.com/spreadsheets/d/1z07ldGufOHumPg8_BUDKeveX9qGYXAyj/edit?usp=drive_link&amp;ouid=113051942897666976611&amp;rtpof=true&amp;sd=tru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fsw.curriculog.com/proposal:1526/for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fsw.curriculog.com/proposal:1489/for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fsw.curriculog.com/proposal:1490/for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fsw.curriculog.com/proposal:1523/for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latin typeface="Century Schoolbook"/>
                <a:ea typeface="Century Schoolbook"/>
                <a:cs typeface="Century Schoolbook"/>
                <a:sym typeface="Century Schoolbook"/>
              </a:rPr>
              <a:t>Curriculum Committee</a:t>
            </a:r>
            <a:endParaRPr b="1">
              <a:latin typeface="Century Schoolbook"/>
              <a:ea typeface="Century Schoolbook"/>
              <a:cs typeface="Century Schoolbook"/>
              <a:sym typeface="Century Schoolbook"/>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latin typeface="Lato"/>
                <a:ea typeface="Lato"/>
                <a:cs typeface="Lato"/>
                <a:sym typeface="Lato"/>
              </a:rPr>
              <a:t>17 November 2023</a:t>
            </a:r>
            <a:endParaRPr>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latin typeface="Century Schoolbook"/>
                <a:ea typeface="Century Schoolbook"/>
                <a:cs typeface="Century Schoolbook"/>
                <a:sym typeface="Century Schoolbook"/>
              </a:rPr>
              <a:t>New Course</a:t>
            </a:r>
            <a:r>
              <a:rPr lang="en" sz="1920">
                <a:latin typeface="Century Schoolbook"/>
                <a:ea typeface="Century Schoolbook"/>
                <a:cs typeface="Century Schoolbook"/>
                <a:sym typeface="Century Schoolbook"/>
              </a:rPr>
              <a:t> Proposal: ENC 2210 Technical Communication </a:t>
            </a:r>
            <a:endParaRPr sz="1920">
              <a:latin typeface="Century Schoolbook"/>
              <a:ea typeface="Century Schoolbook"/>
              <a:cs typeface="Century Schoolbook"/>
              <a:sym typeface="Century Schoolbook"/>
            </a:endParaRPr>
          </a:p>
        </p:txBody>
      </p:sp>
      <p:sp>
        <p:nvSpPr>
          <p:cNvPr id="110" name="Google Shape;110;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ENC 2210 Technical Communication New Course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course will introduce students to technical writing properly as an advanced composition course focused on the creation of technical documents with an emphasis on clarity and accuracy in reporting.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course moves away from traditional “business writing”, like resumes and memos, and toward an approach rooted in various technical communication genres necessary to the sciences, government, healthcare, and business.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course will help us better serve the FSW community by providing new pathways for students who need a technical focus and this course will help prepare students for the technical specificity our regional employers so highly value.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And yes, this course will emphasize APA format. :-P</a:t>
            </a:r>
            <a:endParaRPr>
              <a:solidFill>
                <a:schemeClr val="dk1"/>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Course Proposal: MGF 1130 Mathematical Thinking</a:t>
            </a:r>
            <a:endParaRPr sz="2220">
              <a:latin typeface="Century Schoolbook"/>
              <a:ea typeface="Century Schoolbook"/>
              <a:cs typeface="Century Schoolbook"/>
              <a:sym typeface="Century Schoolbook"/>
            </a:endParaRPr>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MGF 1130 Mathematical Thinking New Course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new course is now the state-accepted core general education mathematics course for the liberal arts pathway.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MGF 1106 and MGF 1107 will no longer be accepted as core general education mathematics courses.</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All programs which had listed MGF 1106 as the required core general education mathematics course will likely want to change that requirement to MGF 1130.</a:t>
            </a:r>
            <a:endParaRPr>
              <a:solidFill>
                <a:schemeClr val="dk1"/>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Course Proposal: MGF 1131 Mathematics in Context</a:t>
            </a:r>
            <a:endParaRPr sz="2220">
              <a:latin typeface="Century Schoolbook"/>
              <a:ea typeface="Century Schoolbook"/>
              <a:cs typeface="Century Schoolbook"/>
              <a:sym typeface="Century Schoolbook"/>
            </a:endParaRPr>
          </a:p>
        </p:txBody>
      </p:sp>
      <p:sp>
        <p:nvSpPr>
          <p:cNvPr id="122" name="Google Shape;122;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MGF 1131 Mathematics in Context New Course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new course will provide an option for a second general education mathematics course in the liberal arts pathway in addition to the core general education mathematics course of MGF 1130, since we will no longer be offering the MGF 1107 course which served a similar purpose.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is for students in the liberal arts pathway who are attempting to complete the Associate in Arts degree prior to graduation from FSW.</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course will need to be listed as a level two general education mathematics course for the A.A. program.</a:t>
            </a:r>
            <a:endParaRPr>
              <a:solidFill>
                <a:schemeClr val="dk1"/>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Course Proposal: SLS 1948 Work Experience Internship I</a:t>
            </a:r>
            <a:endParaRPr sz="2220">
              <a:latin typeface="Century Schoolbook"/>
              <a:ea typeface="Century Schoolbook"/>
              <a:cs typeface="Century Schoolbook"/>
              <a:sym typeface="Century Schoolbook"/>
            </a:endParaRPr>
          </a:p>
        </p:txBody>
      </p:sp>
      <p:sp>
        <p:nvSpPr>
          <p:cNvPr id="128" name="Google Shape;128;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SLS 1948 Work Experience Internship I New Course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Creating the SLS 1948 Work Experience Internship I course benefits students by providing real-world experience, enhancing their resumes, and fostering essential skills like communication, problem-solving, and teamwork. It also connects academia with industry, strengthening the college's relationships with potential employers.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course prepares students for the workforce, increasing their employability, and ensuring a smoother transition into post-graduate life.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Credits will be variable and repeatable.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course can be used by any department or school at the College. </a:t>
            </a:r>
            <a:endParaRPr>
              <a:solidFill>
                <a:schemeClr val="dk1"/>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A.S. Supply Chain Management (2nd Read)</a:t>
            </a:r>
            <a:endParaRPr sz="2220">
              <a:latin typeface="Century Schoolbook"/>
              <a:ea typeface="Century Schoolbook"/>
              <a:cs typeface="Century Schoolbook"/>
              <a:sym typeface="Century Schoolbook"/>
            </a:endParaRPr>
          </a:p>
        </p:txBody>
      </p:sp>
      <p:sp>
        <p:nvSpPr>
          <p:cNvPr id="134" name="Google Shape;134;p26"/>
          <p:cNvSpPr txBox="1"/>
          <p:nvPr>
            <p:ph idx="1" type="body"/>
          </p:nvPr>
        </p:nvSpPr>
        <p:spPr>
          <a:xfrm>
            <a:off x="311700" y="1185300"/>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A.S. Supply Chain Management New Program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AS degree program in Supply Chain Management aligns with the educational and workforce needs of our region. It will equip students with the skills and knowledge necessary to excel in a high-demand industry, offering promising job prospects and competitive salaries. Furthermore, it reflects our institution's commitment to staying relevant in the ever-changing landscape of education and industry demand.</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department replaced FIN 2001 Business Finance with ACG 2071 Managerial Accounting in the final version of the program.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A.S. Supply Chain Management and CCC Logistics and Transportation Curriculum</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A.S. Supply Chain Management Catalog Page</a:t>
            </a:r>
            <a:endParaRPr>
              <a:solidFill>
                <a:schemeClr val="dk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7"/>
          <p:cNvSpPr txBox="1"/>
          <p:nvPr>
            <p:ph type="title"/>
          </p:nvPr>
        </p:nvSpPr>
        <p:spPr>
          <a:xfrm>
            <a:off x="311700" y="269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Advanced Medical Assisting, A.S. and Medical Assisting Specialist, CCC</a:t>
            </a:r>
            <a:endParaRPr sz="2220">
              <a:latin typeface="Century Schoolbook"/>
              <a:ea typeface="Century Schoolbook"/>
              <a:cs typeface="Century Schoolbook"/>
              <a:sym typeface="Century Schoolbook"/>
            </a:endParaRPr>
          </a:p>
        </p:txBody>
      </p:sp>
      <p:sp>
        <p:nvSpPr>
          <p:cNvPr id="140" name="Google Shape;140;p27"/>
          <p:cNvSpPr txBox="1"/>
          <p:nvPr>
            <p:ph idx="1" type="body"/>
          </p:nvPr>
        </p:nvSpPr>
        <p:spPr>
          <a:xfrm>
            <a:off x="311700" y="1185300"/>
            <a:ext cx="8520600" cy="34164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3"/>
              </a:rPr>
              <a:t>Advanced Medical Assisting, A.S. New Program/CCC Proposal</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4"/>
              </a:rPr>
              <a:t>Medical Assisting Specialist, CCC New Program/CCC Proposal</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As the large baby-boom population moves into the older age groups, who typically have more healthcare concerns, the demand for medical services will continue to increase resulting in the need for more medical assistants to perform routine administrative and clinical duties in physicians’ offices and other primary care settings. </a:t>
            </a:r>
            <a:endParaRPr>
              <a:solidFill>
                <a:schemeClr val="dk1"/>
              </a:solidFill>
              <a:latin typeface="Lato"/>
              <a:ea typeface="Lato"/>
              <a:cs typeface="Lato"/>
              <a:sym typeface="Lato"/>
            </a:endParaRPr>
          </a:p>
          <a:p>
            <a:pPr indent="-334327"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According to the Florida employment trends for the fastest-growing occupations, the projected medical assistant growth rate from 2022 to 2030 is 18.7% which is higher than the national growth rate of 14%. The addition of the AMA-AS program at FSW will provide the Southwest Florida region, one in which the projected medical assistant growth rate is 19.5% and is one of the top ten occupations according to State statistics, with an increased pipeline of new MA’s. </a:t>
            </a:r>
            <a:endParaRPr>
              <a:solidFill>
                <a:schemeClr val="dk1"/>
              </a:solidFill>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8"/>
          <p:cNvSpPr txBox="1"/>
          <p:nvPr>
            <p:ph type="title"/>
          </p:nvPr>
        </p:nvSpPr>
        <p:spPr>
          <a:xfrm>
            <a:off x="311700" y="269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Advanced Medical Assisting, A.S. and Medical Assisting Specialist, CCC</a:t>
            </a:r>
            <a:endParaRPr sz="2220">
              <a:latin typeface="Century Schoolbook"/>
              <a:ea typeface="Century Schoolbook"/>
              <a:cs typeface="Century Schoolbook"/>
              <a:sym typeface="Century Schoolbook"/>
            </a:endParaRPr>
          </a:p>
        </p:txBody>
      </p:sp>
      <p:sp>
        <p:nvSpPr>
          <p:cNvPr id="146" name="Google Shape;146;p28"/>
          <p:cNvSpPr txBox="1"/>
          <p:nvPr>
            <p:ph idx="1" type="body"/>
          </p:nvPr>
        </p:nvSpPr>
        <p:spPr>
          <a:xfrm>
            <a:off x="311700" y="1185300"/>
            <a:ext cx="8520600" cy="34164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Lato"/>
              <a:buChar char="●"/>
            </a:pPr>
            <a:r>
              <a:rPr lang="en" sz="2100">
                <a:solidFill>
                  <a:schemeClr val="dk1"/>
                </a:solidFill>
                <a:latin typeface="Lato"/>
                <a:ea typeface="Lato"/>
                <a:cs typeface="Lato"/>
                <a:sym typeface="Lato"/>
              </a:rPr>
              <a:t>Associated Course Proposals:</a:t>
            </a:r>
            <a:endParaRPr sz="21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3">
                  <a:extLst>
                    <a:ext uri="{A12FA001-AC4F-418D-AE19-62706E023703}">
                      <ahyp:hlinkClr val="tx"/>
                    </a:ext>
                  </a:extLst>
                </a:hlinkClick>
              </a:rPr>
              <a:t>HIM 2279 Medical Insurance and Billing (Course Change)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4">
                  <a:extLst>
                    <a:ext uri="{A12FA001-AC4F-418D-AE19-62706E023703}">
                      <ahyp:hlinkClr val="tx"/>
                    </a:ext>
                  </a:extLst>
                </a:hlinkClick>
              </a:rPr>
              <a:t>HIM 2512 Management Foundations in Healthcare (Course Change)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5">
                  <a:extLst>
                    <a:ext uri="{A12FA001-AC4F-418D-AE19-62706E023703}">
                      <ahyp:hlinkClr val="tx"/>
                    </a:ext>
                  </a:extLst>
                </a:hlinkClick>
              </a:rPr>
              <a:t>HSA 1020 Healthcare Delivery (New Course)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6">
                  <a:extLst>
                    <a:ext uri="{A12FA001-AC4F-418D-AE19-62706E023703}">
                      <ahyp:hlinkClr val="tx"/>
                    </a:ext>
                  </a:extLst>
                </a:hlinkClick>
              </a:rPr>
              <a:t>MEA 1010C Radiography Essentials (New Course)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7">
                  <a:extLst>
                    <a:ext uri="{A12FA001-AC4F-418D-AE19-62706E023703}">
                      <ahyp:hlinkClr val="tx"/>
                    </a:ext>
                  </a:extLst>
                </a:hlinkClick>
              </a:rPr>
              <a:t>MEA 1206C Clinical Office Procedures I (New Course)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8">
                  <a:extLst>
                    <a:ext uri="{A12FA001-AC4F-418D-AE19-62706E023703}">
                      <ahyp:hlinkClr val="tx"/>
                    </a:ext>
                  </a:extLst>
                </a:hlinkClick>
              </a:rPr>
              <a:t>MEA 1207C Clinical Office Procedures II (New Course)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9">
                  <a:extLst>
                    <a:ext uri="{A12FA001-AC4F-418D-AE19-62706E023703}">
                      <ahyp:hlinkClr val="tx"/>
                    </a:ext>
                  </a:extLst>
                </a:hlinkClick>
              </a:rPr>
              <a:t>MEA 1248C Clinical Laboratory Procedures (New Course)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10">
                  <a:extLst>
                    <a:ext uri="{A12FA001-AC4F-418D-AE19-62706E023703}">
                      <ahyp:hlinkClr val="tx"/>
                    </a:ext>
                  </a:extLst>
                </a:hlinkClick>
              </a:rPr>
              <a:t>MEA 1303 Medical Office Management (New Course)</a:t>
            </a:r>
            <a:endParaRPr sz="1900">
              <a:solidFill>
                <a:schemeClr val="dk1"/>
              </a:solidFill>
              <a:latin typeface="Lato"/>
              <a:ea typeface="Lato"/>
              <a:cs typeface="Lato"/>
              <a:sym typeface="Lato"/>
            </a:endParaRPr>
          </a:p>
          <a:p>
            <a:pPr indent="-349250" lvl="1" marL="914400" rtl="0" algn="l">
              <a:spcBef>
                <a:spcPts val="0"/>
              </a:spcBef>
              <a:spcAft>
                <a:spcPts val="0"/>
              </a:spcAft>
              <a:buClr>
                <a:schemeClr val="dk1"/>
              </a:buClr>
              <a:buSzPts val="1900"/>
              <a:buFont typeface="Lato"/>
              <a:buChar char="○"/>
            </a:pPr>
            <a:r>
              <a:rPr lang="en" sz="1900" u="sng">
                <a:solidFill>
                  <a:schemeClr val="accent5"/>
                </a:solidFill>
                <a:latin typeface="Lato"/>
                <a:ea typeface="Lato"/>
                <a:cs typeface="Lato"/>
                <a:sym typeface="Lato"/>
                <a:hlinkClick r:id="rId11">
                  <a:extLst>
                    <a:ext uri="{A12FA001-AC4F-418D-AE19-62706E023703}">
                      <ahyp:hlinkClr val="tx"/>
                    </a:ext>
                  </a:extLst>
                </a:hlinkClick>
              </a:rPr>
              <a:t>MEA 2803C Externship for Medical Assisting (New Course)</a:t>
            </a:r>
            <a:endParaRPr sz="2100">
              <a:solidFill>
                <a:schemeClr val="dk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9"/>
          <p:cNvSpPr txBox="1"/>
          <p:nvPr>
            <p:ph type="title"/>
          </p:nvPr>
        </p:nvSpPr>
        <p:spPr>
          <a:xfrm>
            <a:off x="650950" y="1508200"/>
            <a:ext cx="3026100" cy="222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Advanced Medical Assisting, A.S. and Medical Assisting Specialist, CCC</a:t>
            </a:r>
            <a:endParaRPr sz="2220">
              <a:latin typeface="Century Schoolbook"/>
              <a:ea typeface="Century Schoolbook"/>
              <a:cs typeface="Century Schoolbook"/>
              <a:sym typeface="Century Schoolbook"/>
            </a:endParaRPr>
          </a:p>
        </p:txBody>
      </p:sp>
      <p:pic>
        <p:nvPicPr>
          <p:cNvPr id="152" name="Google Shape;152;p29"/>
          <p:cNvPicPr preferRelativeResize="0"/>
          <p:nvPr/>
        </p:nvPicPr>
        <p:blipFill>
          <a:blip r:embed="rId3">
            <a:alphaModFix/>
          </a:blip>
          <a:stretch>
            <a:fillRect/>
          </a:stretch>
        </p:blipFill>
        <p:spPr>
          <a:xfrm>
            <a:off x="4507950" y="220950"/>
            <a:ext cx="3634101" cy="47015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182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Advanced Medical Assisting, A.S. and Medical Assisting Specialist, CCC</a:t>
            </a:r>
            <a:endParaRPr sz="2220">
              <a:latin typeface="Century Schoolbook"/>
              <a:ea typeface="Century Schoolbook"/>
              <a:cs typeface="Century Schoolbook"/>
              <a:sym typeface="Century Schoolbook"/>
            </a:endParaRPr>
          </a:p>
        </p:txBody>
      </p:sp>
      <p:pic>
        <p:nvPicPr>
          <p:cNvPr id="158" name="Google Shape;158;p30"/>
          <p:cNvPicPr preferRelativeResize="0"/>
          <p:nvPr/>
        </p:nvPicPr>
        <p:blipFill>
          <a:blip r:embed="rId3">
            <a:alphaModFix/>
          </a:blip>
          <a:stretch>
            <a:fillRect/>
          </a:stretch>
        </p:blipFill>
        <p:spPr>
          <a:xfrm>
            <a:off x="2158938" y="1137400"/>
            <a:ext cx="4826125" cy="38310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Advanced Medical Assisting, A.S. and Medical Assisting Specialist, CCC</a:t>
            </a:r>
            <a:endParaRPr sz="2220">
              <a:latin typeface="Century Schoolbook"/>
              <a:ea typeface="Century Schoolbook"/>
              <a:cs typeface="Century Schoolbook"/>
              <a:sym typeface="Century Schoolbook"/>
            </a:endParaRPr>
          </a:p>
        </p:txBody>
      </p:sp>
      <p:sp>
        <p:nvSpPr>
          <p:cNvPr id="164" name="Google Shape;164;p31"/>
          <p:cNvSpPr txBox="1"/>
          <p:nvPr>
            <p:ph idx="4294967295" type="body"/>
          </p:nvPr>
        </p:nvSpPr>
        <p:spPr>
          <a:xfrm>
            <a:off x="572100" y="1510225"/>
            <a:ext cx="7865400" cy="30588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Clr>
                <a:schemeClr val="dk1"/>
              </a:buClr>
              <a:buSzPts val="2200"/>
              <a:buFont typeface="Lato"/>
              <a:buChar char="●"/>
            </a:pPr>
            <a:r>
              <a:rPr lang="en" sz="2200" u="sng">
                <a:solidFill>
                  <a:schemeClr val="hlink"/>
                </a:solidFill>
                <a:latin typeface="Lato"/>
                <a:ea typeface="Lato"/>
                <a:cs typeface="Lato"/>
                <a:sym typeface="Lato"/>
                <a:hlinkClick r:id="rId3"/>
              </a:rPr>
              <a:t>Advanced Medical Assisting, A.S. Catalog Page</a:t>
            </a:r>
            <a:endParaRPr sz="2200">
              <a:solidFill>
                <a:schemeClr val="dk1"/>
              </a:solidFill>
              <a:latin typeface="Lato"/>
              <a:ea typeface="Lato"/>
              <a:cs typeface="Lato"/>
              <a:sym typeface="Lato"/>
            </a:endParaRPr>
          </a:p>
          <a:p>
            <a:pPr indent="-368300" lvl="0" marL="457200" rtl="0" algn="l">
              <a:spcBef>
                <a:spcPts val="0"/>
              </a:spcBef>
              <a:spcAft>
                <a:spcPts val="0"/>
              </a:spcAft>
              <a:buClr>
                <a:schemeClr val="dk1"/>
              </a:buClr>
              <a:buSzPts val="2200"/>
              <a:buFont typeface="Lato"/>
              <a:buChar char="●"/>
            </a:pPr>
            <a:r>
              <a:rPr lang="en" sz="2200" u="sng">
                <a:solidFill>
                  <a:schemeClr val="hlink"/>
                </a:solidFill>
                <a:latin typeface="Lato"/>
                <a:ea typeface="Lato"/>
                <a:cs typeface="Lato"/>
                <a:sym typeface="Lato"/>
                <a:hlinkClick r:id="rId4"/>
              </a:rPr>
              <a:t>Medical Assisting Specialist, CCC Catalog Page</a:t>
            </a:r>
            <a:endParaRPr sz="2200">
              <a:solidFill>
                <a:schemeClr val="dk1"/>
              </a:solidFill>
              <a:latin typeface="Lato"/>
              <a:ea typeface="Lato"/>
              <a:cs typeface="Lato"/>
              <a:sym typeface="Lato"/>
            </a:endParaRPr>
          </a:p>
          <a:p>
            <a:pPr indent="-355600" lvl="0" marL="457200" rtl="0" algn="l">
              <a:spcBef>
                <a:spcPts val="0"/>
              </a:spcBef>
              <a:spcAft>
                <a:spcPts val="0"/>
              </a:spcAft>
              <a:buClr>
                <a:schemeClr val="dk1"/>
              </a:buClr>
              <a:buSzPts val="2000"/>
              <a:buFont typeface="Lato"/>
              <a:buChar char="●"/>
            </a:pPr>
            <a:r>
              <a:rPr lang="en" sz="2000" u="sng">
                <a:solidFill>
                  <a:schemeClr val="accent5"/>
                </a:solidFill>
                <a:latin typeface="Lato"/>
                <a:ea typeface="Lato"/>
                <a:cs typeface="Lato"/>
                <a:sym typeface="Lato"/>
                <a:hlinkClick r:id="rId5">
                  <a:extLst>
                    <a:ext uri="{A12FA001-AC4F-418D-AE19-62706E023703}">
                      <ahyp:hlinkClr val="tx"/>
                    </a:ext>
                  </a:extLst>
                </a:hlinkClick>
              </a:rPr>
              <a:t>Advanced Medical Assisting, A.S. Course Sequence</a:t>
            </a:r>
            <a:endParaRPr sz="2000">
              <a:solidFill>
                <a:schemeClr val="dk1"/>
              </a:solidFill>
              <a:latin typeface="Lato"/>
              <a:ea typeface="Lato"/>
              <a:cs typeface="Lato"/>
              <a:sym typeface="Lato"/>
            </a:endParaRPr>
          </a:p>
          <a:p>
            <a:pPr indent="-355600" lvl="0" marL="457200" rtl="0" algn="l">
              <a:spcBef>
                <a:spcPts val="0"/>
              </a:spcBef>
              <a:spcAft>
                <a:spcPts val="0"/>
              </a:spcAft>
              <a:buClr>
                <a:schemeClr val="dk1"/>
              </a:buClr>
              <a:buSzPts val="2000"/>
              <a:buFont typeface="Lato"/>
              <a:buChar char="●"/>
            </a:pPr>
            <a:r>
              <a:rPr lang="en" sz="2000" u="sng">
                <a:solidFill>
                  <a:schemeClr val="accent5"/>
                </a:solidFill>
                <a:latin typeface="Lato"/>
                <a:ea typeface="Lato"/>
                <a:cs typeface="Lato"/>
                <a:sym typeface="Lato"/>
                <a:hlinkClick r:id="rId6">
                  <a:extLst>
                    <a:ext uri="{A12FA001-AC4F-418D-AE19-62706E023703}">
                      <ahyp:hlinkClr val="tx"/>
                    </a:ext>
                  </a:extLst>
                </a:hlinkClick>
              </a:rPr>
              <a:t>Medical Assisting Specialist, CCC Course Sequence</a:t>
            </a:r>
            <a:endParaRPr sz="2000">
              <a:solidFill>
                <a:schemeClr val="dk1"/>
              </a:solidFill>
              <a:latin typeface="Lato"/>
              <a:ea typeface="Lato"/>
              <a:cs typeface="Lato"/>
              <a:sym typeface="Lato"/>
            </a:endParaRPr>
          </a:p>
          <a:p>
            <a:pPr indent="-355600" lvl="0" marL="457200" rtl="0" algn="l">
              <a:spcBef>
                <a:spcPts val="0"/>
              </a:spcBef>
              <a:spcAft>
                <a:spcPts val="0"/>
              </a:spcAft>
              <a:buClr>
                <a:schemeClr val="dk1"/>
              </a:buClr>
              <a:buSzPts val="2000"/>
              <a:buFont typeface="Lato"/>
              <a:buChar char="●"/>
            </a:pPr>
            <a:r>
              <a:rPr lang="en" sz="2000" u="sng">
                <a:solidFill>
                  <a:schemeClr val="accent5"/>
                </a:solidFill>
                <a:latin typeface="Lato"/>
                <a:ea typeface="Lato"/>
                <a:cs typeface="Lato"/>
                <a:sym typeface="Lato"/>
                <a:hlinkClick r:id="rId7">
                  <a:extLst>
                    <a:ext uri="{A12FA001-AC4F-418D-AE19-62706E023703}">
                      <ahyp:hlinkClr val="tx"/>
                    </a:ext>
                  </a:extLst>
                </a:hlinkClick>
              </a:rPr>
              <a:t>Advanced Medical Assisting, A.S. Curriculum Map to Frameworks</a:t>
            </a:r>
            <a:endParaRPr sz="2000">
              <a:solidFill>
                <a:schemeClr val="dk1"/>
              </a:solidFill>
              <a:latin typeface="Lato"/>
              <a:ea typeface="Lato"/>
              <a:cs typeface="Lato"/>
              <a:sym typeface="Lato"/>
            </a:endParaRPr>
          </a:p>
          <a:p>
            <a:pPr indent="-355600" lvl="0" marL="457200" rtl="0" algn="l">
              <a:spcBef>
                <a:spcPts val="0"/>
              </a:spcBef>
              <a:spcAft>
                <a:spcPts val="0"/>
              </a:spcAft>
              <a:buClr>
                <a:schemeClr val="dk1"/>
              </a:buClr>
              <a:buSzPts val="2000"/>
              <a:buFont typeface="Lato"/>
              <a:buChar char="●"/>
            </a:pPr>
            <a:r>
              <a:rPr lang="en" sz="2000" u="sng">
                <a:solidFill>
                  <a:schemeClr val="accent5"/>
                </a:solidFill>
                <a:latin typeface="Lato"/>
                <a:ea typeface="Lato"/>
                <a:cs typeface="Lato"/>
                <a:sym typeface="Lato"/>
                <a:hlinkClick r:id="rId8">
                  <a:extLst>
                    <a:ext uri="{A12FA001-AC4F-418D-AE19-62706E023703}">
                      <ahyp:hlinkClr val="tx"/>
                    </a:ext>
                  </a:extLst>
                </a:hlinkClick>
              </a:rPr>
              <a:t>Medical Assisting Specialist, CCC Curriculum Map to Frameworks </a:t>
            </a:r>
            <a:endParaRPr sz="2200">
              <a:solidFill>
                <a:schemeClr val="dk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entury Schoolbook"/>
                <a:ea typeface="Century Schoolbook"/>
                <a:cs typeface="Century Schoolbook"/>
                <a:sym typeface="Century Schoolbook"/>
              </a:rPr>
              <a:t>Condensed Agenda 17 November 2023</a:t>
            </a:r>
            <a:endParaRPr>
              <a:latin typeface="Century Schoolbook"/>
              <a:ea typeface="Century Schoolbook"/>
              <a:cs typeface="Century Schoolbook"/>
              <a:sym typeface="Century Schoolbook"/>
            </a:endParaRPr>
          </a:p>
        </p:txBody>
      </p:sp>
      <p:sp>
        <p:nvSpPr>
          <p:cNvPr id="61" name="Google Shape;61;p14"/>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852"/>
              <a:buNone/>
            </a:pPr>
            <a:r>
              <a:rPr lang="en" sz="1100">
                <a:solidFill>
                  <a:schemeClr val="dk1"/>
                </a:solidFill>
                <a:latin typeface="Lato"/>
                <a:ea typeface="Lato"/>
                <a:cs typeface="Lato"/>
                <a:sym typeface="Lato"/>
              </a:rPr>
              <a:t>1. </a:t>
            </a:r>
            <a:r>
              <a:rPr lang="en" sz="1100">
                <a:solidFill>
                  <a:schemeClr val="dk1"/>
                </a:solidFill>
                <a:latin typeface="Lato"/>
                <a:ea typeface="Lato"/>
                <a:cs typeface="Lato"/>
                <a:sym typeface="Lato"/>
              </a:rPr>
              <a:t>Information Items</a:t>
            </a:r>
            <a:endParaRPr sz="1100">
              <a:solidFill>
                <a:schemeClr val="dk1"/>
              </a:solidFill>
              <a:latin typeface="Lato"/>
              <a:ea typeface="Lato"/>
              <a:cs typeface="Lato"/>
              <a:sym typeface="Lato"/>
            </a:endParaRPr>
          </a:p>
          <a:p>
            <a:pPr indent="45720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a. CVT- Dir. Lena Scott</a:t>
            </a:r>
            <a:endParaRPr sz="1100">
              <a:solidFill>
                <a:schemeClr val="dk1"/>
              </a:solidFill>
              <a:latin typeface="Lato"/>
              <a:ea typeface="Lato"/>
              <a:cs typeface="Lato"/>
              <a:sym typeface="Lato"/>
            </a:endParaRPr>
          </a:p>
          <a:p>
            <a:pPr indent="45720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b. MUH 2513- Dr. Scott Courtney</a:t>
            </a:r>
            <a:endParaRPr sz="1100">
              <a:solidFill>
                <a:schemeClr val="dk1"/>
              </a:solidFill>
              <a:latin typeface="Lato"/>
              <a:ea typeface="Lato"/>
              <a:cs typeface="Lato"/>
              <a:sym typeface="Lato"/>
            </a:endParaRPr>
          </a:p>
          <a:p>
            <a:pPr indent="0" lvl="0" marL="0" rtl="0" algn="l">
              <a:lnSpc>
                <a:spcPct val="80000"/>
              </a:lnSpc>
              <a:spcBef>
                <a:spcPts val="0"/>
              </a:spcBef>
              <a:spcAft>
                <a:spcPts val="0"/>
              </a:spcAft>
              <a:buSzPts val="852"/>
              <a:buNone/>
            </a:pPr>
            <a:r>
              <a:rPr lang="en" sz="1100">
                <a:solidFill>
                  <a:schemeClr val="dk1"/>
                </a:solidFill>
                <a:latin typeface="Lato"/>
                <a:ea typeface="Lato"/>
                <a:cs typeface="Lato"/>
                <a:sym typeface="Lato"/>
              </a:rPr>
              <a:t>2.  Course Discontinuation Proposals </a:t>
            </a:r>
            <a:endParaRPr sz="1100">
              <a:solidFill>
                <a:schemeClr val="dk1"/>
              </a:solidFill>
              <a:latin typeface="Lato"/>
              <a:ea typeface="Lato"/>
              <a:cs typeface="Lato"/>
              <a:sym typeface="Lato"/>
            </a:endParaRPr>
          </a:p>
          <a:p>
            <a:pPr indent="0" lvl="0" marL="0" rtl="0" algn="l">
              <a:lnSpc>
                <a:spcPct val="80000"/>
              </a:lnSpc>
              <a:spcBef>
                <a:spcPts val="0"/>
              </a:spcBef>
              <a:spcAft>
                <a:spcPts val="0"/>
              </a:spcAft>
              <a:buSzPts val="852"/>
              <a:buNone/>
            </a:pPr>
            <a:r>
              <a:rPr lang="en" sz="1100">
                <a:solidFill>
                  <a:schemeClr val="dk1"/>
                </a:solidFill>
                <a:latin typeface="Lato"/>
                <a:ea typeface="Lato"/>
                <a:cs typeface="Lato"/>
                <a:sym typeface="Lato"/>
              </a:rPr>
              <a:t>	a. CVT- Dir. Lena Scott</a:t>
            </a:r>
            <a:endParaRPr sz="1100">
              <a:solidFill>
                <a:schemeClr val="dk1"/>
              </a:solidFill>
              <a:latin typeface="Lato"/>
              <a:ea typeface="Lato"/>
              <a:cs typeface="Lato"/>
              <a:sym typeface="Lato"/>
            </a:endParaRPr>
          </a:p>
          <a:p>
            <a:pPr indent="0" lvl="0" marL="0" rtl="0" algn="l">
              <a:lnSpc>
                <a:spcPct val="80000"/>
              </a:lnSpc>
              <a:spcBef>
                <a:spcPts val="0"/>
              </a:spcBef>
              <a:spcAft>
                <a:spcPts val="0"/>
              </a:spcAft>
              <a:buSzPts val="852"/>
              <a:buNone/>
            </a:pPr>
            <a:r>
              <a:rPr lang="en" sz="1100">
                <a:solidFill>
                  <a:schemeClr val="dk1"/>
                </a:solidFill>
                <a:latin typeface="Lato"/>
                <a:ea typeface="Lato"/>
                <a:cs typeface="Lato"/>
                <a:sym typeface="Lato"/>
              </a:rPr>
              <a:t>3. Course Change Proposals (Stand-alone)</a:t>
            </a:r>
            <a:endParaRPr sz="1100">
              <a:solidFill>
                <a:schemeClr val="dk1"/>
              </a:solidFill>
              <a:latin typeface="Lato"/>
              <a:ea typeface="Lato"/>
              <a:cs typeface="Lato"/>
              <a:sym typeface="Lato"/>
            </a:endParaRPr>
          </a:p>
          <a:p>
            <a:pPr indent="0" lvl="0" marL="457200" rtl="0" algn="l">
              <a:lnSpc>
                <a:spcPct val="95000"/>
              </a:lnSpc>
              <a:spcBef>
                <a:spcPts val="0"/>
              </a:spcBef>
              <a:spcAft>
                <a:spcPts val="0"/>
              </a:spcAft>
              <a:buSzPts val="852"/>
              <a:buNone/>
            </a:pPr>
            <a:r>
              <a:rPr lang="en" sz="1100">
                <a:solidFill>
                  <a:schemeClr val="dk1"/>
                </a:solidFill>
                <a:latin typeface="Lato"/>
                <a:ea typeface="Lato"/>
                <a:cs typeface="Lato"/>
                <a:sym typeface="Lato"/>
              </a:rPr>
              <a:t>a. CVT 2205- Dir. Lena Scott</a:t>
            </a:r>
            <a:endParaRPr sz="1100">
              <a:solidFill>
                <a:schemeClr val="dk1"/>
              </a:solidFill>
              <a:latin typeface="Lato"/>
              <a:ea typeface="Lato"/>
              <a:cs typeface="Lato"/>
              <a:sym typeface="Lato"/>
            </a:endParaRPr>
          </a:p>
          <a:p>
            <a:pPr indent="0" lvl="0" marL="457200" rtl="0" algn="l">
              <a:lnSpc>
                <a:spcPct val="95000"/>
              </a:lnSpc>
              <a:spcBef>
                <a:spcPts val="0"/>
              </a:spcBef>
              <a:spcAft>
                <a:spcPts val="0"/>
              </a:spcAft>
              <a:buSzPts val="852"/>
              <a:buNone/>
            </a:pPr>
            <a:r>
              <a:rPr lang="en" sz="1100">
                <a:solidFill>
                  <a:schemeClr val="dk1"/>
                </a:solidFill>
                <a:latin typeface="Lato"/>
                <a:ea typeface="Lato"/>
                <a:cs typeface="Lato"/>
                <a:sym typeface="Lato"/>
              </a:rPr>
              <a:t>b</a:t>
            </a:r>
            <a:r>
              <a:rPr lang="en" sz="1100">
                <a:solidFill>
                  <a:schemeClr val="dk1"/>
                </a:solidFill>
                <a:latin typeface="Lato"/>
                <a:ea typeface="Lato"/>
                <a:cs typeface="Lato"/>
                <a:sym typeface="Lato"/>
              </a:rPr>
              <a:t>. RET 4445, RET 4715- Dir. Jean Newberry</a:t>
            </a:r>
            <a:endParaRPr sz="1100">
              <a:solidFill>
                <a:schemeClr val="dk1"/>
              </a:solidFill>
              <a:latin typeface="Lato"/>
              <a:ea typeface="Lato"/>
              <a:cs typeface="Lato"/>
              <a:sym typeface="Lato"/>
            </a:endParaRPr>
          </a:p>
          <a:p>
            <a:pPr indent="0" lvl="0" marL="457200" rtl="0" algn="l">
              <a:lnSpc>
                <a:spcPct val="95000"/>
              </a:lnSpc>
              <a:spcBef>
                <a:spcPts val="0"/>
              </a:spcBef>
              <a:spcAft>
                <a:spcPts val="0"/>
              </a:spcAft>
              <a:buSzPts val="852"/>
              <a:buNone/>
            </a:pPr>
            <a:r>
              <a:rPr lang="en" sz="1100">
                <a:solidFill>
                  <a:schemeClr val="dk1"/>
                </a:solidFill>
                <a:latin typeface="Lato"/>
                <a:ea typeface="Lato"/>
                <a:cs typeface="Lato"/>
                <a:sym typeface="Lato"/>
              </a:rPr>
              <a:t>c</a:t>
            </a:r>
            <a:r>
              <a:rPr lang="en" sz="1100">
                <a:solidFill>
                  <a:schemeClr val="dk1"/>
                </a:solidFill>
                <a:latin typeface="Lato"/>
                <a:ea typeface="Lato"/>
                <a:cs typeface="Lato"/>
                <a:sym typeface="Lato"/>
              </a:rPr>
              <a:t>. SLS 1949- Prof. Mike Molloy</a:t>
            </a:r>
            <a:endParaRPr sz="1100">
              <a:solidFill>
                <a:schemeClr val="dk1"/>
              </a:solidFill>
              <a:latin typeface="Lato"/>
              <a:ea typeface="Lato"/>
              <a:cs typeface="Lato"/>
              <a:sym typeface="Lato"/>
            </a:endParaRPr>
          </a:p>
          <a:p>
            <a:pPr indent="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4. New Course Proposals (Stand-alone)</a:t>
            </a:r>
            <a:endParaRPr sz="1100">
              <a:solidFill>
                <a:schemeClr val="dk1"/>
              </a:solidFill>
              <a:latin typeface="Lato"/>
              <a:ea typeface="Lato"/>
              <a:cs typeface="Lato"/>
              <a:sym typeface="Lato"/>
            </a:endParaRPr>
          </a:p>
          <a:p>
            <a:pPr indent="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	a. ENC 2210- Dr. Shawn Moore</a:t>
            </a:r>
            <a:endParaRPr sz="1100">
              <a:solidFill>
                <a:schemeClr val="dk1"/>
              </a:solidFill>
              <a:latin typeface="Lato"/>
              <a:ea typeface="Lato"/>
              <a:cs typeface="Lato"/>
              <a:sym typeface="Lato"/>
            </a:endParaRPr>
          </a:p>
          <a:p>
            <a:pPr indent="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	b. MGF 1130, MGF 1131- Prof. Don Ransford</a:t>
            </a:r>
            <a:endParaRPr sz="1100">
              <a:solidFill>
                <a:schemeClr val="dk1"/>
              </a:solidFill>
              <a:latin typeface="Lato"/>
              <a:ea typeface="Lato"/>
              <a:cs typeface="Lato"/>
              <a:sym typeface="Lato"/>
            </a:endParaRPr>
          </a:p>
          <a:p>
            <a:pPr indent="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	c. SLS 1948-Prof. Mike Molloy</a:t>
            </a:r>
            <a:endParaRPr sz="1100">
              <a:solidFill>
                <a:schemeClr val="dk1"/>
              </a:solidFill>
              <a:latin typeface="Lato"/>
              <a:ea typeface="Lato"/>
              <a:cs typeface="Lato"/>
              <a:sym typeface="Lato"/>
            </a:endParaRPr>
          </a:p>
          <a:p>
            <a:pPr indent="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5.  New Program/CCC Proposals + Associated Course Proposals</a:t>
            </a:r>
            <a:endParaRPr sz="1100">
              <a:solidFill>
                <a:schemeClr val="dk1"/>
              </a:solidFill>
              <a:latin typeface="Lato"/>
              <a:ea typeface="Lato"/>
              <a:cs typeface="Lato"/>
              <a:sym typeface="Lato"/>
            </a:endParaRPr>
          </a:p>
          <a:p>
            <a:pPr indent="45720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a. Supply Chain A.S. (2nd read)- Prof. Alisa </a:t>
            </a:r>
            <a:endParaRPr sz="1100">
              <a:solidFill>
                <a:schemeClr val="dk1"/>
              </a:solidFill>
              <a:latin typeface="Lato"/>
              <a:ea typeface="Lato"/>
              <a:cs typeface="Lato"/>
              <a:sym typeface="Lato"/>
            </a:endParaRPr>
          </a:p>
          <a:p>
            <a:pPr indent="0" lvl="0" marL="457200" rtl="0" algn="l">
              <a:lnSpc>
                <a:spcPct val="95000"/>
              </a:lnSpc>
              <a:spcBef>
                <a:spcPts val="0"/>
              </a:spcBef>
              <a:spcAft>
                <a:spcPts val="0"/>
              </a:spcAft>
              <a:buSzPts val="852"/>
              <a:buNone/>
            </a:pPr>
            <a:r>
              <a:rPr lang="en" sz="1100">
                <a:solidFill>
                  <a:schemeClr val="dk1"/>
                </a:solidFill>
                <a:latin typeface="Lato"/>
                <a:ea typeface="Lato"/>
                <a:cs typeface="Lato"/>
                <a:sym typeface="Lato"/>
              </a:rPr>
              <a:t>Callahan</a:t>
            </a:r>
            <a:endParaRPr sz="1100">
              <a:solidFill>
                <a:schemeClr val="dk1"/>
              </a:solidFill>
              <a:latin typeface="Lato"/>
              <a:ea typeface="Lato"/>
              <a:cs typeface="Lato"/>
              <a:sym typeface="Lato"/>
            </a:endParaRPr>
          </a:p>
          <a:p>
            <a:pPr indent="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	b. Advanced Medical Assisting, AS and Medical </a:t>
            </a:r>
            <a:endParaRPr sz="1100">
              <a:solidFill>
                <a:schemeClr val="dk1"/>
              </a:solidFill>
              <a:latin typeface="Lato"/>
              <a:ea typeface="Lato"/>
              <a:cs typeface="Lato"/>
              <a:sym typeface="Lato"/>
            </a:endParaRPr>
          </a:p>
          <a:p>
            <a:pPr indent="45720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Assisting Specialist, CCC- Dir. Susan Foster</a:t>
            </a:r>
            <a:endParaRPr sz="1100">
              <a:solidFill>
                <a:schemeClr val="dk1"/>
              </a:solidFill>
              <a:latin typeface="Lato"/>
              <a:ea typeface="Lato"/>
              <a:cs typeface="Lato"/>
              <a:sym typeface="Lato"/>
            </a:endParaRPr>
          </a:p>
          <a:p>
            <a:pPr indent="45720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c. Physical Therapy Assistant, AS- Dir. Cindy </a:t>
            </a:r>
            <a:endParaRPr sz="1100">
              <a:solidFill>
                <a:schemeClr val="dk1"/>
              </a:solidFill>
              <a:latin typeface="Lato"/>
              <a:ea typeface="Lato"/>
              <a:cs typeface="Lato"/>
              <a:sym typeface="Lato"/>
            </a:endParaRPr>
          </a:p>
          <a:p>
            <a:pPr indent="457200" lvl="0" marL="0" rtl="0" algn="l">
              <a:lnSpc>
                <a:spcPct val="95000"/>
              </a:lnSpc>
              <a:spcBef>
                <a:spcPts val="0"/>
              </a:spcBef>
              <a:spcAft>
                <a:spcPts val="0"/>
              </a:spcAft>
              <a:buSzPts val="852"/>
              <a:buNone/>
            </a:pPr>
            <a:r>
              <a:rPr lang="en" sz="1100">
                <a:solidFill>
                  <a:schemeClr val="dk1"/>
                </a:solidFill>
                <a:latin typeface="Lato"/>
                <a:ea typeface="Lato"/>
                <a:cs typeface="Lato"/>
                <a:sym typeface="Lato"/>
              </a:rPr>
              <a:t>Vaccarino</a:t>
            </a:r>
            <a:endParaRPr sz="1100">
              <a:solidFill>
                <a:schemeClr val="dk1"/>
              </a:solidFill>
              <a:latin typeface="Lato"/>
              <a:ea typeface="Lato"/>
              <a:cs typeface="Lato"/>
              <a:sym typeface="Lato"/>
            </a:endParaRPr>
          </a:p>
        </p:txBody>
      </p:sp>
      <p:sp>
        <p:nvSpPr>
          <p:cNvPr id="62" name="Google Shape;62;p1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None/>
            </a:pPr>
            <a:r>
              <a:rPr lang="en" sz="1100">
                <a:solidFill>
                  <a:schemeClr val="dk1"/>
                </a:solidFill>
                <a:latin typeface="Lato"/>
                <a:ea typeface="Lato"/>
                <a:cs typeface="Lato"/>
                <a:sym typeface="Lato"/>
              </a:rPr>
              <a:t>d. Social Media Communication CCC- Dr. Jennifer </a:t>
            </a:r>
            <a:endParaRPr sz="1100">
              <a:solidFill>
                <a:schemeClr val="dk1"/>
              </a:solidFill>
              <a:latin typeface="Lato"/>
              <a:ea typeface="Lato"/>
              <a:cs typeface="Lato"/>
              <a:sym typeface="Lato"/>
            </a:endParaRPr>
          </a:p>
          <a:p>
            <a:pPr indent="457200" lvl="0" marL="0" rtl="0" algn="l">
              <a:spcBef>
                <a:spcPts val="0"/>
              </a:spcBef>
              <a:spcAft>
                <a:spcPts val="0"/>
              </a:spcAft>
              <a:buNone/>
            </a:pPr>
            <a:r>
              <a:rPr lang="en" sz="1100">
                <a:solidFill>
                  <a:schemeClr val="dk1"/>
                </a:solidFill>
                <a:latin typeface="Lato"/>
                <a:ea typeface="Lato"/>
                <a:cs typeface="Lato"/>
                <a:sym typeface="Lato"/>
              </a:rPr>
              <a:t>Summary</a:t>
            </a:r>
            <a:endParaRPr sz="1100">
              <a:solidFill>
                <a:schemeClr val="dk1"/>
              </a:solidFill>
              <a:latin typeface="Lato"/>
              <a:ea typeface="Lato"/>
              <a:cs typeface="Lato"/>
              <a:sym typeface="Lato"/>
            </a:endParaRPr>
          </a:p>
          <a:p>
            <a:pPr indent="0" lvl="0" marL="457200" rtl="0" algn="l">
              <a:spcBef>
                <a:spcPts val="0"/>
              </a:spcBef>
              <a:spcAft>
                <a:spcPts val="0"/>
              </a:spcAft>
              <a:buNone/>
            </a:pPr>
            <a:r>
              <a:rPr lang="en" sz="1100">
                <a:solidFill>
                  <a:schemeClr val="dk1"/>
                </a:solidFill>
                <a:latin typeface="Lato"/>
                <a:ea typeface="Lato"/>
                <a:cs typeface="Lato"/>
                <a:sym typeface="Lato"/>
              </a:rPr>
              <a:t>e. Foundations in Health Sciences CCC- Dr. Gerald Anzalone</a:t>
            </a:r>
            <a:endParaRPr sz="1100">
              <a:solidFill>
                <a:schemeClr val="dk1"/>
              </a:solidFill>
              <a:latin typeface="Lato"/>
              <a:ea typeface="Lato"/>
              <a:cs typeface="Lato"/>
              <a:sym typeface="Lato"/>
            </a:endParaRPr>
          </a:p>
          <a:p>
            <a:pPr indent="0" lvl="0" marL="0" rtl="0" algn="l">
              <a:spcBef>
                <a:spcPts val="0"/>
              </a:spcBef>
              <a:spcAft>
                <a:spcPts val="0"/>
              </a:spcAft>
              <a:buNone/>
            </a:pPr>
            <a:r>
              <a:rPr lang="en" sz="1100">
                <a:solidFill>
                  <a:schemeClr val="dk1"/>
                </a:solidFill>
                <a:latin typeface="Lato"/>
                <a:ea typeface="Lato"/>
                <a:cs typeface="Lato"/>
                <a:sym typeface="Lato"/>
              </a:rPr>
              <a:t>4. Program/CCC Change Proposals + Associated Course Proposals</a:t>
            </a:r>
            <a:endParaRPr sz="1100">
              <a:solidFill>
                <a:schemeClr val="dk1"/>
              </a:solidFill>
              <a:latin typeface="Lato"/>
              <a:ea typeface="Lato"/>
              <a:cs typeface="Lato"/>
              <a:sym typeface="Lato"/>
            </a:endParaRPr>
          </a:p>
          <a:p>
            <a:pPr indent="0" lvl="0" marL="0" rtl="0" algn="l">
              <a:spcBef>
                <a:spcPts val="0"/>
              </a:spcBef>
              <a:spcAft>
                <a:spcPts val="0"/>
              </a:spcAft>
              <a:buNone/>
            </a:pPr>
            <a:r>
              <a:rPr lang="en" sz="1100">
                <a:solidFill>
                  <a:schemeClr val="dk1"/>
                </a:solidFill>
                <a:latin typeface="Lato"/>
                <a:ea typeface="Lato"/>
                <a:cs typeface="Lato"/>
                <a:sym typeface="Lato"/>
              </a:rPr>
              <a:t>	a. Early Childhood Education, A.S.- Dr. Kelly Roy</a:t>
            </a:r>
            <a:endParaRPr sz="1100">
              <a:solidFill>
                <a:schemeClr val="dk1"/>
              </a:solidFill>
              <a:latin typeface="Lato"/>
              <a:ea typeface="Lato"/>
              <a:cs typeface="Lato"/>
              <a:sym typeface="Lato"/>
            </a:endParaRPr>
          </a:p>
          <a:p>
            <a:pPr indent="0" lvl="0" marL="0" rtl="0" algn="l">
              <a:spcBef>
                <a:spcPts val="0"/>
              </a:spcBef>
              <a:spcAft>
                <a:spcPts val="0"/>
              </a:spcAft>
              <a:buNone/>
            </a:pPr>
            <a:r>
              <a:rPr lang="en" sz="1100">
                <a:solidFill>
                  <a:schemeClr val="dk1"/>
                </a:solidFill>
                <a:latin typeface="Lato"/>
                <a:ea typeface="Lato"/>
                <a:cs typeface="Lato"/>
                <a:sym typeface="Lato"/>
              </a:rPr>
              <a:t>	b. Crime Scene Technology A.S.- Prof. Krissy Cabral</a:t>
            </a:r>
            <a:endParaRPr sz="1100">
              <a:solidFill>
                <a:schemeClr val="dk1"/>
              </a:solidFill>
              <a:latin typeface="Lato"/>
              <a:ea typeface="Lato"/>
              <a:cs typeface="Lato"/>
              <a:sym typeface="Lato"/>
            </a:endParaRPr>
          </a:p>
          <a:p>
            <a:pPr indent="0" lvl="0" marL="0" rtl="0" algn="l">
              <a:spcBef>
                <a:spcPts val="0"/>
              </a:spcBef>
              <a:spcAft>
                <a:spcPts val="0"/>
              </a:spcAft>
              <a:buNone/>
            </a:pPr>
            <a:r>
              <a:rPr lang="en" sz="1100">
                <a:solidFill>
                  <a:schemeClr val="dk1"/>
                </a:solidFill>
                <a:latin typeface="Lato"/>
                <a:ea typeface="Lato"/>
                <a:cs typeface="Lato"/>
                <a:sym typeface="Lato"/>
              </a:rPr>
              <a:t>	c. Criminal Justice Technology A.S.- Prof. Brian </a:t>
            </a:r>
            <a:endParaRPr sz="1100">
              <a:solidFill>
                <a:schemeClr val="dk1"/>
              </a:solidFill>
              <a:latin typeface="Lato"/>
              <a:ea typeface="Lato"/>
              <a:cs typeface="Lato"/>
              <a:sym typeface="Lato"/>
            </a:endParaRPr>
          </a:p>
          <a:p>
            <a:pPr indent="457200" lvl="0" marL="0" rtl="0" algn="l">
              <a:spcBef>
                <a:spcPts val="0"/>
              </a:spcBef>
              <a:spcAft>
                <a:spcPts val="0"/>
              </a:spcAft>
              <a:buNone/>
            </a:pPr>
            <a:r>
              <a:rPr lang="en" sz="1100">
                <a:solidFill>
                  <a:schemeClr val="dk1"/>
                </a:solidFill>
                <a:latin typeface="Lato"/>
                <a:ea typeface="Lato"/>
                <a:cs typeface="Lato"/>
                <a:sym typeface="Lato"/>
              </a:rPr>
              <a:t>O’Reilly</a:t>
            </a:r>
            <a:endParaRPr sz="1100">
              <a:solidFill>
                <a:schemeClr val="dk1"/>
              </a:solidFill>
              <a:latin typeface="Lato"/>
              <a:ea typeface="Lato"/>
              <a:cs typeface="Lato"/>
              <a:sym typeface="Lato"/>
            </a:endParaRPr>
          </a:p>
          <a:p>
            <a:pPr indent="0" lvl="0" marL="0" rtl="0" algn="l">
              <a:spcBef>
                <a:spcPts val="0"/>
              </a:spcBef>
              <a:spcAft>
                <a:spcPts val="0"/>
              </a:spcAft>
              <a:buNone/>
            </a:pPr>
            <a:r>
              <a:rPr lang="en" sz="1100">
                <a:solidFill>
                  <a:schemeClr val="dk1"/>
                </a:solidFill>
                <a:latin typeface="Lato"/>
                <a:ea typeface="Lato"/>
                <a:cs typeface="Lato"/>
                <a:sym typeface="Lato"/>
              </a:rPr>
              <a:t>	d. Emergency Medical Tech, CCC, Paramedic, CCC </a:t>
            </a:r>
            <a:endParaRPr sz="1100">
              <a:solidFill>
                <a:schemeClr val="dk1"/>
              </a:solidFill>
              <a:latin typeface="Lato"/>
              <a:ea typeface="Lato"/>
              <a:cs typeface="Lato"/>
              <a:sym typeface="Lato"/>
            </a:endParaRPr>
          </a:p>
          <a:p>
            <a:pPr indent="0" lvl="0" marL="457200" rtl="0" algn="l">
              <a:spcBef>
                <a:spcPts val="0"/>
              </a:spcBef>
              <a:spcAft>
                <a:spcPts val="0"/>
              </a:spcAft>
              <a:buNone/>
            </a:pPr>
            <a:r>
              <a:rPr lang="en" sz="1100">
                <a:solidFill>
                  <a:schemeClr val="dk1"/>
                </a:solidFill>
                <a:latin typeface="Lato"/>
                <a:ea typeface="Lato"/>
                <a:cs typeface="Lato"/>
                <a:sym typeface="Lato"/>
              </a:rPr>
              <a:t>and Emergency Medical Services Technology, A.S.- Dir. Cassie Billian and Program Manager Megan Davis</a:t>
            </a:r>
            <a:endParaRPr sz="1100">
              <a:solidFill>
                <a:schemeClr val="dk1"/>
              </a:solidFill>
              <a:latin typeface="Lato"/>
              <a:ea typeface="Lato"/>
              <a:cs typeface="Lato"/>
              <a:sym typeface="Lato"/>
            </a:endParaRPr>
          </a:p>
          <a:p>
            <a:pPr indent="0" lvl="0" marL="457200" rtl="0" algn="l">
              <a:spcBef>
                <a:spcPts val="0"/>
              </a:spcBef>
              <a:spcAft>
                <a:spcPts val="0"/>
              </a:spcAft>
              <a:buNone/>
            </a:pPr>
            <a:r>
              <a:rPr lang="en" sz="1100">
                <a:solidFill>
                  <a:schemeClr val="dk1"/>
                </a:solidFill>
                <a:latin typeface="Lato"/>
                <a:ea typeface="Lato"/>
                <a:cs typeface="Lato"/>
                <a:sym typeface="Lato"/>
              </a:rPr>
              <a:t>e. Radiologic Technology, A.S.- Dir. James Mayhew</a:t>
            </a:r>
            <a:endParaRPr sz="1100">
              <a:solidFill>
                <a:schemeClr val="dk1"/>
              </a:solidFill>
              <a:latin typeface="Lato"/>
              <a:ea typeface="Lato"/>
              <a:cs typeface="Lato"/>
              <a:sym typeface="Lato"/>
            </a:endParaRPr>
          </a:p>
          <a:p>
            <a:pPr indent="0" lvl="0" marL="457200" rtl="0" algn="l">
              <a:spcBef>
                <a:spcPts val="0"/>
              </a:spcBef>
              <a:spcAft>
                <a:spcPts val="0"/>
              </a:spcAft>
              <a:buNone/>
            </a:pPr>
            <a:r>
              <a:rPr lang="en" sz="1100">
                <a:solidFill>
                  <a:schemeClr val="dk1"/>
                </a:solidFill>
                <a:latin typeface="Lato"/>
                <a:ea typeface="Lato"/>
                <a:cs typeface="Lato"/>
                <a:sym typeface="Lato"/>
              </a:rPr>
              <a:t>f. Business Analytics A.S.- Prof. Tim Lucas</a:t>
            </a:r>
            <a:endParaRPr sz="1100">
              <a:solidFill>
                <a:schemeClr val="dk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2"/>
          <p:cNvSpPr txBox="1"/>
          <p:nvPr>
            <p:ph type="title"/>
          </p:nvPr>
        </p:nvSpPr>
        <p:spPr>
          <a:xfrm>
            <a:off x="311700" y="42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Physical Therapy Assistant, AS</a:t>
            </a:r>
            <a:endParaRPr sz="2220">
              <a:latin typeface="Century Schoolbook"/>
              <a:ea typeface="Century Schoolbook"/>
              <a:cs typeface="Century Schoolbook"/>
              <a:sym typeface="Century Schoolbook"/>
            </a:endParaRPr>
          </a:p>
        </p:txBody>
      </p:sp>
      <p:sp>
        <p:nvSpPr>
          <p:cNvPr id="170" name="Google Shape;170;p32"/>
          <p:cNvSpPr txBox="1"/>
          <p:nvPr>
            <p:ph idx="1" type="body"/>
          </p:nvPr>
        </p:nvSpPr>
        <p:spPr>
          <a:xfrm>
            <a:off x="311700" y="1185300"/>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Physical Therapy Assistant, AS New Program Proposal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Hodges University announced that it was no longer accepting any new students and was working on teach-out plans for all current students. This will leave a significant gap in the pipeline for trained personnel since Physical Therapist Assistants are in the top ten fastest growing occupations in Southwest Florida according the State of Florida’s floridajobs.org website: they predict an additional 196 positions will be needed between 2022 and 2030.</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Physical Therapy Assistant, AS Catalog Page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Physical Therapy Assistant, AS Curriculum-to-Frameworks Map</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6"/>
              </a:rPr>
              <a:t>Physical Therapy Assistant, AS Course Sequence </a:t>
            </a:r>
            <a:endParaRPr>
              <a:solidFill>
                <a:schemeClr val="dk1"/>
              </a:solidFill>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3"/>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Physical Therapy Assistant, AS</a:t>
            </a:r>
            <a:endParaRPr sz="2220">
              <a:latin typeface="Century Schoolbook"/>
              <a:ea typeface="Century Schoolbook"/>
              <a:cs typeface="Century Schoolbook"/>
              <a:sym typeface="Century Schoolbook"/>
            </a:endParaRPr>
          </a:p>
        </p:txBody>
      </p:sp>
      <p:graphicFrame>
        <p:nvGraphicFramePr>
          <p:cNvPr id="176" name="Google Shape;176;p33"/>
          <p:cNvGraphicFramePr/>
          <p:nvPr/>
        </p:nvGraphicFramePr>
        <p:xfrm>
          <a:off x="413475" y="572700"/>
          <a:ext cx="3000000" cy="3000000"/>
        </p:xfrm>
        <a:graphic>
          <a:graphicData uri="http://schemas.openxmlformats.org/drawingml/2006/table">
            <a:tbl>
              <a:tblPr>
                <a:noFill/>
                <a:tableStyleId>{02D93293-C5D4-42AC-A215-BD4A1FDCE90B}</a:tableStyleId>
              </a:tblPr>
              <a:tblGrid>
                <a:gridCol w="2772350"/>
                <a:gridCol w="2772350"/>
                <a:gridCol w="2772350"/>
              </a:tblGrid>
              <a:tr h="243075">
                <a:tc>
                  <a:txBody>
                    <a:bodyPr/>
                    <a:lstStyle/>
                    <a:p>
                      <a:pPr indent="0" lvl="0" marL="0" rtl="0" algn="l">
                        <a:lnSpc>
                          <a:spcPct val="115000"/>
                        </a:lnSpc>
                        <a:spcBef>
                          <a:spcPts val="1200"/>
                        </a:spcBef>
                        <a:spcAft>
                          <a:spcPts val="1200"/>
                        </a:spcAft>
                        <a:buNone/>
                      </a:pPr>
                      <a:r>
                        <a:rPr b="1" lang="en" sz="1200">
                          <a:solidFill>
                            <a:schemeClr val="dk1"/>
                          </a:solidFill>
                          <a:latin typeface="Lato"/>
                          <a:ea typeface="Lato"/>
                          <a:cs typeface="Lato"/>
                          <a:sym typeface="Lato"/>
                        </a:rPr>
                        <a:t>Course</a:t>
                      </a:r>
                      <a:endParaRPr b="1"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b="1" lang="en" sz="1200">
                          <a:solidFill>
                            <a:schemeClr val="dk1"/>
                          </a:solidFill>
                          <a:latin typeface="Lato"/>
                          <a:ea typeface="Lato"/>
                          <a:cs typeface="Lato"/>
                          <a:sym typeface="Lato"/>
                        </a:rPr>
                        <a:t>Credit Hours</a:t>
                      </a:r>
                      <a:endParaRPr b="1"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b="1" lang="en" sz="1200">
                          <a:solidFill>
                            <a:schemeClr val="dk1"/>
                          </a:solidFill>
                          <a:latin typeface="Lato"/>
                          <a:ea typeface="Lato"/>
                          <a:cs typeface="Lato"/>
                          <a:sym typeface="Lato"/>
                        </a:rPr>
                        <a:t>Workload Hours</a:t>
                      </a:r>
                      <a:endParaRPr b="1"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2810</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6 (21 Hours of Internship)</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3</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1000C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1121C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1132C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2162C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2210C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2220C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2228C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4 Credit (2 Lecture, 6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8</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2800L</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3 Credit (18 Clinical)</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2</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2931</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2 (2 Lecture)</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2</a:t>
                      </a:r>
                      <a:endParaRPr sz="1200">
                        <a:solidFill>
                          <a:schemeClr val="dk1"/>
                        </a:solidFill>
                        <a:latin typeface="Lato"/>
                        <a:ea typeface="Lato"/>
                        <a:cs typeface="Lato"/>
                        <a:sym typeface="Lato"/>
                      </a:endParaRPr>
                    </a:p>
                  </a:txBody>
                  <a:tcPr marT="91425" marB="91425" marR="91425" marL="91425"/>
                </a:tc>
              </a:tr>
              <a:tr h="243075">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PHT 2951C</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3 Credit (2 Lecture, 3 Lab)</a:t>
                      </a:r>
                      <a:endParaRPr sz="1200">
                        <a:solidFill>
                          <a:schemeClr val="dk1"/>
                        </a:solidFill>
                        <a:latin typeface="Lato"/>
                        <a:ea typeface="Lato"/>
                        <a:cs typeface="Lato"/>
                        <a:sym typeface="Lato"/>
                      </a:endParaRPr>
                    </a:p>
                  </a:txBody>
                  <a:tcPr marT="91425" marB="91425" marR="91425" marL="91425"/>
                </a:tc>
                <a:tc>
                  <a:txBody>
                    <a:bodyPr/>
                    <a:lstStyle/>
                    <a:p>
                      <a:pPr indent="0" lvl="0" marL="0" rtl="0" algn="l">
                        <a:lnSpc>
                          <a:spcPct val="115000"/>
                        </a:lnSpc>
                        <a:spcBef>
                          <a:spcPts val="1200"/>
                        </a:spcBef>
                        <a:spcAft>
                          <a:spcPts val="1200"/>
                        </a:spcAft>
                        <a:buNone/>
                      </a:pPr>
                      <a:r>
                        <a:rPr lang="en" sz="1200">
                          <a:solidFill>
                            <a:schemeClr val="dk1"/>
                          </a:solidFill>
                          <a:latin typeface="Lato"/>
                          <a:ea typeface="Lato"/>
                          <a:cs typeface="Lato"/>
                          <a:sym typeface="Lato"/>
                        </a:rPr>
                        <a:t>5</a:t>
                      </a:r>
                      <a:endParaRPr sz="1200">
                        <a:solidFill>
                          <a:schemeClr val="dk1"/>
                        </a:solidFill>
                        <a:latin typeface="Lato"/>
                        <a:ea typeface="Lato"/>
                        <a:cs typeface="Lato"/>
                        <a:sym typeface="Lato"/>
                      </a:endParaRPr>
                    </a:p>
                  </a:txBody>
                  <a:tcPr marT="91425" marB="91425" marR="91425" marL="914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4"/>
          <p:cNvSpPr txBox="1"/>
          <p:nvPr>
            <p:ph type="title"/>
          </p:nvPr>
        </p:nvSpPr>
        <p:spPr>
          <a:xfrm>
            <a:off x="311700" y="3903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latin typeface="Century Schoolbook"/>
                <a:ea typeface="Century Schoolbook"/>
                <a:cs typeface="Century Schoolbook"/>
                <a:sym typeface="Century Schoolbook"/>
              </a:rPr>
              <a:t>New Program/CCC Proposal: Physical Therapy Assistant, AS</a:t>
            </a:r>
            <a:endParaRPr sz="2220">
              <a:latin typeface="Century Schoolbook"/>
              <a:ea typeface="Century Schoolbook"/>
              <a:cs typeface="Century Schoolbook"/>
              <a:sym typeface="Century Schoolbook"/>
            </a:endParaRPr>
          </a:p>
        </p:txBody>
      </p:sp>
      <p:sp>
        <p:nvSpPr>
          <p:cNvPr id="182" name="Google Shape;182;p34"/>
          <p:cNvSpPr txBox="1"/>
          <p:nvPr>
            <p:ph idx="1" type="body"/>
          </p:nvPr>
        </p:nvSpPr>
        <p:spPr>
          <a:xfrm>
            <a:off x="311700" y="1053975"/>
            <a:ext cx="3999900" cy="34164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Clr>
                <a:schemeClr val="dk1"/>
              </a:buClr>
              <a:buSzPts val="2100"/>
              <a:buFont typeface="Lato"/>
              <a:buChar char="●"/>
            </a:pPr>
            <a:r>
              <a:rPr lang="en" sz="2100">
                <a:solidFill>
                  <a:schemeClr val="dk1"/>
                </a:solidFill>
                <a:latin typeface="Lato"/>
                <a:ea typeface="Lato"/>
                <a:cs typeface="Lato"/>
                <a:sym typeface="Lato"/>
              </a:rPr>
              <a:t>Associated Course Proposals:</a:t>
            </a:r>
            <a:endParaRPr sz="2100">
              <a:solidFill>
                <a:schemeClr val="dk1"/>
              </a:solidFill>
              <a:latin typeface="Lato"/>
              <a:ea typeface="Lato"/>
              <a:cs typeface="Lato"/>
              <a:sym typeface="Lato"/>
            </a:endParaRPr>
          </a:p>
          <a:p>
            <a:pPr indent="-311150" lvl="1" marL="914400" rtl="0" algn="l">
              <a:spcBef>
                <a:spcPts val="0"/>
              </a:spcBef>
              <a:spcAft>
                <a:spcPts val="0"/>
              </a:spcAft>
              <a:buClr>
                <a:schemeClr val="dk1"/>
              </a:buClr>
              <a:buSzPts val="1300"/>
              <a:buFont typeface="Lato"/>
              <a:buChar char="○"/>
            </a:pPr>
            <a:r>
              <a:rPr lang="en" sz="1500" u="sng">
                <a:solidFill>
                  <a:schemeClr val="hlink"/>
                </a:solidFill>
                <a:latin typeface="Lato"/>
                <a:ea typeface="Lato"/>
                <a:cs typeface="Lato"/>
                <a:sym typeface="Lato"/>
                <a:hlinkClick r:id="rId3"/>
              </a:rPr>
              <a:t>PHT 2810 Clinical Experience II (New)</a:t>
            </a:r>
            <a:endParaRPr sz="1500">
              <a:solidFill>
                <a:schemeClr val="dk1"/>
              </a:solidFill>
              <a:latin typeface="Lato"/>
              <a:ea typeface="Lato"/>
              <a:cs typeface="Lato"/>
              <a:sym typeface="Lato"/>
            </a:endParaRPr>
          </a:p>
          <a:p>
            <a:pPr indent="-311150" lvl="1" marL="914400" rtl="0" algn="l">
              <a:spcBef>
                <a:spcPts val="0"/>
              </a:spcBef>
              <a:spcAft>
                <a:spcPts val="0"/>
              </a:spcAft>
              <a:buClr>
                <a:schemeClr val="dk1"/>
              </a:buClr>
              <a:buSzPts val="1300"/>
              <a:buFont typeface="Lato"/>
              <a:buChar char="○"/>
            </a:pPr>
            <a:r>
              <a:rPr lang="en" sz="1500" u="sng">
                <a:solidFill>
                  <a:schemeClr val="hlink"/>
                </a:solidFill>
                <a:latin typeface="Lato"/>
                <a:ea typeface="Lato"/>
                <a:cs typeface="Lato"/>
                <a:sym typeface="Lato"/>
                <a:hlinkClick r:id="rId4"/>
              </a:rPr>
              <a:t>PHT 1000C PTA Principles and Procedures w/ Lab (New)</a:t>
            </a:r>
            <a:endParaRPr sz="1500">
              <a:solidFill>
                <a:schemeClr val="dk1"/>
              </a:solidFill>
              <a:latin typeface="Lato"/>
              <a:ea typeface="Lato"/>
              <a:cs typeface="Lato"/>
              <a:sym typeface="Lato"/>
            </a:endParaRPr>
          </a:p>
          <a:p>
            <a:pPr indent="-311150" lvl="1" marL="914400" rtl="0" algn="l">
              <a:spcBef>
                <a:spcPts val="0"/>
              </a:spcBef>
              <a:spcAft>
                <a:spcPts val="0"/>
              </a:spcAft>
              <a:buClr>
                <a:schemeClr val="dk1"/>
              </a:buClr>
              <a:buSzPts val="1300"/>
              <a:buFont typeface="Lato"/>
              <a:buChar char="○"/>
            </a:pPr>
            <a:r>
              <a:rPr lang="en" sz="1500" u="sng">
                <a:solidFill>
                  <a:schemeClr val="hlink"/>
                </a:solidFill>
                <a:latin typeface="Lato"/>
                <a:ea typeface="Lato"/>
                <a:cs typeface="Lato"/>
                <a:sym typeface="Lato"/>
                <a:hlinkClick r:id="rId5"/>
              </a:rPr>
              <a:t>PHT 1121C Kinesiology/A&amp;P for the PTA with Lab (New)</a:t>
            </a:r>
            <a:endParaRPr sz="1500">
              <a:solidFill>
                <a:schemeClr val="dk1"/>
              </a:solidFill>
              <a:latin typeface="Lato"/>
              <a:ea typeface="Lato"/>
              <a:cs typeface="Lato"/>
              <a:sym typeface="Lato"/>
            </a:endParaRPr>
          </a:p>
          <a:p>
            <a:pPr indent="-311150" lvl="1" marL="914400" rtl="0" algn="l">
              <a:spcBef>
                <a:spcPts val="0"/>
              </a:spcBef>
              <a:spcAft>
                <a:spcPts val="0"/>
              </a:spcAft>
              <a:buClr>
                <a:schemeClr val="dk1"/>
              </a:buClr>
              <a:buSzPts val="1300"/>
              <a:buFont typeface="Lato"/>
              <a:buChar char="○"/>
            </a:pPr>
            <a:r>
              <a:rPr lang="en" sz="1500" u="sng">
                <a:solidFill>
                  <a:schemeClr val="hlink"/>
                </a:solidFill>
                <a:latin typeface="Lato"/>
                <a:ea typeface="Lato"/>
                <a:cs typeface="Lato"/>
                <a:sym typeface="Lato"/>
                <a:hlinkClick r:id="rId6"/>
              </a:rPr>
              <a:t>PHT 1132C Musculoskeletal Disorders/Pathology with Lab (New)</a:t>
            </a:r>
            <a:endParaRPr sz="1500">
              <a:solidFill>
                <a:schemeClr val="dk1"/>
              </a:solidFill>
              <a:latin typeface="Lato"/>
              <a:ea typeface="Lato"/>
              <a:cs typeface="Lato"/>
              <a:sym typeface="Lato"/>
            </a:endParaRPr>
          </a:p>
          <a:p>
            <a:pPr indent="-311150" lvl="1" marL="914400" rtl="0" algn="l">
              <a:spcBef>
                <a:spcPts val="0"/>
              </a:spcBef>
              <a:spcAft>
                <a:spcPts val="0"/>
              </a:spcAft>
              <a:buClr>
                <a:schemeClr val="dk1"/>
              </a:buClr>
              <a:buSzPts val="1300"/>
              <a:buFont typeface="Lato"/>
              <a:buChar char="○"/>
            </a:pPr>
            <a:r>
              <a:rPr lang="en" sz="1500" u="sng">
                <a:solidFill>
                  <a:schemeClr val="hlink"/>
                </a:solidFill>
                <a:latin typeface="Lato"/>
                <a:ea typeface="Lato"/>
                <a:cs typeface="Lato"/>
                <a:sym typeface="Lato"/>
                <a:hlinkClick r:id="rId7"/>
              </a:rPr>
              <a:t>PHT 2162C Neurological Disorders with Lab (New)</a:t>
            </a:r>
            <a:endParaRPr sz="1500">
              <a:solidFill>
                <a:schemeClr val="dk1"/>
              </a:solidFill>
              <a:latin typeface="Lato"/>
              <a:ea typeface="Lato"/>
              <a:cs typeface="Lato"/>
              <a:sym typeface="Lato"/>
            </a:endParaRPr>
          </a:p>
        </p:txBody>
      </p:sp>
      <p:sp>
        <p:nvSpPr>
          <p:cNvPr id="183" name="Google Shape;183;p34"/>
          <p:cNvSpPr txBox="1"/>
          <p:nvPr>
            <p:ph idx="2" type="body"/>
          </p:nvPr>
        </p:nvSpPr>
        <p:spPr>
          <a:xfrm>
            <a:off x="4744850" y="1743425"/>
            <a:ext cx="3999900" cy="3071700"/>
          </a:xfrm>
          <a:prstGeom prst="rect">
            <a:avLst/>
          </a:prstGeom>
        </p:spPr>
        <p:txBody>
          <a:bodyPr anchorCtr="0" anchor="t" bIns="91425" lIns="91425" spcFirstLastPara="1" rIns="91425" wrap="square" tIns="91425">
            <a:normAutofit lnSpcReduction="20000"/>
          </a:bodyPr>
          <a:lstStyle/>
          <a:p>
            <a:pPr indent="-323850" lvl="1" marL="914400" rtl="0" algn="l">
              <a:spcBef>
                <a:spcPts val="0"/>
              </a:spcBef>
              <a:spcAft>
                <a:spcPts val="0"/>
              </a:spcAft>
              <a:buClr>
                <a:schemeClr val="dk1"/>
              </a:buClr>
              <a:buSzPts val="1500"/>
              <a:buFont typeface="Lato"/>
              <a:buChar char="○"/>
            </a:pPr>
            <a:r>
              <a:rPr lang="en" sz="1500" u="sng">
                <a:solidFill>
                  <a:schemeClr val="hlink"/>
                </a:solidFill>
                <a:latin typeface="Lato"/>
                <a:ea typeface="Lato"/>
                <a:cs typeface="Lato"/>
                <a:sym typeface="Lato"/>
                <a:hlinkClick r:id="rId8"/>
              </a:rPr>
              <a:t>PHT 2210C Modalities with Lab (New)</a:t>
            </a:r>
            <a:endParaRPr sz="1500">
              <a:solidFill>
                <a:schemeClr val="dk1"/>
              </a:solidFill>
              <a:latin typeface="Lato"/>
              <a:ea typeface="Lato"/>
              <a:cs typeface="Lato"/>
              <a:sym typeface="Lato"/>
            </a:endParaRPr>
          </a:p>
          <a:p>
            <a:pPr indent="-323850" lvl="1" marL="914400" rtl="0" algn="l">
              <a:spcBef>
                <a:spcPts val="0"/>
              </a:spcBef>
              <a:spcAft>
                <a:spcPts val="0"/>
              </a:spcAft>
              <a:buClr>
                <a:schemeClr val="dk1"/>
              </a:buClr>
              <a:buSzPts val="1500"/>
              <a:buFont typeface="Lato"/>
              <a:buChar char="○"/>
            </a:pPr>
            <a:r>
              <a:rPr lang="en" sz="1500" u="sng">
                <a:solidFill>
                  <a:schemeClr val="hlink"/>
                </a:solidFill>
                <a:latin typeface="Lato"/>
                <a:ea typeface="Lato"/>
                <a:cs typeface="Lato"/>
                <a:sym typeface="Lato"/>
                <a:hlinkClick r:id="rId9"/>
              </a:rPr>
              <a:t>PHT 2220C Therapeutic Exercise I with Lab (New)</a:t>
            </a:r>
            <a:endParaRPr sz="1500">
              <a:solidFill>
                <a:schemeClr val="dk1"/>
              </a:solidFill>
              <a:latin typeface="Lato"/>
              <a:ea typeface="Lato"/>
              <a:cs typeface="Lato"/>
              <a:sym typeface="Lato"/>
            </a:endParaRPr>
          </a:p>
          <a:p>
            <a:pPr indent="-323850" lvl="1" marL="914400" rtl="0" algn="l">
              <a:spcBef>
                <a:spcPts val="0"/>
              </a:spcBef>
              <a:spcAft>
                <a:spcPts val="0"/>
              </a:spcAft>
              <a:buClr>
                <a:schemeClr val="dk1"/>
              </a:buClr>
              <a:buSzPts val="1500"/>
              <a:buFont typeface="Lato"/>
              <a:buChar char="○"/>
            </a:pPr>
            <a:r>
              <a:rPr lang="en" sz="1500" u="sng">
                <a:solidFill>
                  <a:schemeClr val="hlink"/>
                </a:solidFill>
                <a:latin typeface="Lato"/>
                <a:ea typeface="Lato"/>
                <a:cs typeface="Lato"/>
                <a:sym typeface="Lato"/>
                <a:hlinkClick r:id="rId10"/>
              </a:rPr>
              <a:t>PHT 2228C Therapeutic Exercise II with Lab (New)</a:t>
            </a:r>
            <a:endParaRPr sz="1500">
              <a:solidFill>
                <a:schemeClr val="dk1"/>
              </a:solidFill>
              <a:latin typeface="Lato"/>
              <a:ea typeface="Lato"/>
              <a:cs typeface="Lato"/>
              <a:sym typeface="Lato"/>
            </a:endParaRPr>
          </a:p>
          <a:p>
            <a:pPr indent="-323850" lvl="1" marL="914400" rtl="0" algn="l">
              <a:spcBef>
                <a:spcPts val="0"/>
              </a:spcBef>
              <a:spcAft>
                <a:spcPts val="0"/>
              </a:spcAft>
              <a:buClr>
                <a:schemeClr val="dk1"/>
              </a:buClr>
              <a:buSzPts val="1500"/>
              <a:buFont typeface="Lato"/>
              <a:buChar char="○"/>
            </a:pPr>
            <a:r>
              <a:rPr lang="en" sz="1500" u="sng">
                <a:solidFill>
                  <a:schemeClr val="hlink"/>
                </a:solidFill>
                <a:latin typeface="Lato"/>
                <a:ea typeface="Lato"/>
                <a:cs typeface="Lato"/>
                <a:sym typeface="Lato"/>
                <a:hlinkClick r:id="rId11"/>
              </a:rPr>
              <a:t>PHT 2800L Clinical Experience I (New)</a:t>
            </a:r>
            <a:endParaRPr sz="1500">
              <a:solidFill>
                <a:schemeClr val="dk1"/>
              </a:solidFill>
              <a:latin typeface="Lato"/>
              <a:ea typeface="Lato"/>
              <a:cs typeface="Lato"/>
              <a:sym typeface="Lato"/>
            </a:endParaRPr>
          </a:p>
          <a:p>
            <a:pPr indent="-323850" lvl="1" marL="914400" rtl="0" algn="l">
              <a:spcBef>
                <a:spcPts val="0"/>
              </a:spcBef>
              <a:spcAft>
                <a:spcPts val="0"/>
              </a:spcAft>
              <a:buClr>
                <a:schemeClr val="dk1"/>
              </a:buClr>
              <a:buSzPts val="1500"/>
              <a:buFont typeface="Lato"/>
              <a:buChar char="○"/>
            </a:pPr>
            <a:r>
              <a:rPr lang="en" sz="1500" u="sng">
                <a:solidFill>
                  <a:schemeClr val="hlink"/>
                </a:solidFill>
                <a:latin typeface="Lato"/>
                <a:ea typeface="Lato"/>
                <a:cs typeface="Lato"/>
                <a:sym typeface="Lato"/>
                <a:hlinkClick r:id="rId12"/>
              </a:rPr>
              <a:t>PHT 2931 PTA Seminar (New)</a:t>
            </a:r>
            <a:endParaRPr sz="1500">
              <a:solidFill>
                <a:schemeClr val="dk1"/>
              </a:solidFill>
              <a:latin typeface="Lato"/>
              <a:ea typeface="Lato"/>
              <a:cs typeface="Lato"/>
              <a:sym typeface="Lato"/>
            </a:endParaRPr>
          </a:p>
          <a:p>
            <a:pPr indent="-323850" lvl="1" marL="914400" rtl="0" algn="l">
              <a:spcBef>
                <a:spcPts val="0"/>
              </a:spcBef>
              <a:spcAft>
                <a:spcPts val="0"/>
              </a:spcAft>
              <a:buClr>
                <a:schemeClr val="dk1"/>
              </a:buClr>
              <a:buSzPts val="1500"/>
              <a:buFont typeface="Lato"/>
              <a:buChar char="○"/>
            </a:pPr>
            <a:r>
              <a:rPr lang="en" sz="1500" u="sng">
                <a:solidFill>
                  <a:schemeClr val="hlink"/>
                </a:solidFill>
                <a:latin typeface="Lato"/>
                <a:ea typeface="Lato"/>
                <a:cs typeface="Lato"/>
                <a:sym typeface="Lato"/>
                <a:hlinkClick r:id="rId13"/>
              </a:rPr>
              <a:t>PHT 2951C PTA Capstone w/ Lab (New)</a:t>
            </a:r>
            <a:endParaRPr sz="1500">
              <a:solidFill>
                <a:schemeClr val="dk1"/>
              </a:solidFill>
              <a:latin typeface="Lato"/>
              <a:ea typeface="Lato"/>
              <a:cs typeface="Lato"/>
              <a:sym typeface="Lato"/>
            </a:endParaRPr>
          </a:p>
          <a:p>
            <a:pPr indent="0" lvl="0" marL="0" rtl="0" algn="l">
              <a:spcBef>
                <a:spcPts val="120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5"/>
          <p:cNvSpPr txBox="1"/>
          <p:nvPr>
            <p:ph type="title"/>
          </p:nvPr>
        </p:nvSpPr>
        <p:spPr>
          <a:xfrm>
            <a:off x="311700" y="42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entury Schoolbook"/>
                <a:ea typeface="Century Schoolbook"/>
                <a:cs typeface="Century Schoolbook"/>
                <a:sym typeface="Century Schoolbook"/>
              </a:rPr>
              <a:t>New Program/CCC Proposal: Social Media Communication, CCC</a:t>
            </a:r>
            <a:endParaRPr sz="2120">
              <a:latin typeface="Century Schoolbook"/>
              <a:ea typeface="Century Schoolbook"/>
              <a:cs typeface="Century Schoolbook"/>
              <a:sym typeface="Century Schoolbook"/>
            </a:endParaRPr>
          </a:p>
        </p:txBody>
      </p:sp>
      <p:sp>
        <p:nvSpPr>
          <p:cNvPr id="189" name="Google Shape;189;p35"/>
          <p:cNvSpPr txBox="1"/>
          <p:nvPr>
            <p:ph idx="1" type="body"/>
          </p:nvPr>
        </p:nvSpPr>
        <p:spPr>
          <a:xfrm>
            <a:off x="311700" y="10539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Social Media Communication, CCC New CCC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CCC provides students interested in consolidating their writing, speaking, interpersonal, and social media skills for the purpose of a relevant career or as preparation for transfer to a four-year program in a related communication field with the opportunity to pursue a credential at FSW during their associate's degree.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A new course, ENC 2210 Technical Communication, now being considered in Curriculum Committee, will be included in the CCC.</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Social Media Communication, CCC Catalog Page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Social Media Communication, CCC Frameworks</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6"/>
              </a:rPr>
              <a:t>Social Media Communication, CCC Curriculum-to-Frameworks Map</a:t>
            </a:r>
            <a:endParaRPr>
              <a:solidFill>
                <a:schemeClr val="dk1"/>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6"/>
          <p:cNvSpPr txBox="1"/>
          <p:nvPr>
            <p:ph type="title"/>
          </p:nvPr>
        </p:nvSpPr>
        <p:spPr>
          <a:xfrm>
            <a:off x="311700" y="42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entury Schoolbook"/>
                <a:ea typeface="Century Schoolbook"/>
                <a:cs typeface="Century Schoolbook"/>
                <a:sym typeface="Century Schoolbook"/>
              </a:rPr>
              <a:t>New Program/CCC Proposal: Social Media Communication, CCC</a:t>
            </a:r>
            <a:endParaRPr sz="2120">
              <a:latin typeface="Century Schoolbook"/>
              <a:ea typeface="Century Schoolbook"/>
              <a:cs typeface="Century Schoolbook"/>
              <a:sym typeface="Century Schoolbook"/>
            </a:endParaRPr>
          </a:p>
        </p:txBody>
      </p:sp>
      <p:sp>
        <p:nvSpPr>
          <p:cNvPr id="195" name="Google Shape;195;p36"/>
          <p:cNvSpPr txBox="1"/>
          <p:nvPr>
            <p:ph idx="1" type="body"/>
          </p:nvPr>
        </p:nvSpPr>
        <p:spPr>
          <a:xfrm>
            <a:off x="311700" y="1053975"/>
            <a:ext cx="8520600" cy="34164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Clr>
                <a:schemeClr val="dk1"/>
              </a:buClr>
              <a:buSzPts val="2200"/>
              <a:buFont typeface="Lato"/>
              <a:buChar char="●"/>
            </a:pPr>
            <a:r>
              <a:rPr lang="en" sz="2200">
                <a:solidFill>
                  <a:schemeClr val="dk1"/>
                </a:solidFill>
                <a:latin typeface="Lato"/>
                <a:ea typeface="Lato"/>
                <a:cs typeface="Lato"/>
                <a:sym typeface="Lato"/>
              </a:rPr>
              <a:t>Social Media Communication, CCC Curriculum (18 Credit Hours)</a:t>
            </a:r>
            <a:endParaRPr sz="2200">
              <a:solidFill>
                <a:schemeClr val="dk1"/>
              </a:solidFill>
              <a:latin typeface="Lato"/>
              <a:ea typeface="Lato"/>
              <a:cs typeface="Lato"/>
              <a:sym typeface="Lato"/>
            </a:endParaRPr>
          </a:p>
          <a:p>
            <a:pPr indent="-342900" lvl="1" marL="914400" rtl="0" algn="l">
              <a:spcBef>
                <a:spcPts val="0"/>
              </a:spcBef>
              <a:spcAft>
                <a:spcPts val="0"/>
              </a:spcAft>
              <a:buClr>
                <a:schemeClr val="dk1"/>
              </a:buClr>
              <a:buSzPts val="1800"/>
              <a:buFont typeface="Lato"/>
              <a:buChar char="○"/>
            </a:pPr>
            <a:r>
              <a:rPr lang="en" sz="1800">
                <a:solidFill>
                  <a:schemeClr val="dk1"/>
                </a:solidFill>
                <a:latin typeface="Lato"/>
                <a:ea typeface="Lato"/>
                <a:cs typeface="Lato"/>
                <a:sym typeface="Lato"/>
              </a:rPr>
              <a:t>ENC 1101 Composition I</a:t>
            </a:r>
            <a:endParaRPr sz="1800">
              <a:solidFill>
                <a:schemeClr val="dk1"/>
              </a:solidFill>
              <a:latin typeface="Lato"/>
              <a:ea typeface="Lato"/>
              <a:cs typeface="Lato"/>
              <a:sym typeface="Lato"/>
            </a:endParaRPr>
          </a:p>
          <a:p>
            <a:pPr indent="-342900" lvl="1" marL="914400" rtl="0" algn="l">
              <a:spcBef>
                <a:spcPts val="0"/>
              </a:spcBef>
              <a:spcAft>
                <a:spcPts val="0"/>
              </a:spcAft>
              <a:buClr>
                <a:schemeClr val="dk1"/>
              </a:buClr>
              <a:buSzPts val="1800"/>
              <a:buFont typeface="Lato"/>
              <a:buChar char="○"/>
            </a:pPr>
            <a:r>
              <a:rPr lang="en" sz="1800">
                <a:solidFill>
                  <a:schemeClr val="dk1"/>
                </a:solidFill>
                <a:latin typeface="Lato"/>
                <a:ea typeface="Lato"/>
                <a:cs typeface="Lato"/>
                <a:sym typeface="Lato"/>
              </a:rPr>
              <a:t>ENC 2210 Technical Communication</a:t>
            </a:r>
            <a:endParaRPr sz="1800">
              <a:solidFill>
                <a:schemeClr val="dk1"/>
              </a:solidFill>
              <a:latin typeface="Lato"/>
              <a:ea typeface="Lato"/>
              <a:cs typeface="Lato"/>
              <a:sym typeface="Lato"/>
            </a:endParaRPr>
          </a:p>
          <a:p>
            <a:pPr indent="-342900" lvl="1" marL="914400" rtl="0" algn="l">
              <a:spcBef>
                <a:spcPts val="0"/>
              </a:spcBef>
              <a:spcAft>
                <a:spcPts val="0"/>
              </a:spcAft>
              <a:buClr>
                <a:schemeClr val="dk1"/>
              </a:buClr>
              <a:buSzPts val="1800"/>
              <a:buFont typeface="Lato"/>
              <a:buChar char="○"/>
            </a:pPr>
            <a:r>
              <a:rPr lang="en" sz="1800">
                <a:solidFill>
                  <a:schemeClr val="dk1"/>
                </a:solidFill>
                <a:latin typeface="Lato"/>
                <a:ea typeface="Lato"/>
                <a:cs typeface="Lato"/>
                <a:sym typeface="Lato"/>
              </a:rPr>
              <a:t>DIG 2100C Web Design</a:t>
            </a:r>
            <a:endParaRPr sz="1800">
              <a:solidFill>
                <a:schemeClr val="dk1"/>
              </a:solidFill>
              <a:latin typeface="Lato"/>
              <a:ea typeface="Lato"/>
              <a:cs typeface="Lato"/>
              <a:sym typeface="Lato"/>
            </a:endParaRPr>
          </a:p>
          <a:p>
            <a:pPr indent="-342900" lvl="1" marL="914400" rtl="0" algn="l">
              <a:spcBef>
                <a:spcPts val="0"/>
              </a:spcBef>
              <a:spcAft>
                <a:spcPts val="0"/>
              </a:spcAft>
              <a:buClr>
                <a:schemeClr val="dk1"/>
              </a:buClr>
              <a:buSzPts val="1800"/>
              <a:buFont typeface="Lato"/>
              <a:buChar char="○"/>
            </a:pPr>
            <a:r>
              <a:rPr lang="en" sz="1800">
                <a:solidFill>
                  <a:schemeClr val="dk1"/>
                </a:solidFill>
                <a:latin typeface="Lato"/>
                <a:ea typeface="Lato"/>
                <a:cs typeface="Lato"/>
                <a:sym typeface="Lato"/>
              </a:rPr>
              <a:t>JOU 1100 Basic Reporting</a:t>
            </a:r>
            <a:endParaRPr sz="1800">
              <a:solidFill>
                <a:schemeClr val="dk1"/>
              </a:solidFill>
              <a:latin typeface="Lato"/>
              <a:ea typeface="Lato"/>
              <a:cs typeface="Lato"/>
              <a:sym typeface="Lato"/>
            </a:endParaRPr>
          </a:p>
          <a:p>
            <a:pPr indent="-342900" lvl="1" marL="914400" rtl="0" algn="l">
              <a:spcBef>
                <a:spcPts val="0"/>
              </a:spcBef>
              <a:spcAft>
                <a:spcPts val="0"/>
              </a:spcAft>
              <a:buClr>
                <a:schemeClr val="dk1"/>
              </a:buClr>
              <a:buSzPts val="1800"/>
              <a:buFont typeface="Lato"/>
              <a:buChar char="○"/>
            </a:pPr>
            <a:r>
              <a:rPr lang="en" sz="1800">
                <a:solidFill>
                  <a:schemeClr val="dk1"/>
                </a:solidFill>
                <a:latin typeface="Lato"/>
                <a:ea typeface="Lato"/>
                <a:cs typeface="Lato"/>
                <a:sym typeface="Lato"/>
              </a:rPr>
              <a:t>MMC 1000 Survey of Mass Communication </a:t>
            </a:r>
            <a:endParaRPr sz="1800">
              <a:solidFill>
                <a:schemeClr val="dk1"/>
              </a:solidFill>
              <a:latin typeface="Lato"/>
              <a:ea typeface="Lato"/>
              <a:cs typeface="Lato"/>
              <a:sym typeface="Lato"/>
            </a:endParaRPr>
          </a:p>
          <a:p>
            <a:pPr indent="-342900" lvl="1" marL="914400" rtl="0" algn="l">
              <a:spcBef>
                <a:spcPts val="0"/>
              </a:spcBef>
              <a:spcAft>
                <a:spcPts val="0"/>
              </a:spcAft>
              <a:buClr>
                <a:schemeClr val="dk1"/>
              </a:buClr>
              <a:buSzPts val="1800"/>
              <a:buFont typeface="Lato"/>
              <a:buChar char="○"/>
            </a:pPr>
            <a:r>
              <a:rPr lang="en" sz="1800">
                <a:solidFill>
                  <a:schemeClr val="dk1"/>
                </a:solidFill>
                <a:latin typeface="Lato"/>
                <a:ea typeface="Lato"/>
                <a:cs typeface="Lato"/>
                <a:sym typeface="Lato"/>
              </a:rPr>
              <a:t>SPC 1017 Fundamentals of Communication Studies</a:t>
            </a:r>
            <a:endParaRPr sz="1800">
              <a:solidFill>
                <a:schemeClr val="dk1"/>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7"/>
          <p:cNvSpPr txBox="1"/>
          <p:nvPr>
            <p:ph type="title"/>
          </p:nvPr>
        </p:nvSpPr>
        <p:spPr>
          <a:xfrm>
            <a:off x="311700" y="42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New Program/CCC Proposal: Foundations in Health Sciences, CCC</a:t>
            </a:r>
            <a:endParaRPr sz="2020">
              <a:latin typeface="Century Schoolbook"/>
              <a:ea typeface="Century Schoolbook"/>
              <a:cs typeface="Century Schoolbook"/>
              <a:sym typeface="Century Schoolbook"/>
            </a:endParaRPr>
          </a:p>
        </p:txBody>
      </p:sp>
      <p:sp>
        <p:nvSpPr>
          <p:cNvPr id="201" name="Google Shape;201;p37"/>
          <p:cNvSpPr txBox="1"/>
          <p:nvPr>
            <p:ph idx="1" type="body"/>
          </p:nvPr>
        </p:nvSpPr>
        <p:spPr>
          <a:xfrm>
            <a:off x="311700" y="10539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Foundations in Health Sciences, CCC New CCC Proposal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Foundations in Health Sciences Certificate is a 30-credit hour certificate that introduces students to the scientific foundations and terminology of health sciences and the skills associated with entry-level employment. It improves the student's communication and math skills while developing basic health sciences related scientific skills. Students completing this certificate can continue their studies by enrolling in the A.S. in Science and Engineering Technology or a health-professions related AS Degree.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Foundations in Health Sciences, CCC Catalog Page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Foundations in Health Sciences, CCC Proposed Frameworks</a:t>
            </a:r>
            <a:r>
              <a:rPr lang="en">
                <a:solidFill>
                  <a:schemeClr val="dk1"/>
                </a:solidFill>
                <a:latin typeface="Lato"/>
                <a:ea typeface="Lato"/>
                <a:cs typeface="Lato"/>
                <a:sym typeface="Lato"/>
              </a:rPr>
              <a:t> </a:t>
            </a:r>
            <a:endParaRPr>
              <a:solidFill>
                <a:schemeClr val="dk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New Program/CCC Proposal: Foundations in Health Sciences, CCC</a:t>
            </a:r>
            <a:endParaRPr sz="2020">
              <a:latin typeface="Century Schoolbook"/>
              <a:ea typeface="Century Schoolbook"/>
              <a:cs typeface="Century Schoolbook"/>
              <a:sym typeface="Century Schoolbook"/>
            </a:endParaRPr>
          </a:p>
        </p:txBody>
      </p:sp>
      <p:sp>
        <p:nvSpPr>
          <p:cNvPr id="207" name="Google Shape;207;p3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Clr>
                <a:schemeClr val="dk1"/>
              </a:buClr>
              <a:buSzPts val="1400"/>
              <a:buFont typeface="Lato"/>
              <a:buChar char="●"/>
            </a:pPr>
            <a:r>
              <a:rPr lang="en" sz="1400">
                <a:solidFill>
                  <a:schemeClr val="dk1"/>
                </a:solidFill>
                <a:latin typeface="Lato"/>
                <a:ea typeface="Lato"/>
                <a:cs typeface="Lato"/>
                <a:sym typeface="Lato"/>
              </a:rPr>
              <a:t>Foundations in Health Sciences, CCC Core Curriculum (23 Hours)</a:t>
            </a:r>
            <a:endParaRPr sz="1400">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
                <a:solidFill>
                  <a:schemeClr val="dk1"/>
                </a:solidFill>
                <a:latin typeface="Lato"/>
                <a:ea typeface="Lato"/>
                <a:cs typeface="Lato"/>
                <a:sym typeface="Lato"/>
              </a:rPr>
              <a:t>ENC 1101 Composition I</a:t>
            </a:r>
            <a:endParaRPr>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
                <a:solidFill>
                  <a:schemeClr val="dk1"/>
                </a:solidFill>
                <a:latin typeface="Lato"/>
                <a:ea typeface="Lato"/>
                <a:cs typeface="Lato"/>
                <a:sym typeface="Lato"/>
              </a:rPr>
              <a:t>SLS 1515 Cornerstone Experience </a:t>
            </a:r>
            <a:endParaRPr>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
                <a:solidFill>
                  <a:schemeClr val="dk1"/>
                </a:solidFill>
                <a:latin typeface="Lato"/>
                <a:ea typeface="Lato"/>
                <a:cs typeface="Lato"/>
                <a:sym typeface="Lato"/>
              </a:rPr>
              <a:t>Any Core General Education Humanities Course - (Writing Intensive is recommended)</a:t>
            </a:r>
            <a:endParaRPr>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
                <a:solidFill>
                  <a:schemeClr val="dk1"/>
                </a:solidFill>
                <a:latin typeface="Lato"/>
                <a:ea typeface="Lato"/>
                <a:cs typeface="Lato"/>
                <a:sym typeface="Lato"/>
              </a:rPr>
              <a:t>Any Core Mathematics Course (from the following prefixes; MAC, MGF, and STA) </a:t>
            </a:r>
            <a:endParaRPr>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
                <a:solidFill>
                  <a:schemeClr val="dk1"/>
                </a:solidFill>
                <a:latin typeface="Lato"/>
                <a:ea typeface="Lato"/>
                <a:cs typeface="Lato"/>
                <a:sym typeface="Lato"/>
              </a:rPr>
              <a:t>PSY 2012 - Introduction to Psychology </a:t>
            </a:r>
            <a:endParaRPr>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
                <a:solidFill>
                  <a:schemeClr val="dk1"/>
                </a:solidFill>
                <a:latin typeface="Lato"/>
                <a:ea typeface="Lato"/>
                <a:cs typeface="Lato"/>
                <a:sym typeface="Lato"/>
              </a:rPr>
              <a:t>BSC 1085C - Anatomy and Physiology I BSC 1086C - Anatomy and Physiology II </a:t>
            </a:r>
            <a:endParaRPr>
              <a:solidFill>
                <a:schemeClr val="dk1"/>
              </a:solidFill>
              <a:latin typeface="Lato"/>
              <a:ea typeface="Lato"/>
              <a:cs typeface="Lato"/>
              <a:sym typeface="Lato"/>
            </a:endParaRPr>
          </a:p>
        </p:txBody>
      </p:sp>
      <p:sp>
        <p:nvSpPr>
          <p:cNvPr id="208" name="Google Shape;208;p3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310197" lvl="0" marL="457200" rtl="0" algn="l">
              <a:lnSpc>
                <a:spcPct val="95000"/>
              </a:lnSpc>
              <a:spcBef>
                <a:spcPts val="0"/>
              </a:spcBef>
              <a:spcAft>
                <a:spcPts val="0"/>
              </a:spcAft>
              <a:buClr>
                <a:schemeClr val="dk1"/>
              </a:buClr>
              <a:buSzPts val="1285"/>
              <a:buFont typeface="Lato"/>
              <a:buChar char="●"/>
            </a:pPr>
            <a:r>
              <a:rPr lang="en" sz="1285">
                <a:solidFill>
                  <a:schemeClr val="dk1"/>
                </a:solidFill>
                <a:latin typeface="Lato"/>
                <a:ea typeface="Lato"/>
                <a:cs typeface="Lato"/>
                <a:sym typeface="Lato"/>
              </a:rPr>
              <a:t>Foundations in Health Sciences, CCC Electives (Choose 7 Hours)</a:t>
            </a:r>
            <a:endParaRPr sz="1285">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Chemistry (CHM prefix) and Corresponding Lab Computer General Studies (CGS prefix)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Civic Literacy Courses (AMH2020 or POS2041) Physics (PHY prefix)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Health Science Course classes (CVT, DEH, EMS, HSA, NUR, PHT, RET, RTE)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BSC 1005 – Survey of Biology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BSC 1005L - Survey of Biology Lab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BSC 1010 - General Biology 1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BSC 1010L - General Biology 1 Lab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CGS 1100 Computer Applications for Business</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DEP 2004 - Lifespan Development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ENC 1130 Improving College Writing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HSC 1531 Medical Terminology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HUN 1201 - Human Nutrition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MAT 1033 Intermediate Algebra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MCB 2010C - Microbiology </a:t>
            </a:r>
            <a:endParaRPr sz="1130">
              <a:solidFill>
                <a:schemeClr val="dk1"/>
              </a:solidFill>
              <a:latin typeface="Lato"/>
              <a:ea typeface="Lato"/>
              <a:cs typeface="Lato"/>
              <a:sym typeface="Lato"/>
            </a:endParaRPr>
          </a:p>
          <a:p>
            <a:pPr indent="-300355" lvl="1" marL="914400" rtl="0" algn="l">
              <a:lnSpc>
                <a:spcPct val="95000"/>
              </a:lnSpc>
              <a:spcBef>
                <a:spcPts val="0"/>
              </a:spcBef>
              <a:spcAft>
                <a:spcPts val="0"/>
              </a:spcAft>
              <a:buClr>
                <a:schemeClr val="dk1"/>
              </a:buClr>
              <a:buSzPts val="1130"/>
              <a:buFont typeface="Lato"/>
              <a:buChar char="○"/>
            </a:pPr>
            <a:r>
              <a:rPr lang="en" sz="1130">
                <a:solidFill>
                  <a:schemeClr val="dk1"/>
                </a:solidFill>
                <a:latin typeface="Lato"/>
                <a:ea typeface="Lato"/>
                <a:cs typeface="Lato"/>
                <a:sym typeface="Lato"/>
              </a:rPr>
              <a:t>SYG 1000 - Principles of Sociology </a:t>
            </a:r>
            <a:endParaRPr sz="1130">
              <a:solidFill>
                <a:schemeClr val="dk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9"/>
          <p:cNvSpPr txBox="1"/>
          <p:nvPr>
            <p:ph type="title"/>
          </p:nvPr>
        </p:nvSpPr>
        <p:spPr>
          <a:xfrm>
            <a:off x="311700" y="42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Program/CCC Change Proposal</a:t>
            </a:r>
            <a:r>
              <a:rPr lang="en" sz="2020">
                <a:latin typeface="Century Schoolbook"/>
                <a:ea typeface="Century Schoolbook"/>
                <a:cs typeface="Century Schoolbook"/>
                <a:sym typeface="Century Schoolbook"/>
              </a:rPr>
              <a:t>: Early Childhood Education, AS</a:t>
            </a:r>
            <a:endParaRPr sz="2020">
              <a:latin typeface="Century Schoolbook"/>
              <a:ea typeface="Century Schoolbook"/>
              <a:cs typeface="Century Schoolbook"/>
              <a:sym typeface="Century Schoolbook"/>
            </a:endParaRPr>
          </a:p>
        </p:txBody>
      </p:sp>
      <p:sp>
        <p:nvSpPr>
          <p:cNvPr id="214" name="Google Shape;214;p39"/>
          <p:cNvSpPr txBox="1"/>
          <p:nvPr>
            <p:ph idx="1" type="body"/>
          </p:nvPr>
        </p:nvSpPr>
        <p:spPr>
          <a:xfrm>
            <a:off x="311700" y="10539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Early Childhood Education, AS Program Change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program change moves CHD 1120 Infant/Toddler Development from Electives to Program Requirements and will bring the AS in Early Childhood Education into compliance with the current State Framework.</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Early Childhood Education, AS Catalog Page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Early Childhood Education, AS State Frameworks</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6"/>
              </a:rPr>
              <a:t>Early Childhood Education, AS Curriculum-to-Frameworks Map</a:t>
            </a:r>
            <a:endParaRPr>
              <a:solidFill>
                <a:schemeClr val="dk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0"/>
          <p:cNvSpPr txBox="1"/>
          <p:nvPr>
            <p:ph type="title"/>
          </p:nvPr>
        </p:nvSpPr>
        <p:spPr>
          <a:xfrm>
            <a:off x="311700" y="4231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Program/CCC Change Proposal: Criminal Justice Technology, AS</a:t>
            </a:r>
            <a:endParaRPr sz="2020">
              <a:latin typeface="Century Schoolbook"/>
              <a:ea typeface="Century Schoolbook"/>
              <a:cs typeface="Century Schoolbook"/>
              <a:sym typeface="Century Schoolbook"/>
            </a:endParaRPr>
          </a:p>
        </p:txBody>
      </p:sp>
      <p:sp>
        <p:nvSpPr>
          <p:cNvPr id="220" name="Google Shape;220;p40"/>
          <p:cNvSpPr txBox="1"/>
          <p:nvPr>
            <p:ph idx="1" type="body"/>
          </p:nvPr>
        </p:nvSpPr>
        <p:spPr>
          <a:xfrm>
            <a:off x="311700" y="10539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Criminal Justice Technology, AS Program Change Proposal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State of Florida requires students to study the learning outcomes in CJE 2160 but it is currently an elective in FSW's program. Therefore, in order to ensure that all students receive the learning outcomes mandated by the State for this degree, CJE 2160 (Human Diversity within Public Safety) should be a core course and swapping CJE 2711 (Capstone) for CJE 2160 is a prudent move.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Criminal Justice Technology, AS Catalog Page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Criminal Justice Technology, AS Curriculum-to-Framework Map</a:t>
            </a:r>
            <a:endParaRPr>
              <a:solidFill>
                <a:schemeClr val="dk1"/>
              </a:solidFill>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1"/>
          <p:cNvSpPr txBox="1"/>
          <p:nvPr>
            <p:ph type="title"/>
          </p:nvPr>
        </p:nvSpPr>
        <p:spPr>
          <a:xfrm>
            <a:off x="364650" y="1914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Program/CCC Change Proposal: Emergency Medical Services, AS, Emergency Medical Technology, CCC and Paramedic, CCC</a:t>
            </a:r>
            <a:endParaRPr sz="2020">
              <a:latin typeface="Century Schoolbook"/>
              <a:ea typeface="Century Schoolbook"/>
              <a:cs typeface="Century Schoolbook"/>
              <a:sym typeface="Century Schoolbook"/>
            </a:endParaRPr>
          </a:p>
        </p:txBody>
      </p:sp>
      <p:sp>
        <p:nvSpPr>
          <p:cNvPr id="226" name="Google Shape;226;p41"/>
          <p:cNvSpPr txBox="1"/>
          <p:nvPr>
            <p:ph idx="1" type="body"/>
          </p:nvPr>
        </p:nvSpPr>
        <p:spPr>
          <a:xfrm>
            <a:off x="278600" y="987775"/>
            <a:ext cx="8520600" cy="34164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3"/>
              </a:rPr>
              <a:t>Emergency Medical Services, AS Program Change Proposal</a:t>
            </a:r>
            <a:endParaRPr>
              <a:solidFill>
                <a:schemeClr val="dk1"/>
              </a:solidFill>
              <a:latin typeface="Lato"/>
              <a:ea typeface="Lato"/>
              <a:cs typeface="Lato"/>
              <a:sym typeface="Lato"/>
            </a:endParaRPr>
          </a:p>
          <a:p>
            <a:pPr indent="-325755"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4"/>
              </a:rPr>
              <a:t>Emergency Medical Technology, CCC Certificate Change Proposal</a:t>
            </a:r>
            <a:endParaRPr>
              <a:solidFill>
                <a:schemeClr val="dk1"/>
              </a:solidFill>
              <a:latin typeface="Lato"/>
              <a:ea typeface="Lato"/>
              <a:cs typeface="Lato"/>
              <a:sym typeface="Lato"/>
            </a:endParaRPr>
          </a:p>
          <a:p>
            <a:pPr indent="-325755" lvl="0" marL="457200" rtl="0" algn="l">
              <a:spcBef>
                <a:spcPts val="0"/>
              </a:spcBef>
              <a:spcAft>
                <a:spcPts val="0"/>
              </a:spcAft>
              <a:buClr>
                <a:schemeClr val="dk1"/>
              </a:buClr>
              <a:buSzPct val="100000"/>
              <a:buFont typeface="Lato"/>
              <a:buChar char="●"/>
            </a:pPr>
            <a:r>
              <a:rPr lang="en" u="sng">
                <a:solidFill>
                  <a:schemeClr val="hlink"/>
                </a:solidFill>
                <a:latin typeface="Lato"/>
                <a:ea typeface="Lato"/>
                <a:cs typeface="Lato"/>
                <a:sym typeface="Lato"/>
                <a:hlinkClick r:id="rId5"/>
              </a:rPr>
              <a:t>Paramedic, CCC Certificate Change Proposal </a:t>
            </a:r>
            <a:endParaRPr>
              <a:solidFill>
                <a:schemeClr val="dk1"/>
              </a:solidFill>
              <a:latin typeface="Lato"/>
              <a:ea typeface="Lato"/>
              <a:cs typeface="Lato"/>
              <a:sym typeface="Lato"/>
            </a:endParaRPr>
          </a:p>
          <a:p>
            <a:pPr indent="-325755" lvl="0" marL="4572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Changes have been proposed in the EMT, CCC and Paramedic, CCC that impact the AS Emergency Medical Services Degree.  Student success will be positively impacted by changes because of the following considerations:</a:t>
            </a:r>
            <a:endParaRPr>
              <a:solidFill>
                <a:schemeClr val="dk1"/>
              </a:solidFill>
              <a:latin typeface="Lato"/>
              <a:ea typeface="Lato"/>
              <a:cs typeface="Lato"/>
              <a:sym typeface="Lato"/>
            </a:endParaRPr>
          </a:p>
          <a:p>
            <a:pPr indent="-304165"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Course hours and credits have been realigned to meet expectations of credit to hour ratios. </a:t>
            </a:r>
            <a:endParaRPr>
              <a:solidFill>
                <a:schemeClr val="dk1"/>
              </a:solidFill>
              <a:latin typeface="Lato"/>
              <a:ea typeface="Lato"/>
              <a:cs typeface="Lato"/>
              <a:sym typeface="Lato"/>
            </a:endParaRPr>
          </a:p>
          <a:p>
            <a:pPr indent="-304165"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All semesters to have a minimum of 6 credit hours to ensure students that are financial aid eligible were not negatively impacted. </a:t>
            </a:r>
            <a:endParaRPr>
              <a:solidFill>
                <a:schemeClr val="dk1"/>
              </a:solidFill>
              <a:latin typeface="Lato"/>
              <a:ea typeface="Lato"/>
              <a:cs typeface="Lato"/>
              <a:sym typeface="Lato"/>
            </a:endParaRPr>
          </a:p>
          <a:p>
            <a:pPr indent="-304165"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Some students may have previously completed BSC 1085C prior to the first semester. </a:t>
            </a:r>
            <a:endParaRPr>
              <a:solidFill>
                <a:schemeClr val="dk1"/>
              </a:solidFill>
              <a:latin typeface="Lato"/>
              <a:ea typeface="Lato"/>
              <a:cs typeface="Lato"/>
              <a:sym typeface="Lato"/>
            </a:endParaRPr>
          </a:p>
          <a:p>
            <a:pPr indent="-304165"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Pharmacology will no longer be a standalone course to encourage student application of information throughout the program. </a:t>
            </a:r>
            <a:endParaRPr>
              <a:solidFill>
                <a:schemeClr val="dk1"/>
              </a:solidFill>
              <a:latin typeface="Lato"/>
              <a:ea typeface="Lato"/>
              <a:cs typeface="Lato"/>
              <a:sym typeface="Lato"/>
            </a:endParaRPr>
          </a:p>
          <a:p>
            <a:pPr indent="-304165"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Summer semester hours were very heavy when considering shorter semester. </a:t>
            </a:r>
            <a:endParaRPr>
              <a:solidFill>
                <a:schemeClr val="dk1"/>
              </a:solidFill>
              <a:latin typeface="Lato"/>
              <a:ea typeface="Lato"/>
              <a:cs typeface="Lato"/>
              <a:sym typeface="Lato"/>
            </a:endParaRPr>
          </a:p>
          <a:p>
            <a:pPr indent="-304165" lvl="1" marL="914400" rtl="0" algn="l">
              <a:spcBef>
                <a:spcPts val="0"/>
              </a:spcBef>
              <a:spcAft>
                <a:spcPts val="0"/>
              </a:spcAft>
              <a:buClr>
                <a:schemeClr val="dk1"/>
              </a:buClr>
              <a:buSzPct val="100000"/>
              <a:buFont typeface="Lato"/>
              <a:buChar char="○"/>
            </a:pPr>
            <a:r>
              <a:rPr lang="en">
                <a:solidFill>
                  <a:schemeClr val="dk1"/>
                </a:solidFill>
                <a:latin typeface="Lato"/>
                <a:ea typeface="Lato"/>
                <a:cs typeface="Lato"/>
                <a:sym typeface="Lato"/>
              </a:rPr>
              <a:t>During the final semester of the program under the current curriculum students are only completing field hours yet need to continue reinforcing skills, successfully complete 2 final psychomotor exams, and a comprehensive final which are not covered in the current EMS 2661 model. This is the reason we are proposing EMS 2677L, a lab course to be added to the final semester.</a:t>
            </a:r>
            <a:endParaRPr>
              <a:solidFill>
                <a:schemeClr val="dk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latin typeface="Century Schoolbook"/>
                <a:ea typeface="Century Schoolbook"/>
                <a:cs typeface="Century Schoolbook"/>
                <a:sym typeface="Century Schoolbook"/>
              </a:rPr>
              <a:t>Information Item: Cardiovascular Technology</a:t>
            </a:r>
            <a:endParaRPr sz="2320">
              <a:latin typeface="Century Schoolbook"/>
              <a:ea typeface="Century Schoolbook"/>
              <a:cs typeface="Century Schoolbook"/>
              <a:sym typeface="Century Schoolbook"/>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Changes to the learning outcomes and/or topic outline were made to the following courses:</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1000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1200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1800C</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1801C</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2420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2421</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2620</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2805</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2840L</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2841L</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2842C</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2920</a:t>
            </a:r>
            <a:endParaRPr>
              <a:solidFill>
                <a:schemeClr val="dk1"/>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2"/>
          <p:cNvSpPr txBox="1"/>
          <p:nvPr>
            <p:ph type="title"/>
          </p:nvPr>
        </p:nvSpPr>
        <p:spPr>
          <a:xfrm>
            <a:off x="364650" y="1914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Program/CCC Change Proposal: Emergency Medical Services, AS, Emergency Medical Technology, CCC and Paramedic, CCC</a:t>
            </a:r>
            <a:endParaRPr sz="2020">
              <a:latin typeface="Century Schoolbook"/>
              <a:ea typeface="Century Schoolbook"/>
              <a:cs typeface="Century Schoolbook"/>
              <a:sym typeface="Century Schoolbook"/>
            </a:endParaRPr>
          </a:p>
        </p:txBody>
      </p:sp>
      <p:sp>
        <p:nvSpPr>
          <p:cNvPr id="232" name="Google Shape;232;p42"/>
          <p:cNvSpPr txBox="1"/>
          <p:nvPr>
            <p:ph idx="1" type="body"/>
          </p:nvPr>
        </p:nvSpPr>
        <p:spPr>
          <a:xfrm>
            <a:off x="278600" y="9877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Emergency Medical Services, AS Catalog Page</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u="sng">
                <a:solidFill>
                  <a:schemeClr val="hlink"/>
                </a:solidFill>
                <a:latin typeface="Lato"/>
                <a:ea typeface="Lato"/>
                <a:cs typeface="Lato"/>
                <a:sym typeface="Lato"/>
                <a:hlinkClick r:id="rId4"/>
              </a:rPr>
              <a:t>Emergency Medical Services, AS Curriculum-to-Frameworks Map</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Emergency Medical Technology, CCC Catalog Page</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u="sng">
                <a:solidFill>
                  <a:schemeClr val="hlink"/>
                </a:solidFill>
                <a:latin typeface="Lato"/>
                <a:ea typeface="Lato"/>
                <a:cs typeface="Lato"/>
                <a:sym typeface="Lato"/>
                <a:hlinkClick r:id="rId6"/>
              </a:rPr>
              <a:t>Emergency Medical Technology, CCC Curriculum Changes</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7"/>
              </a:rPr>
              <a:t>Paramedic, CCC Catalog Page</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u="sng">
                <a:solidFill>
                  <a:schemeClr val="hlink"/>
                </a:solidFill>
                <a:latin typeface="Lato"/>
                <a:ea typeface="Lato"/>
                <a:cs typeface="Lato"/>
                <a:sym typeface="Lato"/>
                <a:hlinkClick r:id="rId8"/>
              </a:rPr>
              <a:t>Paramedic, CCC Curriculum Changes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Associated Course Proposals:</a:t>
            </a:r>
            <a:endParaRPr>
              <a:solidFill>
                <a:schemeClr val="dk1"/>
              </a:solidFill>
              <a:latin typeface="Lato"/>
              <a:ea typeface="Lato"/>
              <a:cs typeface="Lato"/>
              <a:sym typeface="Lato"/>
            </a:endParaRPr>
          </a:p>
        </p:txBody>
      </p:sp>
      <p:graphicFrame>
        <p:nvGraphicFramePr>
          <p:cNvPr id="233" name="Google Shape;233;p42"/>
          <p:cNvGraphicFramePr/>
          <p:nvPr/>
        </p:nvGraphicFramePr>
        <p:xfrm>
          <a:off x="919400" y="3149100"/>
          <a:ext cx="3000000" cy="3000000"/>
        </p:xfrm>
        <a:graphic>
          <a:graphicData uri="http://schemas.openxmlformats.org/drawingml/2006/table">
            <a:tbl>
              <a:tblPr>
                <a:noFill/>
                <a:tableStyleId>{02D93293-C5D4-42AC-A215-BD4A1FDCE90B}</a:tableStyleId>
              </a:tblPr>
              <a:tblGrid>
                <a:gridCol w="3619500"/>
                <a:gridCol w="3619500"/>
              </a:tblGrid>
              <a:tr h="381000">
                <a:tc>
                  <a:txBody>
                    <a:bodyPr/>
                    <a:lstStyle/>
                    <a:p>
                      <a:pPr indent="-298450" lvl="0" marL="457200" rtl="0" algn="l">
                        <a:lnSpc>
                          <a:spcPct val="115000"/>
                        </a:lnSpc>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9"/>
                        </a:rPr>
                        <a:t>EMS 2677L Paramedic Laboratory III (New)</a:t>
                      </a:r>
                      <a:endParaRPr sz="1100">
                        <a:solidFill>
                          <a:schemeClr val="dk1"/>
                        </a:solidFill>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0"/>
                        </a:rPr>
                        <a:t>EMS 2119L Fundamentals of Emergency Medical Care Lab (Change)</a:t>
                      </a:r>
                      <a:endParaRPr sz="1100">
                        <a:solidFill>
                          <a:schemeClr val="dk1"/>
                        </a:solidFill>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1"/>
                        </a:rPr>
                        <a:t>EMS 2421L Emergency Medical Technician Practicum (Change)</a:t>
                      </a:r>
                      <a:endParaRPr sz="1100">
                        <a:solidFill>
                          <a:schemeClr val="dk1"/>
                        </a:solidFill>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2"/>
                        </a:rPr>
                        <a:t>EMS 2600L Introduction to Paramedics Lab (Change)</a:t>
                      </a:r>
                      <a:endParaRPr sz="1100">
                        <a:solidFill>
                          <a:schemeClr val="dk1"/>
                        </a:solidFill>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3"/>
                        </a:rPr>
                        <a:t>EMS 2600 Introduction to Paramedics (Change)</a:t>
                      </a:r>
                      <a:endParaRPr sz="1100">
                        <a:solidFill>
                          <a:schemeClr val="dk1"/>
                        </a:solidFill>
                        <a:latin typeface="Lato"/>
                        <a:ea typeface="Lato"/>
                        <a:cs typeface="Lato"/>
                        <a:sym typeface="Lato"/>
                      </a:endParaRPr>
                    </a:p>
                  </a:txBody>
                  <a:tcPr marT="91425" marB="91425" marR="91425" marL="91425"/>
                </a:tc>
                <a:tc>
                  <a:txBody>
                    <a:bodyPr/>
                    <a:lstStyle/>
                    <a:p>
                      <a:pPr indent="-298450" lvl="0" marL="457200" rtl="0" algn="l">
                        <a:spcBef>
                          <a:spcPts val="0"/>
                        </a:spcBef>
                        <a:spcAft>
                          <a:spcPts val="0"/>
                        </a:spcAft>
                        <a:buClr>
                          <a:schemeClr val="dk1"/>
                        </a:buClr>
                        <a:buSzPts val="1100"/>
                        <a:buFont typeface="Lato"/>
                        <a:buChar char="●"/>
                      </a:pPr>
                      <a:r>
                        <a:rPr lang="en" sz="1100" u="sng">
                          <a:solidFill>
                            <a:schemeClr val="accent5"/>
                          </a:solidFill>
                          <a:latin typeface="Lato"/>
                          <a:ea typeface="Lato"/>
                          <a:cs typeface="Lato"/>
                          <a:sym typeface="Lato"/>
                          <a:hlinkClick r:id="rId14">
                            <a:extLst>
                              <a:ext uri="{A12FA001-AC4F-418D-AE19-62706E023703}">
                                <ahyp:hlinkClr val="tx"/>
                              </a:ext>
                            </a:extLst>
                          </a:hlinkClick>
                        </a:rPr>
                        <a:t>EMS 2601 Paramedic Theory I (Change)</a:t>
                      </a:r>
                      <a:endParaRPr sz="1500"/>
                    </a:p>
                    <a:p>
                      <a:pPr indent="-298450" lvl="0" marL="457200" rtl="0" algn="l">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5"/>
                        </a:rPr>
                        <a:t>EMS 2601L Paramedic Laboratory I (Change)</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6"/>
                        </a:rPr>
                        <a:t>EMS 2602 Paramedic Theory II (Change)</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7"/>
                        </a:rPr>
                        <a:t>EMS 2602L Paramedic Laboratory II (Change)</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8"/>
                        </a:rPr>
                        <a:t>EMS 2661 Paramedic Field Internship (Change)</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19"/>
                        </a:rPr>
                        <a:t>EMS 2646 Paramedic Clinical Experience (Change)</a:t>
                      </a:r>
                      <a:endParaRPr sz="1100">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 sz="1100" u="sng">
                          <a:solidFill>
                            <a:schemeClr val="hlink"/>
                          </a:solidFill>
                          <a:latin typeface="Lato"/>
                          <a:ea typeface="Lato"/>
                          <a:cs typeface="Lato"/>
                          <a:sym typeface="Lato"/>
                          <a:hlinkClick r:id="rId20"/>
                        </a:rPr>
                        <a:t>EMS 2648 Paramedic Field Experience (Change)</a:t>
                      </a:r>
                      <a:endParaRPr sz="1100">
                        <a:solidFill>
                          <a:schemeClr val="dk1"/>
                        </a:solidFill>
                        <a:latin typeface="Lato"/>
                        <a:ea typeface="Lato"/>
                        <a:cs typeface="Lato"/>
                        <a:sym typeface="Lato"/>
                      </a:endParaRPr>
                    </a:p>
                  </a:txBody>
                  <a:tcPr marT="91425" marB="91425" marR="91425" marL="91425"/>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43"/>
          <p:cNvPicPr preferRelativeResize="0"/>
          <p:nvPr/>
        </p:nvPicPr>
        <p:blipFill>
          <a:blip r:embed="rId3">
            <a:alphaModFix/>
          </a:blip>
          <a:stretch>
            <a:fillRect/>
          </a:stretch>
        </p:blipFill>
        <p:spPr>
          <a:xfrm>
            <a:off x="1838062" y="106050"/>
            <a:ext cx="5467875" cy="3315925"/>
          </a:xfrm>
          <a:prstGeom prst="rect">
            <a:avLst/>
          </a:prstGeom>
          <a:noFill/>
          <a:ln>
            <a:noFill/>
          </a:ln>
        </p:spPr>
      </p:pic>
      <p:pic>
        <p:nvPicPr>
          <p:cNvPr id="239" name="Google Shape;239;p43"/>
          <p:cNvPicPr preferRelativeResize="0"/>
          <p:nvPr/>
        </p:nvPicPr>
        <p:blipFill>
          <a:blip r:embed="rId4">
            <a:alphaModFix/>
          </a:blip>
          <a:stretch>
            <a:fillRect/>
          </a:stretch>
        </p:blipFill>
        <p:spPr>
          <a:xfrm>
            <a:off x="1988925" y="3605075"/>
            <a:ext cx="5219700" cy="1302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4"/>
          <p:cNvSpPr txBox="1"/>
          <p:nvPr>
            <p:ph type="title"/>
          </p:nvPr>
        </p:nvSpPr>
        <p:spPr>
          <a:xfrm>
            <a:off x="364650" y="1914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Program/CCC Change Proposal: Radiologic Technology, AS</a:t>
            </a:r>
            <a:endParaRPr sz="2020">
              <a:latin typeface="Century Schoolbook"/>
              <a:ea typeface="Century Schoolbook"/>
              <a:cs typeface="Century Schoolbook"/>
              <a:sym typeface="Century Schoolbook"/>
            </a:endParaRPr>
          </a:p>
        </p:txBody>
      </p:sp>
      <p:sp>
        <p:nvSpPr>
          <p:cNvPr id="245" name="Google Shape;245;p44"/>
          <p:cNvSpPr txBox="1"/>
          <p:nvPr>
            <p:ph idx="1" type="body"/>
          </p:nvPr>
        </p:nvSpPr>
        <p:spPr>
          <a:xfrm>
            <a:off x="278600" y="9877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Radiologic Technology, AS Program Change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a:t>
            </a:r>
            <a:r>
              <a:rPr lang="en">
                <a:solidFill>
                  <a:schemeClr val="dk1"/>
                </a:solidFill>
                <a:latin typeface="Lato"/>
                <a:ea typeface="Lato"/>
                <a:cs typeface="Lato"/>
                <a:sym typeface="Lato"/>
              </a:rPr>
              <a:t>proposal</a:t>
            </a:r>
            <a:r>
              <a:rPr lang="en">
                <a:solidFill>
                  <a:schemeClr val="dk1"/>
                </a:solidFill>
                <a:latin typeface="Lato"/>
                <a:ea typeface="Lato"/>
                <a:cs typeface="Lato"/>
                <a:sym typeface="Lato"/>
              </a:rPr>
              <a:t> has three parts: </a:t>
            </a:r>
            <a:endParaRPr>
              <a:solidFill>
                <a:schemeClr val="dk1"/>
              </a:solidFill>
              <a:latin typeface="Lato"/>
              <a:ea typeface="Lato"/>
              <a:cs typeface="Lato"/>
              <a:sym typeface="Lato"/>
            </a:endParaRPr>
          </a:p>
          <a:p>
            <a:pPr indent="-317500" lvl="1" marL="914400" rtl="0" algn="l">
              <a:spcBef>
                <a:spcPts val="0"/>
              </a:spcBef>
              <a:spcAft>
                <a:spcPts val="0"/>
              </a:spcAft>
              <a:buSzPts val="1400"/>
              <a:buFont typeface="Lato"/>
              <a:buChar char="○"/>
            </a:pPr>
            <a:r>
              <a:rPr lang="en">
                <a:solidFill>
                  <a:schemeClr val="dk1"/>
                </a:solidFill>
                <a:latin typeface="Lato"/>
                <a:ea typeface="Lato"/>
                <a:cs typeface="Lato"/>
                <a:sym typeface="Lato"/>
              </a:rPr>
              <a:t>Remove the program's requirement for a CGS (3 credits) elective.</a:t>
            </a:r>
            <a:endParaRPr>
              <a:solidFill>
                <a:schemeClr val="dk1"/>
              </a:solidFill>
              <a:latin typeface="Lato"/>
              <a:ea typeface="Lato"/>
              <a:cs typeface="Lato"/>
              <a:sym typeface="Lato"/>
            </a:endParaRPr>
          </a:p>
          <a:p>
            <a:pPr indent="-317500" lvl="1" marL="914400" rtl="0" algn="l">
              <a:spcBef>
                <a:spcPts val="0"/>
              </a:spcBef>
              <a:spcAft>
                <a:spcPts val="0"/>
              </a:spcAft>
              <a:buSzPts val="1400"/>
              <a:buFont typeface="Lato"/>
              <a:buChar char="○"/>
            </a:pPr>
            <a:r>
              <a:rPr lang="en">
                <a:solidFill>
                  <a:schemeClr val="dk1"/>
                </a:solidFill>
                <a:latin typeface="Lato"/>
                <a:ea typeface="Lato"/>
                <a:cs typeface="Lato"/>
                <a:sym typeface="Lato"/>
              </a:rPr>
              <a:t>Create three (one per semester) new lab courses (1 credit hour and 3 contact hours each).</a:t>
            </a:r>
            <a:endParaRPr>
              <a:solidFill>
                <a:schemeClr val="dk1"/>
              </a:solidFill>
              <a:latin typeface="Lato"/>
              <a:ea typeface="Lato"/>
              <a:cs typeface="Lato"/>
              <a:sym typeface="Lato"/>
            </a:endParaRPr>
          </a:p>
          <a:p>
            <a:pPr indent="-317500" lvl="1" marL="914400" rtl="0" algn="l">
              <a:spcBef>
                <a:spcPts val="0"/>
              </a:spcBef>
              <a:spcAft>
                <a:spcPts val="0"/>
              </a:spcAft>
              <a:buSzPts val="1400"/>
              <a:buFont typeface="Lato"/>
              <a:buChar char="○"/>
            </a:pPr>
            <a:r>
              <a:rPr lang="en">
                <a:solidFill>
                  <a:schemeClr val="dk1"/>
                </a:solidFill>
                <a:latin typeface="Lato"/>
                <a:ea typeface="Lato"/>
                <a:cs typeface="Lato"/>
                <a:sym typeface="Lato"/>
              </a:rPr>
              <a:t>Renumber the current Clinical Practicum courses to reflect the correct type of course and the conventions of the State Common Numbering System.</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4"/>
              </a:rPr>
              <a:t>Radiologic Technology, AS Catalog Page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Radiologic Technology, AS Curriculum-to-Frameworks Map</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6"/>
              </a:rPr>
              <a:t>Radiologic Technology, AS Semester Breakdown and Teach-out Plan</a:t>
            </a:r>
            <a:endParaRPr>
              <a:solidFill>
                <a:schemeClr val="dk1"/>
              </a:solidFill>
              <a:latin typeface="Lato"/>
              <a:ea typeface="Lato"/>
              <a:cs typeface="Lato"/>
              <a:sym typeface="La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5"/>
          <p:cNvSpPr txBox="1"/>
          <p:nvPr>
            <p:ph type="title"/>
          </p:nvPr>
        </p:nvSpPr>
        <p:spPr>
          <a:xfrm>
            <a:off x="311700" y="343775"/>
            <a:ext cx="76113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Clr>
                <a:srgbClr val="000000"/>
              </a:buClr>
              <a:buSzPct val="49009"/>
              <a:buFont typeface="Arial"/>
              <a:buNone/>
            </a:pPr>
            <a:r>
              <a:rPr lang="en" sz="2020">
                <a:latin typeface="Century Schoolbook"/>
                <a:ea typeface="Century Schoolbook"/>
                <a:cs typeface="Century Schoolbook"/>
                <a:sym typeface="Century Schoolbook"/>
              </a:rPr>
              <a:t>Program/CCC Change Proposal: Radiologic Technology, AS</a:t>
            </a:r>
            <a:endParaRPr sz="2020">
              <a:latin typeface="Century Schoolbook"/>
              <a:ea typeface="Century Schoolbook"/>
              <a:cs typeface="Century Schoolbook"/>
              <a:sym typeface="Century Schoolbook"/>
            </a:endParaRPr>
          </a:p>
          <a:p>
            <a:pPr indent="0" lvl="0" marL="0" rtl="0" algn="l">
              <a:spcBef>
                <a:spcPts val="0"/>
              </a:spcBef>
              <a:spcAft>
                <a:spcPts val="0"/>
              </a:spcAft>
              <a:buNone/>
            </a:pPr>
            <a:r>
              <a:t/>
            </a:r>
            <a:endParaRPr/>
          </a:p>
        </p:txBody>
      </p:sp>
      <p:sp>
        <p:nvSpPr>
          <p:cNvPr id="251" name="Google Shape;251;p45"/>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latin typeface="Lato"/>
                <a:ea typeface="Lato"/>
                <a:cs typeface="Lato"/>
                <a:sym typeface="Lato"/>
              </a:rPr>
              <a:t>Associated Course Proposals</a:t>
            </a:r>
            <a:endParaRPr>
              <a:solidFill>
                <a:schemeClr val="dk1"/>
              </a:solidFill>
              <a:latin typeface="Lato"/>
              <a:ea typeface="Lato"/>
              <a:cs typeface="Lato"/>
              <a:sym typeface="Lato"/>
            </a:endParaRPr>
          </a:p>
          <a:p>
            <a:pPr indent="-304800" lvl="0" marL="457200" rtl="0" algn="l">
              <a:spcBef>
                <a:spcPts val="1200"/>
              </a:spcBef>
              <a:spcAft>
                <a:spcPts val="0"/>
              </a:spcAft>
              <a:buClr>
                <a:schemeClr val="dk1"/>
              </a:buClr>
              <a:buSzPts val="1200"/>
              <a:buFont typeface="Lato"/>
              <a:buChar char="●"/>
            </a:pPr>
            <a:r>
              <a:rPr lang="en" u="sng">
                <a:solidFill>
                  <a:schemeClr val="hlink"/>
                </a:solidFill>
                <a:latin typeface="Lato"/>
                <a:ea typeface="Lato"/>
                <a:cs typeface="Lato"/>
                <a:sym typeface="Lato"/>
                <a:hlinkClick r:id="rId3"/>
              </a:rPr>
              <a:t>RTE 1503L (Change)</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4"/>
              </a:rPr>
              <a:t>RTE 1513L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5"/>
              </a:rPr>
              <a:t>RTE 1523L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6"/>
              </a:rPr>
              <a:t>RTE 1804L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7"/>
              </a:rPr>
              <a:t>RTE 1814L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8"/>
              </a:rPr>
              <a:t>RTE 1824L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9"/>
              </a:rPr>
              <a:t>RTE 2834L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10"/>
              </a:rPr>
              <a:t>RTE 2844L (New)</a:t>
            </a:r>
            <a:endParaRPr>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 u="sng">
                <a:solidFill>
                  <a:schemeClr val="hlink"/>
                </a:solidFill>
                <a:latin typeface="Lato"/>
                <a:ea typeface="Lato"/>
                <a:cs typeface="Lato"/>
                <a:sym typeface="Lato"/>
                <a:hlinkClick r:id="rId11"/>
              </a:rPr>
              <a:t>RTE 2854L (New)</a:t>
            </a:r>
            <a:endParaRPr>
              <a:solidFill>
                <a:schemeClr val="dk1"/>
              </a:solidFill>
              <a:latin typeface="Lato"/>
              <a:ea typeface="Lato"/>
              <a:cs typeface="Lato"/>
              <a:sym typeface="Lato"/>
            </a:endParaRPr>
          </a:p>
          <a:p>
            <a:pPr indent="0" lvl="0" marL="0" rtl="0" algn="l">
              <a:spcBef>
                <a:spcPts val="1200"/>
              </a:spcBef>
              <a:spcAft>
                <a:spcPts val="1200"/>
              </a:spcAft>
              <a:buNone/>
            </a:pPr>
            <a:r>
              <a:t/>
            </a:r>
            <a:endParaRPr>
              <a:solidFill>
                <a:schemeClr val="dk1"/>
              </a:solidFill>
              <a:latin typeface="Lato"/>
              <a:ea typeface="Lato"/>
              <a:cs typeface="Lato"/>
              <a:sym typeface="Lato"/>
            </a:endParaRPr>
          </a:p>
        </p:txBody>
      </p:sp>
      <p:pic>
        <p:nvPicPr>
          <p:cNvPr id="252" name="Google Shape;252;p45"/>
          <p:cNvPicPr preferRelativeResize="0"/>
          <p:nvPr/>
        </p:nvPicPr>
        <p:blipFill>
          <a:blip r:embed="rId12">
            <a:alphaModFix/>
          </a:blip>
          <a:stretch>
            <a:fillRect/>
          </a:stretch>
        </p:blipFill>
        <p:spPr>
          <a:xfrm>
            <a:off x="3020400" y="1321738"/>
            <a:ext cx="5719500" cy="250003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6"/>
          <p:cNvSpPr txBox="1"/>
          <p:nvPr>
            <p:ph type="title"/>
          </p:nvPr>
        </p:nvSpPr>
        <p:spPr>
          <a:xfrm>
            <a:off x="371275" y="3040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latin typeface="Century Schoolbook"/>
                <a:ea typeface="Century Schoolbook"/>
                <a:cs typeface="Century Schoolbook"/>
                <a:sym typeface="Century Schoolbook"/>
              </a:rPr>
              <a:t>Program/CCC Change Proposal: Business Analytics, AS</a:t>
            </a:r>
            <a:endParaRPr sz="2020">
              <a:latin typeface="Century Schoolbook"/>
              <a:ea typeface="Century Schoolbook"/>
              <a:cs typeface="Century Schoolbook"/>
              <a:sym typeface="Century Schoolbook"/>
            </a:endParaRPr>
          </a:p>
        </p:txBody>
      </p:sp>
      <p:sp>
        <p:nvSpPr>
          <p:cNvPr id="258" name="Google Shape;258;p46"/>
          <p:cNvSpPr txBox="1"/>
          <p:nvPr>
            <p:ph idx="1" type="body"/>
          </p:nvPr>
        </p:nvSpPr>
        <p:spPr>
          <a:xfrm>
            <a:off x="278600" y="9877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Business Analytics, AS Program Change Proposal</a:t>
            </a:r>
            <a:endParaRPr>
              <a:solidFill>
                <a:schemeClr val="dk1"/>
              </a:solidFill>
              <a:latin typeface="Lato"/>
              <a:ea typeface="Lato"/>
              <a:cs typeface="Lato"/>
              <a:sym typeface="Lato"/>
            </a:endParaRPr>
          </a:p>
          <a:p>
            <a:pPr indent="-311150" lvl="0" marL="457200" rtl="0" algn="l">
              <a:lnSpc>
                <a:spcPct val="115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Two new courses, MAN 2500 Operations Management, and MAN 2582 Project Management are recent new courses and would enhance this existing AS Business Analytics program with their addition as core requirements.</a:t>
            </a:r>
            <a:endParaRPr sz="1300">
              <a:solidFill>
                <a:schemeClr val="dk1"/>
              </a:solidFill>
              <a:latin typeface="Lato"/>
              <a:ea typeface="Lato"/>
              <a:cs typeface="Lato"/>
              <a:sym typeface="Lato"/>
            </a:endParaRPr>
          </a:p>
          <a:p>
            <a:pPr indent="-311150" lvl="0" marL="457200" rtl="0" algn="l">
              <a:lnSpc>
                <a:spcPct val="115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Add both Project Management MAN2582 and Operations Management MAN2500 to the program. To achieve this:</a:t>
            </a:r>
            <a:endParaRPr sz="1300">
              <a:solidFill>
                <a:schemeClr val="dk1"/>
              </a:solidFill>
              <a:latin typeface="Lato"/>
              <a:ea typeface="Lato"/>
              <a:cs typeface="Lato"/>
              <a:sym typeface="Lato"/>
            </a:endParaRPr>
          </a:p>
          <a:p>
            <a:pPr indent="-311150" lvl="1" marL="914400" rtl="0" algn="l">
              <a:lnSpc>
                <a:spcPct val="115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Change the required GenEd requirement of ‘both’ economics courses (ECON 2013 &amp; ECON 2023) to </a:t>
            </a:r>
            <a:r>
              <a:rPr b="1" lang="en" sz="1300">
                <a:solidFill>
                  <a:schemeClr val="dk1"/>
                </a:solidFill>
                <a:latin typeface="Lato"/>
                <a:ea typeface="Lato"/>
                <a:cs typeface="Lato"/>
                <a:sym typeface="Lato"/>
              </a:rPr>
              <a:t>either/or</a:t>
            </a:r>
            <a:r>
              <a:rPr lang="en" sz="1300">
                <a:solidFill>
                  <a:schemeClr val="dk1"/>
                </a:solidFill>
                <a:latin typeface="Lato"/>
                <a:ea typeface="Lato"/>
                <a:cs typeface="Lato"/>
                <a:sym typeface="Lato"/>
              </a:rPr>
              <a:t> as a means to include one of the two new courses.</a:t>
            </a:r>
            <a:endParaRPr sz="1300">
              <a:solidFill>
                <a:schemeClr val="dk1"/>
              </a:solidFill>
              <a:latin typeface="Lato"/>
              <a:ea typeface="Lato"/>
              <a:cs typeface="Lato"/>
              <a:sym typeface="Lato"/>
            </a:endParaRPr>
          </a:p>
          <a:p>
            <a:pPr indent="-311150" lvl="1" marL="914400" rtl="0" algn="l">
              <a:lnSpc>
                <a:spcPct val="115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Replace Business Finance (FIN2001) with one of the other of the two new courses (either operations or project management). When evaluating which course to remove to allow for one of the two new courses, FIN2001 was selected for removal and this allows for ACG2071 Managerial Accounting and Business Math (MTB1103) to remain in the program.</a:t>
            </a:r>
            <a:endParaRPr sz="1600">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accent5"/>
                </a:solidFill>
                <a:latin typeface="Lato"/>
                <a:ea typeface="Lato"/>
                <a:cs typeface="Lato"/>
                <a:sym typeface="Lato"/>
                <a:hlinkClick r:id="rId4">
                  <a:extLst>
                    <a:ext uri="{A12FA001-AC4F-418D-AE19-62706E023703}">
                      <ahyp:hlinkClr val="tx"/>
                    </a:ext>
                  </a:extLst>
                </a:hlinkClick>
              </a:rPr>
              <a:t>Business Analytics, AS Program Catalog Page</a:t>
            </a:r>
            <a:endParaRPr>
              <a:solidFill>
                <a:schemeClr val="accent5"/>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5"/>
              </a:rPr>
              <a:t>Business Analytics, AS Program Curriculum-to-Frameworks Map</a:t>
            </a:r>
            <a:endParaRPr>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entury Schoolbook"/>
                <a:ea typeface="Century Schoolbook"/>
                <a:cs typeface="Century Schoolbook"/>
                <a:sym typeface="Century Schoolbook"/>
              </a:rPr>
              <a:t>Information Item: Music </a:t>
            </a:r>
            <a:endParaRPr>
              <a:latin typeface="Century Schoolbook"/>
              <a:ea typeface="Century Schoolbook"/>
              <a:cs typeface="Century Schoolbook"/>
              <a:sym typeface="Century Schoolbook"/>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Changes to the learning outcomes and/or topic outline were made to the following courses:</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MUH 2513</a:t>
            </a:r>
            <a:endParaRPr>
              <a:solidFill>
                <a:schemeClr val="dk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Century Schoolbook"/>
                <a:ea typeface="Century Schoolbook"/>
                <a:cs typeface="Century Schoolbook"/>
                <a:sym typeface="Century Schoolbook"/>
              </a:rPr>
              <a:t>Course Discontinuations: Cardiovascular Technology</a:t>
            </a:r>
            <a:r>
              <a:rPr lang="en">
                <a:latin typeface="Century Schoolbook"/>
                <a:ea typeface="Century Schoolbook"/>
                <a:cs typeface="Century Schoolbook"/>
                <a:sym typeface="Century Schoolbook"/>
              </a:rPr>
              <a:t> </a:t>
            </a:r>
            <a:endParaRPr>
              <a:latin typeface="Century Schoolbook"/>
              <a:ea typeface="Century Schoolbook"/>
              <a:cs typeface="Century Schoolbook"/>
              <a:sym typeface="Century Schoolbook"/>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a:t>
            </a:r>
            <a:r>
              <a:rPr lang="en">
                <a:solidFill>
                  <a:schemeClr val="dk1"/>
                </a:solidFill>
                <a:latin typeface="Lato"/>
                <a:ea typeface="Lato"/>
                <a:cs typeface="Lato"/>
                <a:sym typeface="Lato"/>
              </a:rPr>
              <a:t>following</a:t>
            </a:r>
            <a:r>
              <a:rPr lang="en">
                <a:solidFill>
                  <a:schemeClr val="dk1"/>
                </a:solidFill>
                <a:latin typeface="Lato"/>
                <a:ea typeface="Lato"/>
                <a:cs typeface="Lato"/>
                <a:sym typeface="Lato"/>
              </a:rPr>
              <a:t> courses will be taught out before Fall 2024 and are ready for discontinuation: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1800L</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1801L</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2420C</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2421C </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2620C</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2805C</a:t>
            </a:r>
            <a:endParaRPr>
              <a:solidFill>
                <a:schemeClr val="dk1"/>
              </a:solidFill>
              <a:latin typeface="Lato"/>
              <a:ea typeface="Lato"/>
              <a:cs typeface="Lato"/>
              <a:sym typeface="Lato"/>
            </a:endParaRPr>
          </a:p>
          <a:p>
            <a:pPr indent="-317500" lvl="1" marL="914400" rtl="0" algn="l">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CVT 2842L</a:t>
            </a:r>
            <a:endParaRPr>
              <a:solidFill>
                <a:schemeClr val="dk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latin typeface="Century Schoolbook"/>
                <a:ea typeface="Century Schoolbook"/>
                <a:cs typeface="Century Schoolbook"/>
                <a:sym typeface="Century Schoolbook"/>
              </a:rPr>
              <a:t>Course Change Proposal: CVT 2205 Advanced Cardiac Care</a:t>
            </a:r>
            <a:endParaRPr sz="2320">
              <a:latin typeface="Century Schoolbook"/>
              <a:ea typeface="Century Schoolbook"/>
              <a:cs typeface="Century Schoolbook"/>
              <a:sym typeface="Century Schoolbook"/>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CVT 2205 Advanced Cardiac Care Course Change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Changes were made to the course description and course learning outcomes.</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course replaced RET 2244 in the CVT curriculum. This curriculum was overhauled last year.</a:t>
            </a:r>
            <a:endParaRPr>
              <a:solidFill>
                <a:schemeClr val="dk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latin typeface="Century Schoolbook"/>
                <a:ea typeface="Century Schoolbook"/>
                <a:cs typeface="Century Schoolbook"/>
                <a:sym typeface="Century Schoolbook"/>
              </a:rPr>
              <a:t>Course Change Proposal: RET 4445 Advanced Cardiopulmonary Diagnostics and Interventions</a:t>
            </a:r>
            <a:endParaRPr sz="2320">
              <a:latin typeface="Century Schoolbook"/>
              <a:ea typeface="Century Schoolbook"/>
              <a:cs typeface="Century Schoolbook"/>
              <a:sym typeface="Century Schoolbook"/>
            </a:endParaRPr>
          </a:p>
        </p:txBody>
      </p:sp>
      <p:sp>
        <p:nvSpPr>
          <p:cNvPr id="92" name="Google Shape;92;p19"/>
          <p:cNvSpPr txBox="1"/>
          <p:nvPr>
            <p:ph idx="1" type="body"/>
          </p:nvPr>
        </p:nvSpPr>
        <p:spPr>
          <a:xfrm>
            <a:off x="311700" y="12947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RET 4445 Advanced Cardiopulmonary Diagnostics and Interventions Course Change Proposal</a:t>
            </a:r>
            <a:r>
              <a:rPr lang="en">
                <a:solidFill>
                  <a:schemeClr val="dk1"/>
                </a:solidFill>
                <a:latin typeface="Lato"/>
                <a:ea typeface="Lato"/>
                <a:cs typeface="Lato"/>
                <a:sym typeface="Lato"/>
              </a:rPr>
              <a:t>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Course has not been updated in the catalog since its inception (8-10 years).</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Course has been revised to include more up to date procedures/techniques. </a:t>
            </a:r>
            <a:endParaRPr>
              <a:solidFill>
                <a:schemeClr val="dk1"/>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Century Schoolbook"/>
                <a:ea typeface="Century Schoolbook"/>
                <a:cs typeface="Century Schoolbook"/>
                <a:sym typeface="Century Schoolbook"/>
              </a:rPr>
              <a:t>Course Change Proposal: RET 4715 Advanced Neonatal and Pediatric Medicine</a:t>
            </a:r>
            <a:endParaRPr sz="2120">
              <a:latin typeface="Century Schoolbook"/>
              <a:ea typeface="Century Schoolbook"/>
              <a:cs typeface="Century Schoolbook"/>
              <a:sym typeface="Century Schoolbook"/>
            </a:endParaRPr>
          </a:p>
        </p:txBody>
      </p:sp>
      <p:sp>
        <p:nvSpPr>
          <p:cNvPr id="98" name="Google Shape;98;p20"/>
          <p:cNvSpPr txBox="1"/>
          <p:nvPr>
            <p:ph idx="1" type="body"/>
          </p:nvPr>
        </p:nvSpPr>
        <p:spPr>
          <a:xfrm>
            <a:off x="311700" y="12619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RET 4715 Advanced Neonatal and Pediatric Medicine Course Change Proposal</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This course has not been revised since its inception (~10 years ago).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course will now include pediatric care in the title, and the topics were changed to include pediatrics as well as neonatal care.</a:t>
            </a:r>
            <a:endParaRPr>
              <a:solidFill>
                <a:schemeClr val="dk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520">
                <a:latin typeface="Century Schoolbook"/>
                <a:ea typeface="Century Schoolbook"/>
                <a:cs typeface="Century Schoolbook"/>
                <a:sym typeface="Century Schoolbook"/>
              </a:rPr>
              <a:t>Course Change Proposal: SLS 1949 Work Experience Internship II</a:t>
            </a:r>
            <a:endParaRPr sz="2520">
              <a:latin typeface="Century Schoolbook"/>
              <a:ea typeface="Century Schoolbook"/>
              <a:cs typeface="Century Schoolbook"/>
              <a:sym typeface="Century Schoolbook"/>
            </a:endParaRPr>
          </a:p>
        </p:txBody>
      </p:sp>
      <p:sp>
        <p:nvSpPr>
          <p:cNvPr id="104" name="Google Shape;104;p21"/>
          <p:cNvSpPr txBox="1"/>
          <p:nvPr>
            <p:ph idx="1" type="body"/>
          </p:nvPr>
        </p:nvSpPr>
        <p:spPr>
          <a:xfrm>
            <a:off x="311700" y="1283800"/>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Lato"/>
              <a:buChar char="●"/>
            </a:pPr>
            <a:r>
              <a:rPr lang="en" u="sng">
                <a:solidFill>
                  <a:schemeClr val="hlink"/>
                </a:solidFill>
                <a:latin typeface="Lato"/>
                <a:ea typeface="Lato"/>
                <a:cs typeface="Lato"/>
                <a:sym typeface="Lato"/>
                <a:hlinkClick r:id="rId3"/>
              </a:rPr>
              <a:t>SLS 1949 Work Experience Internship II Course Change Proposal </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a:t>
            </a:r>
            <a:r>
              <a:rPr lang="en">
                <a:solidFill>
                  <a:schemeClr val="dk1"/>
                </a:solidFill>
                <a:latin typeface="Lato"/>
                <a:ea typeface="Lato"/>
                <a:cs typeface="Lato"/>
                <a:sym typeface="Lato"/>
              </a:rPr>
              <a:t>he SLS 1949 Work Experience Internship II course benefits students by providing real-world experience, enhancing their resumes, and fostering essential skills like communication, problem-solving, and teamwork. It also connects academia with industry, strengthening the college's relationships with potential employers. This course prepares students for the workforce, increasing their employability, and ensuring a smoother transition into post-graduate life.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Credits in this course are variable and repeatable.</a:t>
            </a:r>
            <a:endParaRPr>
              <a:solidFill>
                <a:schemeClr val="dk1"/>
              </a:solidFill>
              <a:latin typeface="Lato"/>
              <a:ea typeface="Lato"/>
              <a:cs typeface="Lato"/>
              <a:sym typeface="Lato"/>
            </a:endParaRPr>
          </a:p>
          <a:p>
            <a:pPr indent="-342900" lvl="0" marL="457200" rtl="0" algn="l">
              <a:spcBef>
                <a:spcPts val="0"/>
              </a:spcBef>
              <a:spcAft>
                <a:spcPts val="0"/>
              </a:spcAft>
              <a:buClr>
                <a:schemeClr val="dk1"/>
              </a:buClr>
              <a:buSzPts val="1800"/>
              <a:buFont typeface="Lato"/>
              <a:buChar char="●"/>
            </a:pPr>
            <a:r>
              <a:rPr lang="en">
                <a:solidFill>
                  <a:schemeClr val="dk1"/>
                </a:solidFill>
                <a:latin typeface="Lato"/>
                <a:ea typeface="Lato"/>
                <a:cs typeface="Lato"/>
                <a:sym typeface="Lato"/>
              </a:rPr>
              <a:t>The course can be used by any school or department at the college. </a:t>
            </a:r>
            <a:endParaRPr>
              <a:solidFill>
                <a:schemeClr val="dk1"/>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