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91" r:id="rId2"/>
    <p:sldId id="337" r:id="rId3"/>
    <p:sldId id="338" r:id="rId4"/>
    <p:sldId id="340" r:id="rId5"/>
    <p:sldId id="344" r:id="rId6"/>
  </p:sldIdLst>
  <p:sldSz cx="9144000" cy="6858000" type="screen4x3"/>
  <p:notesSz cx="7010400" cy="9236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7EB"/>
          </a:solidFill>
        </a:fill>
      </a:tcStyle>
    </a:wholeTbl>
    <a:band1H>
      <a:tcStyle>
        <a:tcBdr/>
        <a:fill>
          <a:solidFill>
            <a:srgbClr val="CFCCD4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CCD4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70A68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70A68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70A68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70A68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02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7"/>
          </a:xfrm>
          <a:prstGeom prst="rect">
            <a:avLst/>
          </a:prstGeom>
        </p:spPr>
        <p:txBody>
          <a:bodyPr vert="horz" lIns="91438" tIns="45719" rIns="91438" bIns="4571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9" y="0"/>
            <a:ext cx="3037840" cy="463407"/>
          </a:xfrm>
          <a:prstGeom prst="rect">
            <a:avLst/>
          </a:prstGeom>
        </p:spPr>
        <p:txBody>
          <a:bodyPr vert="horz" lIns="91438" tIns="45719" rIns="91438" bIns="45719" rtlCol="0"/>
          <a:lstStyle>
            <a:lvl1pPr algn="r">
              <a:defRPr sz="1200"/>
            </a:lvl1pPr>
          </a:lstStyle>
          <a:p>
            <a:fld id="{DDD2F340-B148-4D5C-A088-7304582969DD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37840" cy="463406"/>
          </a:xfrm>
          <a:prstGeom prst="rect">
            <a:avLst/>
          </a:prstGeom>
        </p:spPr>
        <p:txBody>
          <a:bodyPr vert="horz" lIns="91438" tIns="45719" rIns="91438" bIns="4571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9" y="8772669"/>
            <a:ext cx="3037840" cy="463406"/>
          </a:xfrm>
          <a:prstGeom prst="rect">
            <a:avLst/>
          </a:prstGeom>
        </p:spPr>
        <p:txBody>
          <a:bodyPr vert="horz" lIns="91438" tIns="45719" rIns="91438" bIns="45719" rtlCol="0" anchor="b"/>
          <a:lstStyle>
            <a:lvl1pPr algn="r">
              <a:defRPr sz="1200"/>
            </a:lvl1pPr>
          </a:lstStyle>
          <a:p>
            <a:fld id="{9648A1FA-D9AE-4699-AAF9-875C48AC2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0723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1804"/>
          </a:xfrm>
          <a:prstGeom prst="rect">
            <a:avLst/>
          </a:prstGeom>
        </p:spPr>
        <p:txBody>
          <a:bodyPr vert="horz" lIns="91438" tIns="45719" rIns="91438" bIns="45719" rtlCol="0"/>
          <a:lstStyle>
            <a:lvl1pPr algn="l">
              <a:defRPr sz="12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1804"/>
          </a:xfrm>
          <a:prstGeom prst="rect">
            <a:avLst/>
          </a:prstGeom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BD3019B2-8CC7-4775-A70E-D049AB4256E2}" type="datetimeFigureOut">
              <a:rPr lang="en-US" altLang="en-US"/>
              <a:pPr>
                <a:defRPr/>
              </a:pPr>
              <a:t>1/27/2021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8" tIns="45719" rIns="91438" bIns="4571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387136"/>
            <a:ext cx="5608320" cy="4156234"/>
          </a:xfrm>
          <a:prstGeom prst="rect">
            <a:avLst/>
          </a:prstGeom>
        </p:spPr>
        <p:txBody>
          <a:bodyPr vert="horz" lIns="91438" tIns="45719" rIns="91438" bIns="4571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70"/>
            <a:ext cx="3037840" cy="461804"/>
          </a:xfrm>
          <a:prstGeom prst="rect">
            <a:avLst/>
          </a:prstGeom>
        </p:spPr>
        <p:txBody>
          <a:bodyPr vert="horz" lIns="91438" tIns="45719" rIns="91438" bIns="45719" rtlCol="0" anchor="b"/>
          <a:lstStyle>
            <a:lvl1pPr algn="l">
              <a:defRPr sz="12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772670"/>
            <a:ext cx="3037840" cy="461804"/>
          </a:xfrm>
          <a:prstGeom prst="rect">
            <a:avLst/>
          </a:prstGeom>
        </p:spPr>
        <p:txBody>
          <a:bodyPr vert="horz" wrap="square" lIns="91438" tIns="45719" rIns="91438" bIns="45719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AA163116-D63F-473E-89D2-73EF8F650F4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35" indent="-285744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2977" indent="-228596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168" indent="-228596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359" indent="-228596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550" indent="-2285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741" indent="-2285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8932" indent="-2285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122" indent="-2285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E7F7F8A-D63E-420D-9E31-C362AA556928}" type="slidenum">
              <a:rPr lang="en-US" altLang="en-US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79834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E7F7F8A-D63E-420D-9E31-C362AA556928}" type="slidenum">
              <a:rPr lang="en-US" altLang="en-US"/>
              <a:pPr/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50720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35" indent="-285744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2977" indent="-228596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168" indent="-228596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359" indent="-228596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550" indent="-2285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741" indent="-2285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8932" indent="-2285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122" indent="-2285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E7F7F8A-D63E-420D-9E31-C362AA556928}" type="slidenum">
              <a:rPr lang="en-US" altLang="en-US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65973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35" indent="-285744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2977" indent="-228596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168" indent="-228596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359" indent="-228596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550" indent="-2285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741" indent="-2285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8932" indent="-2285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122" indent="-2285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E7F7F8A-D63E-420D-9E31-C362AA556928}" type="slidenum">
              <a:rPr lang="en-US" altLang="en-US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5040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432A21-C195-4691-886C-C5F46F5EAB52}" type="datetime1">
              <a:rPr lang="en-US" altLang="en-US"/>
              <a:pPr>
                <a:defRPr/>
              </a:pPr>
              <a:t>1/27/2021</a:t>
            </a:fld>
            <a:endParaRPr lang="en-US" alt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F91213-E734-408A-AE66-084354B20B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1128603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3861B-F1C8-4F58-8353-2F56BDD925F3}" type="datetime1">
              <a:rPr lang="en-US" altLang="en-US"/>
              <a:pPr>
                <a:defRPr/>
              </a:pPr>
              <a:t>1/27/2021</a:t>
            </a:fld>
            <a:endParaRPr lang="en-US" alt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324F6D-5555-45D0-AF96-2B25CA7633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2563521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543675" y="365129"/>
            <a:ext cx="1971674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28650" y="365129"/>
            <a:ext cx="5800725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ACFA2-6C9D-48AA-9A64-87622F4B351C}" type="datetime1">
              <a:rPr lang="en-US" altLang="en-US"/>
              <a:pPr>
                <a:defRPr/>
              </a:pPr>
              <a:t>1/27/2021</a:t>
            </a:fld>
            <a:endParaRPr lang="en-US" alt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B36B53-2E0B-4266-BA99-7DFF8D747C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0140455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E10AE8-F5C9-490D-B555-43D647870AFB}" type="datetime1">
              <a:rPr lang="en-US" altLang="en-US"/>
              <a:pPr>
                <a:defRPr/>
              </a:pPr>
              <a:t>1/27/2021</a:t>
            </a:fld>
            <a:endParaRPr lang="en-US" alt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3EE25C-22BD-4798-9C76-3CA7F779EC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8472931"/>
      </p:ext>
    </p:extLst>
  </p:cSld>
  <p:clrMapOvr>
    <a:masterClrMapping/>
  </p:clrMapOvr>
  <p:transition spd="slow"/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3885" y="1709735"/>
            <a:ext cx="78867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A8DC55-BF75-4804-90EB-1C2DE87AB407}" type="datetime1">
              <a:rPr lang="en-US" altLang="en-US"/>
              <a:pPr>
                <a:defRPr/>
              </a:pPr>
              <a:t>1/27/2021</a:t>
            </a:fld>
            <a:endParaRPr lang="en-US" alt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69A75F-072F-45A4-A44E-026AC89F2C6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528709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28650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629149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D59709-BA1A-4C90-BF1F-718E834B872A}" type="datetime1">
              <a:rPr lang="en-US" altLang="en-US"/>
              <a:pPr>
                <a:defRPr/>
              </a:pPr>
              <a:t>1/27/2021</a:t>
            </a:fld>
            <a:endParaRPr lang="en-US" altLang="en-US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4F97D4-47AB-4764-977F-131FF992725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158209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9838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29838" y="1681160"/>
            <a:ext cx="3868341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629838" y="2505071"/>
            <a:ext cx="3868341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388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388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E6844-CBB5-4E86-BF0E-0198E3EA56B8}" type="datetime1">
              <a:rPr lang="en-US" altLang="en-US"/>
              <a:pPr>
                <a:defRPr/>
              </a:pPr>
              <a:t>1/27/2021</a:t>
            </a:fld>
            <a:endParaRPr lang="en-US" altLang="en-US"/>
          </a:p>
        </p:txBody>
      </p:sp>
      <p:sp>
        <p:nvSpPr>
          <p:cNvPr id="8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A79BE1-4DEA-48D9-B37A-AEBB28094DB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4017923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AEA69E-B11B-4164-80A0-F368FD0A8224}" type="datetime1">
              <a:rPr lang="en-US" altLang="en-US"/>
              <a:pPr>
                <a:defRPr/>
              </a:pPr>
              <a:t>1/27/2021</a:t>
            </a:fld>
            <a:endParaRPr lang="en-US" altLang="en-US"/>
          </a:p>
        </p:txBody>
      </p:sp>
      <p:sp>
        <p:nvSpPr>
          <p:cNvPr id="4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600C1B-59D0-49BB-AED6-5CB7BA947BA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9045765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B373EE-8DE8-44F1-84B1-79475C0FE483}" type="datetime1">
              <a:rPr lang="en-US" altLang="en-US"/>
              <a:pPr>
                <a:defRPr/>
              </a:pPr>
              <a:t>1/27/2021</a:t>
            </a:fld>
            <a:endParaRPr lang="en-US" altLang="en-US"/>
          </a:p>
        </p:txBody>
      </p:sp>
      <p:sp>
        <p:nvSpPr>
          <p:cNvPr id="3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4A3BCA-82B3-4635-8441-7FD83CF1772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1725584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D8A968-82C4-4703-BCFF-BD7EC9DF0988}" type="datetime1">
              <a:rPr lang="en-US" altLang="en-US"/>
              <a:pPr>
                <a:defRPr/>
              </a:pPr>
              <a:t>1/27/2021</a:t>
            </a:fld>
            <a:endParaRPr lang="en-US" altLang="en-US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2D18B7-35DB-4A01-87A6-B9E5587AA0A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5951400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3887388" y="987423"/>
            <a:ext cx="4629149" cy="4873623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BE1E9-0C15-40F9-9D47-FDFB35EEACCE}" type="datetime1">
              <a:rPr lang="en-US" altLang="en-US"/>
              <a:pPr>
                <a:defRPr/>
              </a:pPr>
              <a:t>1/27/2021</a:t>
            </a:fld>
            <a:endParaRPr lang="en-US" altLang="en-US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037BED-D2A3-4E6C-8387-1C1AA62152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7471842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 txBox="1"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 txBox="1"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F87CF61-7AC3-4971-8253-E03D8966B3FB}" type="datetime1">
              <a:rPr lang="en-US" altLang="en-US"/>
              <a:pPr>
                <a:defRPr/>
              </a:pPr>
              <a:t>1/27/2021</a:t>
            </a:fld>
            <a:endParaRPr lang="en-US" alt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66BE3A28-70BA-4442-9436-9826B6E434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4400" kern="1200">
          <a:solidFill>
            <a:srgbClr val="000000"/>
          </a:solidFill>
          <a:latin typeface="Calibri Light"/>
          <a:ea typeface="MS PGothic" panose="020B0600070205080204" pitchFamily="34" charset="-128"/>
          <a:cs typeface="ＭＳ Ｐゴシック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ＭＳ Ｐゴシック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ＭＳ Ｐゴシック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ＭＳ Ｐゴシック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ＭＳ Ｐゴシック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800" kern="1200">
          <a:solidFill>
            <a:srgbClr val="000000"/>
          </a:solidFill>
          <a:latin typeface="Calibri"/>
          <a:ea typeface="MS PGothic" panose="020B0600070205080204" pitchFamily="34" charset="-128"/>
          <a:cs typeface="ＭＳ Ｐゴシック" charset="0"/>
        </a:defRPr>
      </a:lvl1pPr>
      <a:lvl2pPr marL="685800" lvl="1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400" kern="1200">
          <a:solidFill>
            <a:srgbClr val="000000"/>
          </a:solidFill>
          <a:latin typeface="Calibri"/>
          <a:ea typeface="MS PGothic" panose="020B0600070205080204" pitchFamily="34" charset="-128"/>
        </a:defRPr>
      </a:lvl2pPr>
      <a:lvl3pPr marL="1143000" lvl="2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000" kern="1200">
          <a:solidFill>
            <a:srgbClr val="000000"/>
          </a:solidFill>
          <a:latin typeface="Calibri"/>
          <a:ea typeface="MS PGothic" panose="020B0600070205080204" pitchFamily="34" charset="-128"/>
        </a:defRPr>
      </a:lvl3pPr>
      <a:lvl4pPr marL="1600200" lvl="3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  <a:ea typeface="MS PGothic" panose="020B0600070205080204" pitchFamily="34" charset="-128"/>
        </a:defRPr>
      </a:lvl4pPr>
      <a:lvl5pPr marL="2057400" lvl="4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  <a:ea typeface="MS PGothic" panose="020B0600070205080204" pitchFamily="34" charset="-128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hangingPunct="1"/>
            <a:endParaRPr altLang="en-US">
              <a:latin typeface="Calibri Light" panose="020F0302020204030204" pitchFamily="34" charset="0"/>
            </a:endParaRPr>
          </a:p>
        </p:txBody>
      </p:sp>
      <p:sp>
        <p:nvSpPr>
          <p:cNvPr id="3075" name="Content Placeholder 2"/>
          <p:cNvSpPr txBox="1">
            <a:spLocks noGrp="1"/>
          </p:cNvSpPr>
          <p:nvPr>
            <p:ph idx="1"/>
          </p:nvPr>
        </p:nvSpPr>
        <p:spPr>
          <a:xfrm>
            <a:off x="628650" y="2797174"/>
            <a:ext cx="7853363" cy="3816985"/>
          </a:xfrm>
        </p:spPr>
        <p:txBody>
          <a:bodyPr/>
          <a:lstStyle/>
          <a:p>
            <a:pPr marL="0" indent="0" algn="ctr" hangingPunct="1">
              <a:buFont typeface="Arial" panose="020B0604020202020204" pitchFamily="34" charset="0"/>
              <a:buNone/>
            </a:pPr>
            <a:r>
              <a:rPr altLang="en-US" sz="3600" dirty="0">
                <a:latin typeface="Calibri" panose="020F0502020204030204" pitchFamily="34" charset="0"/>
              </a:rPr>
              <a:t>SCHOOL OF BUSINESS AND TECHNOLOGY</a:t>
            </a:r>
          </a:p>
          <a:p>
            <a:pPr marL="0" indent="0" algn="ctr" hangingPunct="1">
              <a:buFont typeface="Arial" panose="020B0604020202020204" pitchFamily="34" charset="0"/>
              <a:buNone/>
            </a:pPr>
            <a:endParaRPr altLang="en-US" sz="3600" dirty="0">
              <a:latin typeface="Calibri" panose="020F0502020204030204" pitchFamily="34" charset="0"/>
            </a:endParaRPr>
          </a:p>
          <a:p>
            <a:pPr marL="0" indent="0" algn="ctr" hangingPunct="1">
              <a:buFont typeface="Arial" panose="020B0604020202020204" pitchFamily="34" charset="0"/>
              <a:buNone/>
            </a:pPr>
            <a:r>
              <a:rPr altLang="en-US" sz="3600" dirty="0">
                <a:solidFill>
                  <a:srgbClr val="7030A0"/>
                </a:solidFill>
                <a:latin typeface="Calibri" panose="020F0502020204030204" pitchFamily="34" charset="0"/>
              </a:rPr>
              <a:t>RISK MANAGEMENT ADVISORY BOARD</a:t>
            </a:r>
          </a:p>
          <a:p>
            <a:pPr marL="0" indent="0" algn="ctr" hangingPunct="1">
              <a:buFont typeface="Arial" panose="020B0604020202020204" pitchFamily="34" charset="0"/>
              <a:buNone/>
            </a:pPr>
            <a:r>
              <a:rPr lang="en-US" altLang="en-US" sz="3600" dirty="0">
                <a:solidFill>
                  <a:srgbClr val="00B0F0"/>
                </a:solidFill>
                <a:latin typeface="Calibri" panose="020F0502020204030204" pitchFamily="34" charset="0"/>
              </a:rPr>
              <a:t>OCTOBER 6,2020</a:t>
            </a:r>
          </a:p>
          <a:p>
            <a:pPr marL="0" indent="0" algn="ctr" hangingPunct="1">
              <a:buFont typeface="Arial" panose="020B0604020202020204" pitchFamily="34" charset="0"/>
              <a:buNone/>
            </a:pPr>
            <a:endParaRPr lang="en-US" altLang="en-US" sz="3600" i="1" dirty="0">
              <a:solidFill>
                <a:srgbClr val="00B0F0"/>
              </a:solidFill>
              <a:latin typeface="Calibri" panose="020F0502020204030204" pitchFamily="34" charset="0"/>
            </a:endParaRPr>
          </a:p>
          <a:p>
            <a:pPr marL="0" indent="0" algn="ctr" hangingPunct="1">
              <a:buFont typeface="Arial" panose="020B0604020202020204" pitchFamily="34" charset="0"/>
              <a:buNone/>
            </a:pPr>
            <a:r>
              <a:rPr lang="en-US" altLang="en-US" sz="3200" i="1" dirty="0">
                <a:solidFill>
                  <a:srgbClr val="00B0F0"/>
                </a:solidFill>
                <a:latin typeface="Calibri" panose="020F0502020204030204" pitchFamily="34" charset="0"/>
              </a:rPr>
              <a:t>Meeting held ‘ground’ and by videoconference</a:t>
            </a:r>
            <a:endParaRPr lang="en-US" altLang="en-US" sz="3200" i="1" dirty="0">
              <a:solidFill>
                <a:srgbClr val="7030A0"/>
              </a:solidFill>
              <a:latin typeface="Calibri" panose="020F0502020204030204" pitchFamily="34" charset="0"/>
            </a:endParaRPr>
          </a:p>
        </p:txBody>
      </p:sp>
      <p:pic>
        <p:nvPicPr>
          <p:cNvPr id="307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24"/>
          <a:stretch>
            <a:fillRect/>
          </a:stretch>
        </p:blipFill>
        <p:spPr bwMode="auto">
          <a:xfrm>
            <a:off x="0" y="0"/>
            <a:ext cx="9144000" cy="257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Content Placeholder 2"/>
          <p:cNvSpPr txBox="1">
            <a:spLocks noChangeArrowheads="1"/>
          </p:cNvSpPr>
          <p:nvPr/>
        </p:nvSpPr>
        <p:spPr bwMode="auto">
          <a:xfrm>
            <a:off x="524395" y="2005548"/>
            <a:ext cx="4705350" cy="474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</a:pPr>
            <a:r>
              <a:rPr lang="en-US" altLang="en-US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Welcome back and</a:t>
            </a: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SzTx/>
              <a:buNone/>
            </a:pPr>
            <a:r>
              <a:rPr lang="en-US" altLang="en-US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	Introductions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</a:pPr>
            <a:endParaRPr lang="en-US" alt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</a:pPr>
            <a:r>
              <a:rPr lang="en-US" altLang="en-US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Welcome new Advisory</a:t>
            </a: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SzTx/>
              <a:buNone/>
            </a:pPr>
            <a:r>
              <a:rPr lang="en-US" altLang="en-US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	Board Member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</a:pPr>
            <a:endParaRPr lang="en-US" alt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</a:pPr>
            <a:r>
              <a:rPr lang="en-US" altLang="en-US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Updates since our Feb 25</a:t>
            </a: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SzTx/>
              <a:buNone/>
            </a:pPr>
            <a:r>
              <a:rPr lang="en-US" altLang="en-US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	meeting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</a:pPr>
            <a:endParaRPr lang="en-US" alt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</a:pPr>
            <a:r>
              <a:rPr lang="en-US" altLang="en-US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Graduation 2020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</a:pPr>
            <a:endParaRPr lang="en-US" alt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</a:pPr>
            <a:r>
              <a:rPr lang="en-US" altLang="en-US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What’s on the Horizon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</a:pPr>
            <a:endParaRPr lang="en-US" altLang="en-US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4781006" y="746398"/>
            <a:ext cx="4191544" cy="5223328"/>
          </a:xfrm>
          <a:prstGeom prst="rect">
            <a:avLst/>
          </a:prstGeom>
          <a:solidFill>
            <a:srgbClr val="00BFB3"/>
          </a:solidFill>
          <a:ln w="12701">
            <a:solidFill>
              <a:srgbClr val="32054A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solidFill>
                  <a:srgbClr val="FFFFFF"/>
                </a:solidFill>
              </a:rPr>
              <a:t>Picture Here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076" y="809897"/>
            <a:ext cx="3219899" cy="515982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2245" y="746398"/>
            <a:ext cx="4289066" cy="5447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2245" y="756458"/>
            <a:ext cx="4289066" cy="54371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245" y="756458"/>
            <a:ext cx="4411755" cy="5614845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28650" y="365125"/>
            <a:ext cx="3904021" cy="1325563"/>
          </a:xfrm>
        </p:spPr>
        <p:txBody>
          <a:bodyPr/>
          <a:lstStyle/>
          <a:p>
            <a:r>
              <a:rPr lang="en-US" dirty="0">
                <a:solidFill>
                  <a:srgbClr val="00B0F0"/>
                </a:solidFill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81933273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 txBox="1">
            <a:spLocks noGrp="1"/>
          </p:cNvSpPr>
          <p:nvPr>
            <p:ph type="title"/>
          </p:nvPr>
        </p:nvSpPr>
        <p:spPr>
          <a:xfrm>
            <a:off x="334328" y="116834"/>
            <a:ext cx="5915025" cy="1175147"/>
          </a:xfrm>
          <a:solidFill>
            <a:srgbClr val="470A68"/>
          </a:solidFill>
        </p:spPr>
        <p:txBody>
          <a:bodyPr/>
          <a:lstStyle/>
          <a:p>
            <a:pPr eaLnBrk="1" hangingPunct="1"/>
            <a:r>
              <a:rPr lang="en-US" altLang="en-US" sz="2625" dirty="0">
                <a:solidFill>
                  <a:srgbClr val="FFFFFF"/>
                </a:solidFill>
                <a:latin typeface="Berlin Sans FB Demi" panose="020E0802020502020306" pitchFamily="34" charset="0"/>
              </a:rPr>
              <a:t>Updates</a:t>
            </a:r>
            <a:endParaRPr altLang="en-US" sz="2625" dirty="0">
              <a:solidFill>
                <a:srgbClr val="FFFFFF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382" y="1413164"/>
            <a:ext cx="4086225" cy="37433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2116" y="1592825"/>
            <a:ext cx="410988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 surprise, but COVID19 totally disrupted our spring plans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Graduation was held virtually</a:t>
            </a:r>
          </a:p>
          <a:p>
            <a:endParaRPr lang="en-US" dirty="0"/>
          </a:p>
          <a:p>
            <a:r>
              <a:rPr lang="en-US" dirty="0"/>
              <a:t>Our April 2</a:t>
            </a:r>
            <a:r>
              <a:rPr lang="en-US" baseline="30000" dirty="0"/>
              <a:t>nd</a:t>
            </a:r>
            <a:r>
              <a:rPr lang="en-US" dirty="0"/>
              <a:t> Job Fair was canceled</a:t>
            </a:r>
          </a:p>
          <a:p>
            <a:endParaRPr lang="en-US" dirty="0"/>
          </a:p>
          <a:p>
            <a:r>
              <a:rPr lang="en-US" dirty="0"/>
              <a:t>Our third Dean Speaker Series for the year was canceled</a:t>
            </a:r>
          </a:p>
          <a:p>
            <a:endParaRPr lang="en-US" dirty="0"/>
          </a:p>
          <a:p>
            <a:r>
              <a:rPr lang="en-US" dirty="0"/>
              <a:t>Presentation at Rotary Club for 3/17 (featuring our RMI programs front and center, of course) was canceled</a:t>
            </a:r>
          </a:p>
          <a:p>
            <a:endParaRPr lang="en-US" dirty="0"/>
          </a:p>
          <a:p>
            <a:r>
              <a:rPr lang="en-US" dirty="0"/>
              <a:t>And the list goes on!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615426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Content Placeholder 2"/>
          <p:cNvSpPr txBox="1">
            <a:spLocks noChangeArrowheads="1"/>
          </p:cNvSpPr>
          <p:nvPr/>
        </p:nvSpPr>
        <p:spPr bwMode="auto">
          <a:xfrm>
            <a:off x="266700" y="319177"/>
            <a:ext cx="4705350" cy="6382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4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Fall Numbers: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RMI  2210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4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6 students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RMI  2212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None/>
            </a:pPr>
            <a:r>
              <a:rPr lang="en-US" altLang="en-US" sz="24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8  students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RMI  2662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4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11 students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4781006" y="746398"/>
            <a:ext cx="4191544" cy="5223328"/>
          </a:xfrm>
          <a:prstGeom prst="rect">
            <a:avLst/>
          </a:prstGeom>
          <a:solidFill>
            <a:srgbClr val="00BFB3"/>
          </a:solidFill>
          <a:ln w="12701">
            <a:solidFill>
              <a:srgbClr val="32054A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solidFill>
                  <a:srgbClr val="FFFFFF"/>
                </a:solidFill>
              </a:rPr>
              <a:t>Picture Here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076" y="809897"/>
            <a:ext cx="3219899" cy="515982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2245" y="746398"/>
            <a:ext cx="4289066" cy="5447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2245" y="756458"/>
            <a:ext cx="4289066" cy="54371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245" y="756459"/>
            <a:ext cx="4289065" cy="559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094026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Content Placeholder 2"/>
          <p:cNvSpPr txBox="1">
            <a:spLocks noChangeArrowheads="1"/>
          </p:cNvSpPr>
          <p:nvPr/>
        </p:nvSpPr>
        <p:spPr bwMode="auto">
          <a:xfrm>
            <a:off x="524395" y="2005548"/>
            <a:ext cx="4085161" cy="474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SzTx/>
              <a:buNone/>
            </a:pPr>
            <a:r>
              <a:rPr lang="en-US" altLang="en-US" sz="2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Thank you </a:t>
            </a:r>
            <a:r>
              <a:rPr lang="en-US" altLang="en-US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for attending </a:t>
            </a: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SzTx/>
              <a:buNone/>
            </a:pPr>
            <a:r>
              <a:rPr lang="en-US" altLang="en-US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the Fall 2020 meeting.</a:t>
            </a: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SzTx/>
              <a:buNone/>
            </a:pPr>
            <a:endParaRPr lang="en-US" alt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SzTx/>
              <a:buNone/>
            </a:pPr>
            <a:endParaRPr lang="en-US" alt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SzTx/>
              <a:buNone/>
            </a:pPr>
            <a:r>
              <a:rPr lang="en-US" altLang="en-US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Let’s hope that by spring</a:t>
            </a: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SzTx/>
              <a:buNone/>
            </a:pPr>
            <a:r>
              <a:rPr lang="en-US" altLang="en-US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things start to get a little </a:t>
            </a: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SzTx/>
              <a:buNone/>
            </a:pPr>
            <a:r>
              <a:rPr lang="en-US" altLang="en-US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more ‘normal’!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</a:pPr>
            <a:endParaRPr lang="en-US" altLang="en-US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4781006" y="746398"/>
            <a:ext cx="4191544" cy="5223328"/>
          </a:xfrm>
          <a:prstGeom prst="rect">
            <a:avLst/>
          </a:prstGeom>
          <a:solidFill>
            <a:srgbClr val="00BFB3"/>
          </a:solidFill>
          <a:ln w="12701">
            <a:solidFill>
              <a:srgbClr val="32054A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solidFill>
                  <a:srgbClr val="FFFFFF"/>
                </a:solidFill>
              </a:rPr>
              <a:t>Picture Here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076" y="809897"/>
            <a:ext cx="3219899" cy="515982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2245" y="746398"/>
            <a:ext cx="4289066" cy="5447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2245" y="756458"/>
            <a:ext cx="4289066" cy="54371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245" y="756458"/>
            <a:ext cx="4411755" cy="5614845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28650" y="365125"/>
            <a:ext cx="3904021" cy="1325563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Open Discussion</a:t>
            </a:r>
            <a:br>
              <a:rPr lang="en-US" dirty="0">
                <a:solidFill>
                  <a:srgbClr val="00B0F0"/>
                </a:solidFill>
              </a:rPr>
            </a:br>
            <a:r>
              <a:rPr lang="en-US" dirty="0">
                <a:solidFill>
                  <a:schemeClr val="accent2">
                    <a:lumMod val="75000"/>
                  </a:schemeClr>
                </a:solidFill>
                <a:highlight>
                  <a:srgbClr val="FFFF00"/>
                </a:highlight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4155263993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ulty Meeting October 2018" id="{B754C2E8-5BDC-4D1C-A957-1F913AF09C2C}" vid="{08E11FEF-383C-4745-A4BF-9CD96C78457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Faculty Meeting October 2018</Template>
  <TotalTime>16773</TotalTime>
  <Words>157</Words>
  <Application>Microsoft Office PowerPoint</Application>
  <PresentationFormat>On-screen Show (4:3)</PresentationFormat>
  <Paragraphs>71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MS PGothic</vt:lpstr>
      <vt:lpstr>MS PGothic</vt:lpstr>
      <vt:lpstr>Arial</vt:lpstr>
      <vt:lpstr>Berlin Sans FB Demi</vt:lpstr>
      <vt:lpstr>Calibri</vt:lpstr>
      <vt:lpstr>Calibri Light</vt:lpstr>
      <vt:lpstr>Century Gothic</vt:lpstr>
      <vt:lpstr>Office Theme</vt:lpstr>
      <vt:lpstr>PowerPoint Presentation</vt:lpstr>
      <vt:lpstr>AGENDA</vt:lpstr>
      <vt:lpstr>Updates</vt:lpstr>
      <vt:lpstr>PowerPoint Presentation</vt:lpstr>
      <vt:lpstr>Open Discussion Q&amp;A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Debbie Psihountas</dc:creator>
  <cp:lastModifiedBy>Lisa Dick</cp:lastModifiedBy>
  <cp:revision>93</cp:revision>
  <cp:lastPrinted>2019-08-28T19:58:29Z</cp:lastPrinted>
  <dcterms:created xsi:type="dcterms:W3CDTF">2018-10-12T13:32:04Z</dcterms:created>
  <dcterms:modified xsi:type="dcterms:W3CDTF">2021-01-27T15:26:48Z</dcterms:modified>
</cp:coreProperties>
</file>