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86" r:id="rId3"/>
    <p:sldId id="285" r:id="rId4"/>
    <p:sldId id="291" r:id="rId5"/>
    <p:sldId id="265" r:id="rId6"/>
    <p:sldId id="277" r:id="rId7"/>
    <p:sldId id="262" r:id="rId8"/>
    <p:sldId id="283" r:id="rId9"/>
    <p:sldId id="290" r:id="rId10"/>
    <p:sldId id="287" r:id="rId11"/>
    <p:sldId id="288" r:id="rId12"/>
    <p:sldId id="292" r:id="rId13"/>
    <p:sldId id="263" r:id="rId14"/>
    <p:sldId id="274" r:id="rId15"/>
    <p:sldId id="282" r:id="rId16"/>
    <p:sldId id="261" r:id="rId17"/>
    <p:sldId id="257" r:id="rId18"/>
    <p:sldId id="284" r:id="rId19"/>
    <p:sldId id="258" r:id="rId20"/>
    <p:sldId id="279" r:id="rId21"/>
    <p:sldId id="278" r:id="rId22"/>
    <p:sldId id="289" r:id="rId23"/>
    <p:sldId id="276" r:id="rId24"/>
    <p:sldId id="29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CC00CC"/>
    <a:srgbClr val="D454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4669BD2-EFA9-490B-9A08-7509B7FBE49A}" type="datetimeFigureOut">
              <a:rPr lang="en-US" smtClean="0"/>
              <a:t>8/19/2014</a:t>
            </a:fld>
            <a:endParaRPr lang="en-US" dirty="0"/>
          </a:p>
        </p:txBody>
      </p:sp>
      <p:sp>
        <p:nvSpPr>
          <p:cNvPr id="5" name="Footer Placeholder 4"/>
          <p:cNvSpPr>
            <a:spLocks noGrp="1"/>
          </p:cNvSpPr>
          <p:nvPr>
            <p:ph type="ftr" sz="quarter" idx="11"/>
          </p:nvPr>
        </p:nvSpPr>
        <p:spPr>
          <a:xfrm>
            <a:off x="1174044" y="5357592"/>
            <a:ext cx="5034845" cy="365125"/>
          </a:xfrm>
        </p:spPr>
        <p:txBody>
          <a:bodyPr/>
          <a:lstStyle/>
          <a:p>
            <a:endParaRPr lang="en-US" dirty="0"/>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E6A2FA46-C1D9-4401-95DF-EFA239897A5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A2FA46-C1D9-4401-95DF-EFA239897A5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A2FA46-C1D9-4401-95DF-EFA239897A5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A2FA46-C1D9-4401-95DF-EFA239897A5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A2FA46-C1D9-4401-95DF-EFA239897A5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A2FA46-C1D9-4401-95DF-EFA239897A55}" type="slidenum">
              <a:rPr lang="en-US" smtClean="0"/>
              <a:t>‹#›</a:t>
            </a:fld>
            <a:endParaRPr lang="en-US" dirty="0"/>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6A2FA46-C1D9-4401-95DF-EFA239897A55}" type="slidenum">
              <a:rPr lang="en-US" smtClean="0"/>
              <a:t>‹#›</a:t>
            </a:fld>
            <a:endParaRPr lang="en-US" dirty="0"/>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6A2FA46-C1D9-4401-95DF-EFA239897A5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669BD2-EFA9-490B-9A08-7509B7FBE49A}" type="datetimeFigureOut">
              <a:rPr lang="en-US" smtClean="0"/>
              <a:t>8/19/2014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6A2FA46-C1D9-4401-95DF-EFA239897A5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4669BD2-EFA9-490B-9A08-7509B7FBE49A}" type="datetimeFigureOut">
              <a:rPr lang="en-US" smtClean="0"/>
              <a:t>8/19/2014</a:t>
            </a:fld>
            <a:endParaRPr lang="en-US" dirty="0"/>
          </a:p>
        </p:txBody>
      </p:sp>
      <p:sp>
        <p:nvSpPr>
          <p:cNvPr id="6" name="Footer Placeholder 5"/>
          <p:cNvSpPr>
            <a:spLocks noGrp="1"/>
          </p:cNvSpPr>
          <p:nvPr>
            <p:ph type="ftr" sz="quarter" idx="11"/>
          </p:nvPr>
        </p:nvSpPr>
        <p:spPr>
          <a:xfrm rot="-60000">
            <a:off x="914554" y="5829261"/>
            <a:ext cx="3522607" cy="365125"/>
          </a:xfrm>
        </p:spPr>
        <p:txBody>
          <a:bodyPr/>
          <a:lstStyle/>
          <a:p>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E6A2FA46-C1D9-4401-95DF-EFA239897A5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4669BD2-EFA9-490B-9A08-7509B7FBE49A}" type="datetimeFigureOut">
              <a:rPr lang="en-US" smtClean="0"/>
              <a:t>8/19/2014</a:t>
            </a:fld>
            <a:endParaRPr lang="en-US" dirty="0"/>
          </a:p>
        </p:txBody>
      </p:sp>
      <p:sp>
        <p:nvSpPr>
          <p:cNvPr id="6" name="Footer Placeholder 5"/>
          <p:cNvSpPr>
            <a:spLocks noGrp="1"/>
          </p:cNvSpPr>
          <p:nvPr>
            <p:ph type="ftr" sz="quarter" idx="11"/>
          </p:nvPr>
        </p:nvSpPr>
        <p:spPr>
          <a:xfrm rot="-60000">
            <a:off x="914569" y="5831037"/>
            <a:ext cx="3319043" cy="365125"/>
          </a:xfrm>
        </p:spPr>
        <p:txBody>
          <a:bodyPr/>
          <a:lstStyle/>
          <a:p>
            <a:endParaRPr lang="en-US" dirty="0"/>
          </a:p>
        </p:txBody>
      </p:sp>
      <p:sp>
        <p:nvSpPr>
          <p:cNvPr id="7" name="Slide Number Placeholder 6"/>
          <p:cNvSpPr>
            <a:spLocks noGrp="1"/>
          </p:cNvSpPr>
          <p:nvPr>
            <p:ph type="sldNum" sz="quarter" idx="12"/>
          </p:nvPr>
        </p:nvSpPr>
        <p:spPr>
          <a:xfrm rot="60000">
            <a:off x="7562089" y="5900026"/>
            <a:ext cx="554023" cy="365125"/>
          </a:xfrm>
        </p:spPr>
        <p:txBody>
          <a:bodyPr/>
          <a:lstStyle/>
          <a:p>
            <a:fld id="{E6A2FA46-C1D9-4401-95DF-EFA239897A5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4669BD2-EFA9-490B-9A08-7509B7FBE49A}" type="datetimeFigureOut">
              <a:rPr lang="en-US" smtClean="0"/>
              <a:t>8/19/2014</a:t>
            </a:fld>
            <a:endParaRPr lang="en-US"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E6A2FA46-C1D9-4401-95DF-EFA239897A5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acscoc.org/pdf/2012PrinciplesOfAcreditation.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sacscoc.org/pdf/2012PrinciplesOfAcreditati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sacscoc.org/pdf/2012PrinciplesOfAcreditation.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sacscoc.org/pdf/Distance%20and%20correspondence%20policy%20final.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leg.state.fl.us/Statutes/index.cfm?App_mode=Display_Statute&amp;Search_String=&amp;URL=1000-1099/1007/Sections/1007.271.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leg.state.fl.us/Statutes/index.cfm?App_mode=Display_Statute&amp;Search_String=&amp;URL=1000-1099/1007/Sections/1007.271.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edison.edu/dualenrollment/articul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sites.google.com/site/fcsdevelopmentaleducation/approved-plan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jfvangaalen@fsw.edu" TargetMode="External"/><Relationship Id="rId2" Type="http://schemas.openxmlformats.org/officeDocument/2006/relationships/hyperlink" Target="mailto:Eileen.Deluca@fsw.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acscoc.org/pdf/2012PrinciplesOfAcreditation.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acscoc.org/pdf/2012PrinciplesOfAcreditatio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406020"/>
            <a:ext cx="7010400" cy="1870579"/>
          </a:xfrm>
        </p:spPr>
        <p:txBody>
          <a:bodyPr/>
          <a:lstStyle/>
          <a:p>
            <a:pPr algn="ctr"/>
            <a:r>
              <a:rPr lang="en-US" sz="4400" dirty="0" smtClean="0"/>
              <a:t>Academic Affairs Assessment</a:t>
            </a:r>
            <a:endParaRPr lang="en-US" sz="4400" dirty="0"/>
          </a:p>
        </p:txBody>
      </p:sp>
      <p:sp>
        <p:nvSpPr>
          <p:cNvPr id="3" name="Subtitle 2"/>
          <p:cNvSpPr>
            <a:spLocks noGrp="1"/>
          </p:cNvSpPr>
          <p:nvPr>
            <p:ph type="subTitle" idx="1"/>
          </p:nvPr>
        </p:nvSpPr>
        <p:spPr>
          <a:xfrm>
            <a:off x="1727200" y="3581400"/>
            <a:ext cx="5712179" cy="1679222"/>
          </a:xfrm>
        </p:spPr>
        <p:txBody>
          <a:bodyPr>
            <a:noAutofit/>
          </a:bodyPr>
          <a:lstStyle/>
          <a:p>
            <a:pPr algn="ctr"/>
            <a:r>
              <a:rPr lang="en-US" sz="1800" dirty="0" smtClean="0"/>
              <a:t>Presented by </a:t>
            </a:r>
          </a:p>
          <a:p>
            <a:pPr algn="ctr"/>
            <a:r>
              <a:rPr lang="en-US" sz="1800" dirty="0" smtClean="0"/>
              <a:t>Eileen DeLuca </a:t>
            </a:r>
          </a:p>
          <a:p>
            <a:pPr algn="ctr"/>
            <a:r>
              <a:rPr lang="en-US" sz="1800" dirty="0" smtClean="0"/>
              <a:t>August 19, 2014</a:t>
            </a:r>
          </a:p>
        </p:txBody>
      </p:sp>
    </p:spTree>
    <p:extLst>
      <p:ext uri="{BB962C8B-B14F-4D97-AF65-F5344CB8AC3E}">
        <p14:creationId xmlns:p14="http://schemas.microsoft.com/office/powerpoint/2010/main" val="39729297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GEAS Summer Work</a:t>
            </a:r>
            <a:endParaRPr lang="en-US" dirty="0"/>
          </a:p>
        </p:txBody>
      </p:sp>
      <p:sp>
        <p:nvSpPr>
          <p:cNvPr id="3" name="Content Placeholder 2"/>
          <p:cNvSpPr>
            <a:spLocks noGrp="1"/>
          </p:cNvSpPr>
          <p:nvPr>
            <p:ph idx="1"/>
          </p:nvPr>
        </p:nvSpPr>
        <p:spPr/>
        <p:txBody>
          <a:bodyPr/>
          <a:lstStyle/>
          <a:p>
            <a:r>
              <a:rPr lang="en-US" dirty="0" smtClean="0"/>
              <a:t>Reviewed commonly used General Education Assessment tools:</a:t>
            </a:r>
          </a:p>
          <a:p>
            <a:pPr lvl="1"/>
            <a:r>
              <a:rPr lang="en-US" dirty="0" smtClean="0"/>
              <a:t>AAC&amp;U Value Rubrics</a:t>
            </a:r>
          </a:p>
          <a:p>
            <a:pPr lvl="1"/>
            <a:r>
              <a:rPr lang="en-US" dirty="0" smtClean="0"/>
              <a:t>Collegiate Learning Assessment (CLA +)</a:t>
            </a:r>
          </a:p>
          <a:p>
            <a:pPr lvl="1"/>
            <a:r>
              <a:rPr lang="en-US" dirty="0" smtClean="0"/>
              <a:t>ETS Proficiency Profile</a:t>
            </a:r>
          </a:p>
          <a:p>
            <a:pPr lvl="1"/>
            <a:r>
              <a:rPr lang="en-US" dirty="0" smtClean="0"/>
              <a:t>ACT Collegiate Assessment of Academic Proficiency (ACT CAAP)</a:t>
            </a:r>
            <a:endParaRPr lang="en-US" dirty="0"/>
          </a:p>
        </p:txBody>
      </p:sp>
    </p:spTree>
    <p:extLst>
      <p:ext uri="{BB962C8B-B14F-4D97-AF65-F5344CB8AC3E}">
        <p14:creationId xmlns:p14="http://schemas.microsoft.com/office/powerpoint/2010/main" val="2248968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GEAS Recommendation</a:t>
            </a:r>
            <a:endParaRPr lang="en-US" dirty="0"/>
          </a:p>
        </p:txBody>
      </p:sp>
      <p:sp>
        <p:nvSpPr>
          <p:cNvPr id="3" name="Content Placeholder 2"/>
          <p:cNvSpPr>
            <a:spLocks noGrp="1"/>
          </p:cNvSpPr>
          <p:nvPr>
            <p:ph idx="1"/>
          </p:nvPr>
        </p:nvSpPr>
        <p:spPr/>
        <p:txBody>
          <a:bodyPr/>
          <a:lstStyle/>
          <a:p>
            <a:endParaRPr lang="en-US" dirty="0"/>
          </a:p>
          <a:p>
            <a:r>
              <a:rPr lang="en-US" dirty="0" smtClean="0"/>
              <a:t>Guidelines </a:t>
            </a:r>
            <a:r>
              <a:rPr lang="en-US" dirty="0"/>
              <a:t>for the 2014 – 2015 General Education Assessment </a:t>
            </a:r>
            <a:r>
              <a:rPr lang="en-US" dirty="0" smtClean="0"/>
              <a:t> (Handout)</a:t>
            </a:r>
          </a:p>
          <a:p>
            <a:pPr marL="0" indent="0">
              <a:buNone/>
            </a:pPr>
            <a:endParaRPr lang="en-US" dirty="0" smtClean="0"/>
          </a:p>
          <a:p>
            <a:r>
              <a:rPr lang="en-US" dirty="0" smtClean="0"/>
              <a:t>General Education Assignment Template (Handout)</a:t>
            </a:r>
            <a:endParaRPr lang="en-US" dirty="0"/>
          </a:p>
        </p:txBody>
      </p:sp>
    </p:spTree>
    <p:extLst>
      <p:ext uri="{BB962C8B-B14F-4D97-AF65-F5344CB8AC3E}">
        <p14:creationId xmlns:p14="http://schemas.microsoft.com/office/powerpoint/2010/main" val="32137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65245" cy="858818"/>
          </a:xfrm>
        </p:spPr>
        <p:txBody>
          <a:bodyPr>
            <a:normAutofit fontScale="90000"/>
          </a:bodyPr>
          <a:lstStyle/>
          <a:p>
            <a:r>
              <a:rPr lang="en-US" dirty="0" smtClean="0"/>
              <a:t>Current General Education Competencies</a:t>
            </a:r>
            <a:endParaRPr lang="en-US" dirty="0"/>
          </a:p>
        </p:txBody>
      </p:sp>
      <p:sp>
        <p:nvSpPr>
          <p:cNvPr id="3" name="Content Placeholder 2"/>
          <p:cNvSpPr>
            <a:spLocks noGrp="1"/>
          </p:cNvSpPr>
          <p:nvPr>
            <p:ph idx="1"/>
          </p:nvPr>
        </p:nvSpPr>
        <p:spPr>
          <a:xfrm>
            <a:off x="762000" y="1828800"/>
            <a:ext cx="7543800" cy="4357743"/>
          </a:xfrm>
        </p:spPr>
        <p:txBody>
          <a:bodyPr>
            <a:normAutofit fontScale="92500" lnSpcReduction="10000"/>
          </a:bodyPr>
          <a:lstStyle/>
          <a:p>
            <a:r>
              <a:rPr lang="en-US" b="1" i="1" dirty="0"/>
              <a:t>Communication (COM):</a:t>
            </a:r>
            <a:r>
              <a:rPr lang="en-US" dirty="0"/>
              <a:t> To communicate effectively using standard English (written or oral).</a:t>
            </a:r>
          </a:p>
          <a:p>
            <a:r>
              <a:rPr lang="en-US" b="1" i="1" dirty="0"/>
              <a:t>Critical Thinking (CT):</a:t>
            </a:r>
            <a:r>
              <a:rPr lang="en-US" dirty="0"/>
              <a:t> To demonstrate skills necessary for analysis, synthesis, and evaluation.</a:t>
            </a:r>
          </a:p>
          <a:p>
            <a:r>
              <a:rPr lang="en-US" b="1" i="1" dirty="0"/>
              <a:t>Technology/Information Management (TIM): </a:t>
            </a:r>
            <a:r>
              <a:rPr lang="en-US" dirty="0"/>
              <a:t>To demonstrate the skills and use the technology necessary to collect, verify, document, and organize information from a variety of sources.</a:t>
            </a:r>
          </a:p>
          <a:p>
            <a:r>
              <a:rPr lang="en-US" b="1" i="1" dirty="0"/>
              <a:t>Global Socio-cultural Responsibility (GSR):</a:t>
            </a:r>
            <a:r>
              <a:rPr lang="en-US" dirty="0"/>
              <a:t> To identify, describe, and apply responsibilities, core civic beliefs, and values present in a diverse society.</a:t>
            </a:r>
          </a:p>
          <a:p>
            <a:r>
              <a:rPr lang="en-US" b="1" i="1" dirty="0"/>
              <a:t>Scientific and Quantitative Reasoning (QR): </a:t>
            </a:r>
            <a:r>
              <a:rPr lang="en-US" dirty="0"/>
              <a:t>To identify and apply mathematical and scientific principles and methods.</a:t>
            </a:r>
          </a:p>
          <a:p>
            <a:endParaRPr lang="en-US" dirty="0"/>
          </a:p>
        </p:txBody>
      </p:sp>
    </p:spTree>
    <p:extLst>
      <p:ext uri="{BB962C8B-B14F-4D97-AF65-F5344CB8AC3E}">
        <p14:creationId xmlns:p14="http://schemas.microsoft.com/office/powerpoint/2010/main" val="2246304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SACSCOC 3.3.1.1</a:t>
            </a:r>
            <a:endParaRPr lang="en-US" dirty="0"/>
          </a:p>
        </p:txBody>
      </p:sp>
      <p:sp>
        <p:nvSpPr>
          <p:cNvPr id="3" name="Content Placeholder 2"/>
          <p:cNvSpPr>
            <a:spLocks noGrp="1"/>
          </p:cNvSpPr>
          <p:nvPr>
            <p:ph idx="1"/>
          </p:nvPr>
        </p:nvSpPr>
        <p:spPr>
          <a:xfrm>
            <a:off x="838200" y="2119256"/>
            <a:ext cx="7467600" cy="3976743"/>
          </a:xfrm>
        </p:spPr>
        <p:txBody>
          <a:bodyPr>
            <a:normAutofit/>
          </a:bodyPr>
          <a:lstStyle/>
          <a:p>
            <a:pPr marL="0" indent="0">
              <a:buNone/>
            </a:pPr>
            <a:endParaRPr lang="en-US" dirty="0" smtClean="0"/>
          </a:p>
          <a:p>
            <a:pPr marL="0" indent="0">
              <a:buNone/>
            </a:pPr>
            <a:r>
              <a:rPr lang="en-US" b="1" dirty="0" smtClean="0"/>
              <a:t>3.3.1.1: </a:t>
            </a:r>
            <a:r>
              <a:rPr lang="en-US" dirty="0"/>
              <a:t>The institution identifies expected outcomes, assesses the extent to which it achieves these outcomes, and provides evidence of improvement based on analysis of the </a:t>
            </a:r>
            <a:r>
              <a:rPr lang="en-US" dirty="0" smtClean="0"/>
              <a:t>results of educational </a:t>
            </a:r>
            <a:r>
              <a:rPr lang="en-US" dirty="0"/>
              <a:t>programs, to include student learning </a:t>
            </a:r>
            <a:r>
              <a:rPr lang="en-US" dirty="0" smtClean="0"/>
              <a:t>outcomes.</a:t>
            </a:r>
          </a:p>
          <a:p>
            <a:endParaRPr lang="en-US" dirty="0"/>
          </a:p>
          <a:p>
            <a:endParaRPr lang="en-US" dirty="0" smtClean="0"/>
          </a:p>
          <a:p>
            <a:pPr marL="0" indent="0">
              <a:buNone/>
            </a:pPr>
            <a:r>
              <a:rPr lang="en-US" sz="2000" dirty="0">
                <a:hlinkClick r:id="rId2"/>
              </a:rPr>
              <a:t>http://www.sacscoc.org/pdf/2012PrinciplesOfAcreditation.pdf</a:t>
            </a:r>
            <a:endParaRPr lang="en-US" sz="2000" dirty="0"/>
          </a:p>
          <a:p>
            <a:pPr marL="0" indent="0">
              <a:buNone/>
            </a:pPr>
            <a:endParaRPr lang="en-US" dirty="0"/>
          </a:p>
          <a:p>
            <a:endParaRPr lang="en-US" dirty="0"/>
          </a:p>
        </p:txBody>
      </p:sp>
    </p:spTree>
    <p:extLst>
      <p:ext uri="{BB962C8B-B14F-4D97-AF65-F5344CB8AC3E}">
        <p14:creationId xmlns:p14="http://schemas.microsoft.com/office/powerpoint/2010/main" val="1223840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SACSCOC 2.12</a:t>
            </a:r>
            <a:endParaRPr lang="en-US" dirty="0"/>
          </a:p>
        </p:txBody>
      </p:sp>
      <p:sp>
        <p:nvSpPr>
          <p:cNvPr id="3" name="Content Placeholder 2"/>
          <p:cNvSpPr>
            <a:spLocks noGrp="1"/>
          </p:cNvSpPr>
          <p:nvPr>
            <p:ph idx="1"/>
          </p:nvPr>
        </p:nvSpPr>
        <p:spPr>
          <a:xfrm>
            <a:off x="838200" y="2119256"/>
            <a:ext cx="7543800" cy="4052943"/>
          </a:xfrm>
        </p:spPr>
        <p:txBody>
          <a:bodyPr>
            <a:normAutofit/>
          </a:bodyPr>
          <a:lstStyle/>
          <a:p>
            <a:pPr marL="0" indent="0">
              <a:buNone/>
            </a:pPr>
            <a:r>
              <a:rPr lang="en-US" b="1" dirty="0" smtClean="0"/>
              <a:t>2.12: </a:t>
            </a:r>
            <a:r>
              <a:rPr lang="en-US" dirty="0" smtClean="0"/>
              <a:t>The </a:t>
            </a:r>
            <a:r>
              <a:rPr lang="en-US" dirty="0"/>
              <a:t>institution has developed an acceptable Quality </a:t>
            </a:r>
            <a:r>
              <a:rPr lang="en-US" dirty="0" smtClean="0"/>
              <a:t>Enhancement Plan </a:t>
            </a:r>
            <a:r>
              <a:rPr lang="en-US" dirty="0"/>
              <a:t>(QEP) that includes an institutional process for identifying </a:t>
            </a:r>
            <a:r>
              <a:rPr lang="en-US" dirty="0" smtClean="0"/>
              <a:t>key issues </a:t>
            </a:r>
            <a:r>
              <a:rPr lang="en-US" dirty="0"/>
              <a:t>emerging from institutional assessment and focuses on </a:t>
            </a:r>
            <a:r>
              <a:rPr lang="en-US" dirty="0" smtClean="0"/>
              <a:t>learning outcomes </a:t>
            </a:r>
            <a:r>
              <a:rPr lang="en-US" dirty="0"/>
              <a:t>and/or the environment supporting student </a:t>
            </a:r>
            <a:r>
              <a:rPr lang="en-US" dirty="0" smtClean="0"/>
              <a:t>learning and </a:t>
            </a:r>
            <a:r>
              <a:rPr lang="en-US" dirty="0"/>
              <a:t>accomplishing the mission of the </a:t>
            </a:r>
            <a:r>
              <a:rPr lang="en-US" dirty="0" smtClean="0"/>
              <a:t>institution.</a:t>
            </a:r>
          </a:p>
          <a:p>
            <a:pPr marL="0" indent="0">
              <a:buNone/>
            </a:pPr>
            <a:endParaRPr lang="en-US" dirty="0" smtClean="0"/>
          </a:p>
          <a:p>
            <a:pPr marL="0" indent="0">
              <a:buNone/>
            </a:pPr>
            <a:endParaRPr lang="en-US" dirty="0" smtClean="0"/>
          </a:p>
          <a:p>
            <a:pPr marL="0" indent="0">
              <a:buNone/>
            </a:pPr>
            <a:r>
              <a:rPr lang="en-US" sz="2000" dirty="0">
                <a:hlinkClick r:id="rId2"/>
              </a:rPr>
              <a:t>http://www.sacscoc.org/pdf/2012PrinciplesOfAcreditation.pdf</a:t>
            </a:r>
            <a:endParaRPr lang="en-US" sz="2000" dirty="0"/>
          </a:p>
          <a:p>
            <a:pPr marL="0" indent="0">
              <a:buNone/>
            </a:pPr>
            <a:endParaRPr lang="en-US" dirty="0" smtClean="0"/>
          </a:p>
        </p:txBody>
      </p:sp>
    </p:spTree>
    <p:extLst>
      <p:ext uri="{BB962C8B-B14F-4D97-AF65-F5344CB8AC3E}">
        <p14:creationId xmlns:p14="http://schemas.microsoft.com/office/powerpoint/2010/main" val="413778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SACSCOC </a:t>
            </a:r>
            <a:r>
              <a:rPr lang="en-US" dirty="0"/>
              <a:t>3.3.2</a:t>
            </a:r>
          </a:p>
        </p:txBody>
      </p:sp>
      <p:sp>
        <p:nvSpPr>
          <p:cNvPr id="3" name="Content Placeholder 2"/>
          <p:cNvSpPr>
            <a:spLocks noGrp="1"/>
          </p:cNvSpPr>
          <p:nvPr>
            <p:ph idx="1"/>
          </p:nvPr>
        </p:nvSpPr>
        <p:spPr>
          <a:xfrm>
            <a:off x="838200" y="2119256"/>
            <a:ext cx="7543800" cy="3900543"/>
          </a:xfrm>
        </p:spPr>
        <p:txBody>
          <a:bodyPr>
            <a:normAutofit/>
          </a:bodyPr>
          <a:lstStyle/>
          <a:p>
            <a:r>
              <a:rPr lang="en-US" b="1" dirty="0"/>
              <a:t>3.3.2: </a:t>
            </a:r>
            <a:r>
              <a:rPr lang="en-US" dirty="0"/>
              <a:t>The institution has developed a Quality Enhancement Plan that (1</a:t>
            </a:r>
            <a:r>
              <a:rPr lang="en-US" dirty="0" smtClean="0"/>
              <a:t>) demonstrates </a:t>
            </a:r>
            <a:r>
              <a:rPr lang="en-US" dirty="0"/>
              <a:t>institutional capability for the initiation, implementation, and completion of the QEP; (2) includes broad-based involvement of institutional constituencies in the development and proposed implementation of the QEP; and (3) identifies goals and a plan to assess their achievement. (Quality Enhancement Plan)</a:t>
            </a:r>
          </a:p>
          <a:p>
            <a:endParaRPr lang="en-US" dirty="0" smtClean="0">
              <a:hlinkClick r:id="rId2"/>
            </a:endParaRPr>
          </a:p>
          <a:p>
            <a:pPr marL="0" indent="0">
              <a:buNone/>
            </a:pPr>
            <a:r>
              <a:rPr lang="en-US" sz="2200" dirty="0" smtClean="0">
                <a:hlinkClick r:id="rId2"/>
              </a:rPr>
              <a:t>http</a:t>
            </a:r>
            <a:r>
              <a:rPr lang="en-US" sz="2200" dirty="0">
                <a:hlinkClick r:id="rId2"/>
              </a:rPr>
              <a:t>://www.sacscoc.org/pdf/2012PrinciplesOfAcreditation.pdf</a:t>
            </a:r>
            <a:endParaRPr lang="en-US" sz="2200" dirty="0"/>
          </a:p>
          <a:p>
            <a:endParaRPr lang="en-US" dirty="0"/>
          </a:p>
        </p:txBody>
      </p:sp>
    </p:spTree>
    <p:extLst>
      <p:ext uri="{BB962C8B-B14F-4D97-AF65-F5344CB8AC3E}">
        <p14:creationId xmlns:p14="http://schemas.microsoft.com/office/powerpoint/2010/main" val="3776665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7582"/>
            <a:ext cx="7467599" cy="1202485"/>
          </a:xfrm>
        </p:spPr>
        <p:txBody>
          <a:bodyPr>
            <a:normAutofit/>
          </a:bodyPr>
          <a:lstStyle/>
          <a:p>
            <a:r>
              <a:rPr lang="en-US" sz="3200" dirty="0" smtClean="0"/>
              <a:t>SACSCOC Distance and Correspondence Education Policy Statement</a:t>
            </a:r>
            <a:endParaRPr lang="en-US" sz="3200" dirty="0"/>
          </a:p>
        </p:txBody>
      </p:sp>
      <p:sp>
        <p:nvSpPr>
          <p:cNvPr id="3" name="Content Placeholder 2"/>
          <p:cNvSpPr>
            <a:spLocks noGrp="1"/>
          </p:cNvSpPr>
          <p:nvPr>
            <p:ph idx="1"/>
          </p:nvPr>
        </p:nvSpPr>
        <p:spPr>
          <a:xfrm>
            <a:off x="838200" y="2119256"/>
            <a:ext cx="7315200" cy="4052943"/>
          </a:xfrm>
        </p:spPr>
        <p:txBody>
          <a:bodyPr>
            <a:normAutofit/>
          </a:bodyPr>
          <a:lstStyle/>
          <a:p>
            <a:pPr marL="0" indent="0">
              <a:buNone/>
            </a:pPr>
            <a:r>
              <a:rPr lang="en-US" dirty="0"/>
              <a:t>Comparability of distance and correspondence education programs to campus-based </a:t>
            </a:r>
            <a:r>
              <a:rPr lang="en-US" dirty="0" smtClean="0"/>
              <a:t>programs and </a:t>
            </a:r>
            <a:r>
              <a:rPr lang="en-US" dirty="0"/>
              <a:t>courses is ensured by the evaluation of educational effectiveness, including assessments </a:t>
            </a:r>
            <a:r>
              <a:rPr lang="en-US" dirty="0" smtClean="0"/>
              <a:t>of </a:t>
            </a:r>
            <a:r>
              <a:rPr lang="en-US" b="1" dirty="0" smtClean="0"/>
              <a:t>student </a:t>
            </a:r>
            <a:r>
              <a:rPr lang="en-US" b="1" dirty="0"/>
              <a:t>learning outcomes</a:t>
            </a:r>
            <a:r>
              <a:rPr lang="en-US" dirty="0"/>
              <a:t>, </a:t>
            </a:r>
            <a:r>
              <a:rPr lang="en-US" b="1" dirty="0"/>
              <a:t>student retention</a:t>
            </a:r>
            <a:r>
              <a:rPr lang="en-US" dirty="0"/>
              <a:t>, </a:t>
            </a:r>
            <a:r>
              <a:rPr lang="en-US" b="1" dirty="0"/>
              <a:t>and</a:t>
            </a:r>
            <a:r>
              <a:rPr lang="en-US" dirty="0"/>
              <a:t> </a:t>
            </a:r>
            <a:r>
              <a:rPr lang="en-US" b="1" dirty="0"/>
              <a:t>student satisfaction</a:t>
            </a:r>
            <a:r>
              <a:rPr lang="en-US" b="1" dirty="0" smtClean="0"/>
              <a:t>.</a:t>
            </a:r>
          </a:p>
          <a:p>
            <a:pPr marL="0" indent="0">
              <a:buNone/>
            </a:pPr>
            <a:endParaRPr lang="en-US" b="1" dirty="0" smtClean="0"/>
          </a:p>
          <a:p>
            <a:pPr marL="0" indent="0">
              <a:buNone/>
            </a:pPr>
            <a:endParaRPr lang="en-US" b="1" dirty="0"/>
          </a:p>
          <a:p>
            <a:pPr marL="0" indent="0">
              <a:buNone/>
            </a:pPr>
            <a:endParaRPr lang="en-US" b="1" dirty="0"/>
          </a:p>
          <a:p>
            <a:pPr marL="0" indent="0">
              <a:buNone/>
            </a:pPr>
            <a:r>
              <a:rPr lang="en-US" sz="1400" b="1" dirty="0">
                <a:hlinkClick r:id="rId2"/>
              </a:rPr>
              <a:t>http://</a:t>
            </a:r>
            <a:r>
              <a:rPr lang="en-US" sz="1400" b="1" dirty="0" smtClean="0">
                <a:hlinkClick r:id="rId2"/>
              </a:rPr>
              <a:t>www.sacscoc.org/pdf/Distance%20and%20correspondence%20policy%20final.pdf</a:t>
            </a:r>
            <a:endParaRPr lang="en-US" sz="1400" b="1" dirty="0" smtClean="0"/>
          </a:p>
          <a:p>
            <a:pPr marL="0" indent="0">
              <a:buNone/>
            </a:pPr>
            <a:endParaRPr lang="en-US" sz="1200" b="1" dirty="0"/>
          </a:p>
        </p:txBody>
      </p:sp>
    </p:spTree>
    <p:extLst>
      <p:ext uri="{BB962C8B-B14F-4D97-AF65-F5344CB8AC3E}">
        <p14:creationId xmlns:p14="http://schemas.microsoft.com/office/powerpoint/2010/main" val="4240452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6965245" cy="990600"/>
          </a:xfrm>
        </p:spPr>
        <p:txBody>
          <a:bodyPr>
            <a:normAutofit fontScale="90000"/>
          </a:bodyPr>
          <a:lstStyle/>
          <a:p>
            <a:r>
              <a:rPr lang="en-US" sz="3200" dirty="0" smtClean="0"/>
              <a:t>Florida Statute 1007.271</a:t>
            </a:r>
            <a:r>
              <a:rPr lang="en-US" sz="3200" dirty="0"/>
              <a:t> </a:t>
            </a:r>
            <a:r>
              <a:rPr lang="en-US" sz="3200" dirty="0" smtClean="0"/>
              <a:t/>
            </a:r>
            <a:br>
              <a:rPr lang="en-US" sz="3200" dirty="0" smtClean="0"/>
            </a:br>
            <a:r>
              <a:rPr lang="en-US" sz="3200" dirty="0" smtClean="0"/>
              <a:t>Dual </a:t>
            </a:r>
            <a:r>
              <a:rPr lang="en-US" sz="3200" dirty="0"/>
              <a:t>enrollment </a:t>
            </a:r>
            <a:r>
              <a:rPr lang="en-US" sz="3200" dirty="0" smtClean="0"/>
              <a:t>programs</a:t>
            </a:r>
            <a:endParaRPr lang="en-US" sz="3200" dirty="0"/>
          </a:p>
        </p:txBody>
      </p:sp>
      <p:sp>
        <p:nvSpPr>
          <p:cNvPr id="3" name="Content Placeholder 2"/>
          <p:cNvSpPr>
            <a:spLocks noGrp="1"/>
          </p:cNvSpPr>
          <p:nvPr>
            <p:ph idx="1"/>
          </p:nvPr>
        </p:nvSpPr>
        <p:spPr>
          <a:xfrm>
            <a:off x="685800" y="1905000"/>
            <a:ext cx="7848600" cy="4800600"/>
          </a:xfrm>
        </p:spPr>
        <p:txBody>
          <a:bodyPr>
            <a:normAutofit/>
          </a:bodyPr>
          <a:lstStyle/>
          <a:p>
            <a:endParaRPr lang="en-US" dirty="0" smtClean="0"/>
          </a:p>
          <a:p>
            <a:pPr marL="0" indent="0">
              <a:buNone/>
            </a:pPr>
            <a:r>
              <a:rPr lang="en-US" sz="2800" dirty="0">
                <a:latin typeface="Arial" pitchFamily="34" charset="0"/>
                <a:cs typeface="Arial" pitchFamily="34" charset="0"/>
              </a:rPr>
              <a:t>Dual enrollment courses taught on the high school campus must meet the </a:t>
            </a:r>
            <a:r>
              <a:rPr lang="en-US" sz="2800" b="1" u="sng" dirty="0">
                <a:latin typeface="Arial" pitchFamily="34" charset="0"/>
                <a:cs typeface="Arial" pitchFamily="34" charset="0"/>
              </a:rPr>
              <a:t>same competencies </a:t>
            </a:r>
            <a:r>
              <a:rPr lang="en-US" sz="2800" dirty="0">
                <a:latin typeface="Arial" pitchFamily="34" charset="0"/>
                <a:cs typeface="Arial" pitchFamily="34" charset="0"/>
              </a:rPr>
              <a:t>required for courses taught on the postsecondary institution campus</a:t>
            </a:r>
            <a:r>
              <a:rPr lang="en-US" sz="2800" i="1" dirty="0">
                <a:latin typeface="Arial" pitchFamily="34" charset="0"/>
                <a:cs typeface="Arial" pitchFamily="34" charset="0"/>
              </a:rPr>
              <a:t>. </a:t>
            </a:r>
            <a:endParaRPr lang="en-US" sz="2800" i="1" dirty="0" smtClean="0">
              <a:latin typeface="Arial" pitchFamily="34" charset="0"/>
              <a:cs typeface="Arial" pitchFamily="34" charset="0"/>
            </a:endParaRPr>
          </a:p>
          <a:p>
            <a:pPr marL="0" indent="0">
              <a:buNone/>
            </a:pPr>
            <a:endParaRPr lang="en-US" sz="2000" dirty="0">
              <a:latin typeface="Arial" pitchFamily="34" charset="0"/>
              <a:cs typeface="Arial" pitchFamily="34" charset="0"/>
            </a:endParaRPr>
          </a:p>
          <a:p>
            <a:endParaRPr lang="en-US" dirty="0" smtClean="0"/>
          </a:p>
          <a:p>
            <a:endParaRPr lang="en-US" sz="1400" dirty="0"/>
          </a:p>
          <a:p>
            <a:pPr marL="0" indent="0">
              <a:buNone/>
            </a:pPr>
            <a:endParaRPr lang="en-US" sz="1400" dirty="0"/>
          </a:p>
          <a:p>
            <a:pPr marL="0" indent="0">
              <a:buNone/>
            </a:pPr>
            <a:r>
              <a:rPr lang="en-US" sz="1600" dirty="0">
                <a:hlinkClick r:id="rId2"/>
              </a:rPr>
              <a:t>http://leg.state.fl.us/Statutes/index.cfm?App_mode=Display_Statute&amp;Search_String=&amp;</a:t>
            </a:r>
            <a:r>
              <a:rPr lang="en-US" sz="1600" dirty="0" smtClean="0">
                <a:hlinkClick r:id="rId2"/>
              </a:rPr>
              <a:t>URL=1000-1099/1007/Sections/1007.271.html</a:t>
            </a:r>
            <a:endParaRPr lang="en-US" sz="1600" dirty="0" smtClean="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p:txBody>
      </p:sp>
    </p:spTree>
    <p:extLst>
      <p:ext uri="{BB962C8B-B14F-4D97-AF65-F5344CB8AC3E}">
        <p14:creationId xmlns:p14="http://schemas.microsoft.com/office/powerpoint/2010/main" val="823182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Florida Statute 1007.271 </a:t>
            </a:r>
            <a:br>
              <a:rPr lang="en-US" dirty="0"/>
            </a:br>
            <a:r>
              <a:rPr lang="en-US" dirty="0"/>
              <a:t>Dual enrollment programs</a:t>
            </a:r>
          </a:p>
        </p:txBody>
      </p:sp>
      <p:sp>
        <p:nvSpPr>
          <p:cNvPr id="3" name="Content Placeholder 2"/>
          <p:cNvSpPr>
            <a:spLocks noGrp="1"/>
          </p:cNvSpPr>
          <p:nvPr>
            <p:ph idx="1"/>
          </p:nvPr>
        </p:nvSpPr>
        <p:spPr>
          <a:xfrm>
            <a:off x="762000" y="2119256"/>
            <a:ext cx="7620000" cy="4129144"/>
          </a:xfrm>
        </p:spPr>
        <p:txBody>
          <a:bodyPr>
            <a:normAutofit lnSpcReduction="10000"/>
          </a:bodyPr>
          <a:lstStyle/>
          <a:p>
            <a:pPr marL="0" indent="0">
              <a:buNone/>
            </a:pPr>
            <a:r>
              <a:rPr lang="en-US" dirty="0">
                <a:latin typeface="Arial" pitchFamily="34" charset="0"/>
                <a:cs typeface="Arial" pitchFamily="34" charset="0"/>
              </a:rPr>
              <a:t>To ensure equivalent rigor with courses taught on the postsecondary institution campus, the postsecondary institution offering the course is responsible for providing in a timely manner a </a:t>
            </a:r>
            <a:r>
              <a:rPr lang="en-US" b="1" u="sng" dirty="0">
                <a:latin typeface="Arial" pitchFamily="34" charset="0"/>
                <a:cs typeface="Arial" pitchFamily="34" charset="0"/>
              </a:rPr>
              <a:t>comprehensive, cumulative end-of-course assessment or a series of assessments of all expected learning outcomes </a:t>
            </a:r>
            <a:r>
              <a:rPr lang="en-US" dirty="0">
                <a:latin typeface="Arial" pitchFamily="34" charset="0"/>
                <a:cs typeface="Arial" pitchFamily="34" charset="0"/>
              </a:rPr>
              <a:t>to the faculty member teaching the course. Completed, scored assessments must be returned to the postsecondary institution and held for 1 year</a:t>
            </a:r>
            <a:r>
              <a:rPr lang="en-US" dirty="0" smtClean="0">
                <a:latin typeface="Arial" pitchFamily="34" charset="0"/>
                <a:cs typeface="Arial" pitchFamily="34" charset="0"/>
              </a:rPr>
              <a:t>.</a:t>
            </a:r>
          </a:p>
          <a:p>
            <a:pPr marL="0" indent="0">
              <a:buNone/>
            </a:pPr>
            <a:endParaRPr lang="en-US" dirty="0" smtClean="0">
              <a:latin typeface="Arial" pitchFamily="34" charset="0"/>
              <a:cs typeface="Arial" pitchFamily="34" charset="0"/>
            </a:endParaRPr>
          </a:p>
          <a:p>
            <a:pPr marL="0" indent="0">
              <a:buNone/>
            </a:pPr>
            <a:r>
              <a:rPr lang="en-US" sz="1600" dirty="0">
                <a:latin typeface="Arial" pitchFamily="34" charset="0"/>
                <a:cs typeface="Arial" pitchFamily="34" charset="0"/>
                <a:hlinkClick r:id="rId2"/>
              </a:rPr>
              <a:t>http://leg.state.fl.us/Statutes/index.cfm?App_mode=Display_Statute&amp;Search_String=&amp;</a:t>
            </a:r>
            <a:r>
              <a:rPr lang="en-US" sz="1600" dirty="0" smtClean="0">
                <a:latin typeface="Arial" pitchFamily="34" charset="0"/>
                <a:cs typeface="Arial" pitchFamily="34" charset="0"/>
                <a:hlinkClick r:id="rId2"/>
              </a:rPr>
              <a:t>URL=1000-1099/1007/Sections/1007.271.html</a:t>
            </a:r>
            <a:endParaRPr lang="en-US" sz="1600"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2255874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17582"/>
            <a:ext cx="7543800" cy="1202485"/>
          </a:xfrm>
        </p:spPr>
        <p:txBody>
          <a:bodyPr>
            <a:noAutofit/>
          </a:bodyPr>
          <a:lstStyle/>
          <a:p>
            <a:r>
              <a:rPr lang="en-US" sz="3200" dirty="0" smtClean="0"/>
              <a:t>Dual Enrollment Articulation Agreements (Lee, Collier, Charlotte, Hendry, Glades)</a:t>
            </a:r>
            <a:endParaRPr lang="en-US" sz="3200" dirty="0"/>
          </a:p>
        </p:txBody>
      </p:sp>
      <p:sp>
        <p:nvSpPr>
          <p:cNvPr id="3" name="Content Placeholder 2"/>
          <p:cNvSpPr>
            <a:spLocks noGrp="1"/>
          </p:cNvSpPr>
          <p:nvPr>
            <p:ph idx="1"/>
          </p:nvPr>
        </p:nvSpPr>
        <p:spPr>
          <a:xfrm>
            <a:off x="762000" y="2119256"/>
            <a:ext cx="7620000" cy="4129144"/>
          </a:xfrm>
        </p:spPr>
        <p:txBody>
          <a:bodyPr>
            <a:normAutofit fontScale="85000" lnSpcReduction="20000"/>
          </a:bodyPr>
          <a:lstStyle/>
          <a:p>
            <a:pPr marL="0" indent="0">
              <a:buNone/>
            </a:pPr>
            <a:r>
              <a:rPr lang="en-US" dirty="0" smtClean="0"/>
              <a:t>Section 4, Part D.  The quality assessment of high-school based Dual Enrollment courses, programs and instruction shall include, but is not limited to, these criteria.</a:t>
            </a:r>
          </a:p>
          <a:p>
            <a:pPr marL="0" indent="0">
              <a:buNone/>
            </a:pPr>
            <a:r>
              <a:rPr lang="en-US" dirty="0" smtClean="0"/>
              <a:t>Item 6. The inclusion of tests and assessments in the course on the level of and covering material equivalent to that of other college classes.  This will include, but is not limited to</a:t>
            </a:r>
          </a:p>
          <a:p>
            <a:pPr marL="457200" indent="-457200">
              <a:buAutoNum type="alphaLcPeriod"/>
            </a:pPr>
            <a:r>
              <a:rPr lang="en-US" dirty="0" smtClean="0"/>
              <a:t>The use and administration of a </a:t>
            </a:r>
            <a:r>
              <a:rPr lang="en-US" b="1" u="sng" dirty="0" smtClean="0"/>
              <a:t>common course assessment</a:t>
            </a:r>
            <a:r>
              <a:rPr lang="en-US" dirty="0" smtClean="0"/>
              <a:t>  for each Dual Enrollment course offered on site in the high schools, which will </a:t>
            </a:r>
            <a:r>
              <a:rPr lang="en-US" b="1" u="sng" dirty="0" smtClean="0"/>
              <a:t>constitute a major component of the overall grade issued for that course.</a:t>
            </a:r>
          </a:p>
          <a:p>
            <a:pPr marL="457200" indent="-457200">
              <a:buAutoNum type="alphaLcPeriod"/>
            </a:pPr>
            <a:r>
              <a:rPr lang="en-US" dirty="0" smtClean="0"/>
              <a:t>Submitting a copy of the final exam, if not the common course assessment, for each course taught in each semester offered.</a:t>
            </a:r>
          </a:p>
          <a:p>
            <a:pPr marL="0" indent="0">
              <a:buNone/>
            </a:pPr>
            <a:endParaRPr lang="en-US" dirty="0" smtClean="0"/>
          </a:p>
          <a:p>
            <a:pPr marL="0" indent="0">
              <a:buNone/>
            </a:pPr>
            <a:r>
              <a:rPr lang="en-US" dirty="0">
                <a:hlinkClick r:id="rId2"/>
              </a:rPr>
              <a:t>http://</a:t>
            </a:r>
            <a:r>
              <a:rPr lang="en-US" dirty="0" smtClean="0">
                <a:hlinkClick r:id="rId2"/>
              </a:rPr>
              <a:t>www.edison.edu/dualenrollment/articulation</a:t>
            </a:r>
            <a:endParaRPr lang="en-US" dirty="0" smtClean="0"/>
          </a:p>
          <a:p>
            <a:pPr marL="0" indent="0">
              <a:buNone/>
            </a:pPr>
            <a:endParaRPr lang="en-US" dirty="0"/>
          </a:p>
        </p:txBody>
      </p:sp>
    </p:spTree>
    <p:extLst>
      <p:ext uri="{BB962C8B-B14F-4D97-AF65-F5344CB8AC3E}">
        <p14:creationId xmlns:p14="http://schemas.microsoft.com/office/powerpoint/2010/main" val="305944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3000"/>
            <a:ext cx="7162800" cy="4580069"/>
          </a:xfrm>
        </p:spPr>
        <p:txBody>
          <a:bodyPr/>
          <a:lstStyle/>
          <a:p>
            <a:pPr marL="0" indent="0" algn="ctr">
              <a:buNone/>
            </a:pPr>
            <a:r>
              <a:rPr lang="en-US" dirty="0" smtClean="0"/>
              <a:t> </a:t>
            </a:r>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sz="3600" dirty="0" smtClean="0"/>
              <a:t>Why do we engage in academic assessment?</a:t>
            </a:r>
            <a:endParaRPr lang="en-US" sz="3600" dirty="0"/>
          </a:p>
        </p:txBody>
      </p:sp>
    </p:spTree>
    <p:extLst>
      <p:ext uri="{BB962C8B-B14F-4D97-AF65-F5344CB8AC3E}">
        <p14:creationId xmlns:p14="http://schemas.microsoft.com/office/powerpoint/2010/main" val="3408080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65245" cy="858817"/>
          </a:xfrm>
        </p:spPr>
        <p:txBody>
          <a:bodyPr/>
          <a:lstStyle/>
          <a:p>
            <a:r>
              <a:rPr lang="en-US" dirty="0" smtClean="0"/>
              <a:t>SB 1720</a:t>
            </a:r>
            <a:endParaRPr lang="en-US" dirty="0"/>
          </a:p>
        </p:txBody>
      </p:sp>
      <p:sp>
        <p:nvSpPr>
          <p:cNvPr id="3" name="Content Placeholder 2"/>
          <p:cNvSpPr>
            <a:spLocks noGrp="1"/>
          </p:cNvSpPr>
          <p:nvPr>
            <p:ph idx="1"/>
          </p:nvPr>
        </p:nvSpPr>
        <p:spPr>
          <a:xfrm>
            <a:off x="762000" y="1752600"/>
            <a:ext cx="7620000" cy="4571999"/>
          </a:xfrm>
        </p:spPr>
        <p:txBody>
          <a:bodyPr>
            <a:normAutofit fontScale="85000" lnSpcReduction="20000"/>
          </a:bodyPr>
          <a:lstStyle/>
          <a:p>
            <a:endParaRPr lang="en-US" dirty="0" smtClean="0"/>
          </a:p>
          <a:p>
            <a:r>
              <a:rPr lang="en-US" sz="2800" dirty="0" smtClean="0"/>
              <a:t>During </a:t>
            </a:r>
            <a:r>
              <a:rPr lang="en-US" sz="2800" dirty="0"/>
              <a:t>each academic term, the </a:t>
            </a:r>
            <a:r>
              <a:rPr lang="en-US" sz="2800" dirty="0" smtClean="0"/>
              <a:t>college will </a:t>
            </a:r>
            <a:r>
              <a:rPr lang="en-US" sz="2800" dirty="0"/>
              <a:t>collect and report the following academic achievement data disaggregated by developmental education strategy</a:t>
            </a:r>
            <a:r>
              <a:rPr lang="en-US" sz="2800" dirty="0" smtClean="0"/>
              <a:t>:</a:t>
            </a:r>
          </a:p>
          <a:p>
            <a:pPr marL="0" indent="0">
              <a:buNone/>
            </a:pPr>
            <a:endParaRPr lang="en-US" sz="2800" dirty="0"/>
          </a:p>
          <a:p>
            <a:pPr lvl="1"/>
            <a:r>
              <a:rPr lang="en-US" sz="2800" dirty="0"/>
              <a:t>Common course assessment results </a:t>
            </a:r>
          </a:p>
          <a:p>
            <a:pPr lvl="1"/>
            <a:r>
              <a:rPr lang="en-US" sz="2800" dirty="0"/>
              <a:t>Mastery exam results </a:t>
            </a:r>
          </a:p>
          <a:p>
            <a:pPr lvl="1"/>
            <a:r>
              <a:rPr lang="en-US" sz="2800" dirty="0"/>
              <a:t>Developmental course success rates </a:t>
            </a:r>
            <a:endParaRPr lang="en-US" sz="2800" dirty="0" smtClean="0"/>
          </a:p>
          <a:p>
            <a:pPr lvl="1"/>
            <a:r>
              <a:rPr lang="en-US" sz="2800" dirty="0"/>
              <a:t>Success in gateway courses (</a:t>
            </a:r>
            <a:r>
              <a:rPr lang="en-US" sz="2800" i="1" dirty="0"/>
              <a:t>ENC 1101, </a:t>
            </a:r>
            <a:r>
              <a:rPr lang="en-US" sz="2800" i="1" dirty="0" smtClean="0"/>
              <a:t>MAT 1033, MAC </a:t>
            </a:r>
            <a:r>
              <a:rPr lang="en-US" sz="2800" i="1" dirty="0"/>
              <a:t>1105, MGF 1106,  MGF 1107, STA </a:t>
            </a:r>
            <a:r>
              <a:rPr lang="en-US" sz="2800" i="1" dirty="0" smtClean="0"/>
              <a:t>2023)</a:t>
            </a:r>
          </a:p>
          <a:p>
            <a:pPr marL="365760" lvl="1" indent="0">
              <a:buNone/>
            </a:pPr>
            <a:endParaRPr lang="en-US" sz="2800" i="1" dirty="0" smtClean="0">
              <a:hlinkClick r:id="rId2"/>
            </a:endParaRPr>
          </a:p>
          <a:p>
            <a:pPr marL="365760" lvl="1" indent="0">
              <a:buNone/>
            </a:pPr>
            <a:r>
              <a:rPr lang="en-US" sz="2800" i="1" dirty="0" smtClean="0">
                <a:hlinkClick r:id="rId2"/>
              </a:rPr>
              <a:t>https</a:t>
            </a:r>
            <a:r>
              <a:rPr lang="en-US" sz="2800" i="1" dirty="0">
                <a:hlinkClick r:id="rId2"/>
              </a:rPr>
              <a:t>://</a:t>
            </a:r>
            <a:r>
              <a:rPr lang="en-US" sz="2800" i="1" dirty="0" smtClean="0">
                <a:hlinkClick r:id="rId2"/>
              </a:rPr>
              <a:t>sites.google.com/site/fcsdevelopmentaleducation/approved-plans</a:t>
            </a:r>
            <a:endParaRPr lang="en-US" sz="2800" i="1" dirty="0" smtClean="0"/>
          </a:p>
          <a:p>
            <a:pPr marL="365760" lvl="1" indent="0">
              <a:buNone/>
            </a:pPr>
            <a:endParaRPr lang="en-US" sz="2800" i="1" dirty="0"/>
          </a:p>
          <a:p>
            <a:pPr marL="365760" lvl="1" indent="0">
              <a:buNone/>
            </a:pPr>
            <a:endParaRPr lang="en-US" sz="2800" dirty="0"/>
          </a:p>
          <a:p>
            <a:pPr lvl="1"/>
            <a:endParaRPr lang="en-US" sz="2800" dirty="0"/>
          </a:p>
        </p:txBody>
      </p:sp>
    </p:spTree>
    <p:extLst>
      <p:ext uri="{BB962C8B-B14F-4D97-AF65-F5344CB8AC3E}">
        <p14:creationId xmlns:p14="http://schemas.microsoft.com/office/powerpoint/2010/main" val="2260761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Course-Level Assessment 2014-2015</a:t>
            </a:r>
            <a:endParaRPr lang="en-US" dirty="0"/>
          </a:p>
        </p:txBody>
      </p:sp>
      <p:sp>
        <p:nvSpPr>
          <p:cNvPr id="3" name="Content Placeholder 2"/>
          <p:cNvSpPr>
            <a:spLocks noGrp="1"/>
          </p:cNvSpPr>
          <p:nvPr>
            <p:ph idx="1"/>
          </p:nvPr>
        </p:nvSpPr>
        <p:spPr>
          <a:xfrm>
            <a:off x="762000" y="2119256"/>
            <a:ext cx="7696200" cy="4205344"/>
          </a:xfrm>
        </p:spPr>
        <p:txBody>
          <a:bodyPr>
            <a:normAutofit/>
          </a:bodyPr>
          <a:lstStyle/>
          <a:p>
            <a:pPr marL="274320" lvl="1"/>
            <a:r>
              <a:rPr lang="en-US" dirty="0" smtClean="0"/>
              <a:t>At minimum, the following courses should be part of the </a:t>
            </a:r>
            <a:r>
              <a:rPr lang="en-US" dirty="0"/>
              <a:t>assessment </a:t>
            </a:r>
            <a:r>
              <a:rPr lang="en-US" dirty="0" smtClean="0"/>
              <a:t>plan and assessed </a:t>
            </a:r>
            <a:r>
              <a:rPr lang="en-US" dirty="0"/>
              <a:t>with goals, </a:t>
            </a:r>
            <a:r>
              <a:rPr lang="en-US" dirty="0" smtClean="0"/>
              <a:t>results, </a:t>
            </a:r>
            <a:r>
              <a:rPr lang="en-US" dirty="0"/>
              <a:t>and use of results entered into </a:t>
            </a:r>
            <a:r>
              <a:rPr lang="en-US" dirty="0" smtClean="0"/>
              <a:t>Compliance Assist.</a:t>
            </a:r>
          </a:p>
          <a:p>
            <a:pPr lvl="1"/>
            <a:r>
              <a:rPr lang="en-US" dirty="0" smtClean="0"/>
              <a:t>Courses </a:t>
            </a:r>
            <a:r>
              <a:rPr lang="en-US" dirty="0"/>
              <a:t>that are offered in all three modalities (campus-based, online, dual enrollment) </a:t>
            </a:r>
          </a:p>
          <a:p>
            <a:pPr lvl="1"/>
            <a:r>
              <a:rPr lang="en-US" dirty="0"/>
              <a:t>SB 1720 Courses (MAT 0057, ENC 0022, REA 0019)</a:t>
            </a:r>
          </a:p>
          <a:p>
            <a:pPr lvl="1"/>
            <a:r>
              <a:rPr lang="en-US" dirty="0"/>
              <a:t>QEP course: SLS 1515</a:t>
            </a:r>
          </a:p>
          <a:p>
            <a:pPr marL="274320" lvl="1"/>
            <a:r>
              <a:rPr lang="en-US" dirty="0" smtClean="0"/>
              <a:t>It is suggested that all assessments related to program goals and student learning outcomes are entered into Compliance Assist.</a:t>
            </a:r>
          </a:p>
          <a:p>
            <a:pPr marL="274320"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400668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1"/>
            <a:ext cx="7391399" cy="609600"/>
          </a:xfrm>
        </p:spPr>
        <p:txBody>
          <a:bodyPr>
            <a:noAutofit/>
          </a:bodyPr>
          <a:lstStyle/>
          <a:p>
            <a:r>
              <a:rPr lang="en-US" sz="3200" dirty="0" smtClean="0"/>
              <a:t>AY2014-2015 Course-Level Assessment Focus Courses</a:t>
            </a:r>
            <a:endParaRPr lang="en-US" sz="3200" dirty="0"/>
          </a:p>
        </p:txBody>
      </p:sp>
      <p:graphicFrame>
        <p:nvGraphicFramePr>
          <p:cNvPr id="12" name="Table 11"/>
          <p:cNvGraphicFramePr>
            <a:graphicFrameLocks noGrp="1"/>
          </p:cNvGraphicFramePr>
          <p:nvPr>
            <p:extLst>
              <p:ext uri="{D42A27DB-BD31-4B8C-83A1-F6EECF244321}">
                <p14:modId xmlns:p14="http://schemas.microsoft.com/office/powerpoint/2010/main" val="3117208203"/>
              </p:ext>
            </p:extLst>
          </p:nvPr>
        </p:nvGraphicFramePr>
        <p:xfrm>
          <a:off x="914400" y="1600200"/>
          <a:ext cx="3352800" cy="4660496"/>
        </p:xfrm>
        <a:graphic>
          <a:graphicData uri="http://schemas.openxmlformats.org/drawingml/2006/table">
            <a:tbl>
              <a:tblPr/>
              <a:tblGrid>
                <a:gridCol w="3352800"/>
              </a:tblGrid>
              <a:tr h="207818">
                <a:tc>
                  <a:txBody>
                    <a:bodyPr/>
                    <a:lstStyle/>
                    <a:p>
                      <a:pPr algn="ctr" fontAlgn="ctr"/>
                      <a:r>
                        <a:rPr lang="en-US" sz="1600" b="1" i="0" u="none" strike="noStrike" dirty="0">
                          <a:solidFill>
                            <a:srgbClr val="000000"/>
                          </a:solidFill>
                          <a:effectLst/>
                          <a:latin typeface="Arial"/>
                        </a:rPr>
                        <a:t>Social Sciences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AMH 2010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AMH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PSY 2012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1" i="0" u="none" strike="noStrike" dirty="0">
                          <a:solidFill>
                            <a:srgbClr val="000000"/>
                          </a:solidFill>
                          <a:effectLst/>
                          <a:latin typeface="Arial"/>
                        </a:rPr>
                        <a:t>English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ENC 0022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ENC 1101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ENC 1102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3291">
                <a:tc>
                  <a:txBody>
                    <a:bodyPr/>
                    <a:lstStyle/>
                    <a:p>
                      <a:pPr algn="ctr" fontAlgn="ctr"/>
                      <a:r>
                        <a:rPr lang="en-US" sz="1600" b="1" i="0" u="none" strike="noStrike" dirty="0">
                          <a:solidFill>
                            <a:srgbClr val="000000"/>
                          </a:solidFill>
                          <a:effectLst/>
                          <a:latin typeface="Arial"/>
                        </a:rPr>
                        <a:t>Speech and Foreign </a:t>
                      </a:r>
                      <a:r>
                        <a:rPr lang="en-US" sz="1600" b="1" i="0" u="none" strike="noStrike" dirty="0" smtClean="0">
                          <a:solidFill>
                            <a:srgbClr val="000000"/>
                          </a:solidFill>
                          <a:effectLst/>
                          <a:latin typeface="Arial"/>
                        </a:rPr>
                        <a:t>Languages</a:t>
                      </a:r>
                      <a:endParaRPr lang="en-US" sz="1600" b="1"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FRE 1120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FRE 1121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SPC 2608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SPN 1120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SPN 1121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1" i="0" u="none" strike="noStrike" dirty="0">
                          <a:solidFill>
                            <a:srgbClr val="000000"/>
                          </a:solidFill>
                          <a:effectLst/>
                          <a:latin typeface="Arial"/>
                        </a:rPr>
                        <a:t>Humanities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HUM 2211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HUM 2235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18">
                <a:tc>
                  <a:txBody>
                    <a:bodyPr/>
                    <a:lstStyle/>
                    <a:p>
                      <a:pPr algn="ctr" fontAlgn="ctr"/>
                      <a:r>
                        <a:rPr lang="en-US" sz="1600" b="0" i="0" u="none" strike="noStrike" dirty="0">
                          <a:solidFill>
                            <a:srgbClr val="000000"/>
                          </a:solidFill>
                          <a:effectLst/>
                          <a:latin typeface="Arial"/>
                        </a:rPr>
                        <a:t>HUM 2510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899667735"/>
              </p:ext>
            </p:extLst>
          </p:nvPr>
        </p:nvGraphicFramePr>
        <p:xfrm>
          <a:off x="4953000" y="1752600"/>
          <a:ext cx="3200400" cy="4105275"/>
        </p:xfrm>
        <a:graphic>
          <a:graphicData uri="http://schemas.openxmlformats.org/drawingml/2006/table">
            <a:tbl>
              <a:tblPr/>
              <a:tblGrid>
                <a:gridCol w="3200400"/>
              </a:tblGrid>
              <a:tr h="304800">
                <a:tc>
                  <a:txBody>
                    <a:bodyPr/>
                    <a:lstStyle/>
                    <a:p>
                      <a:pPr algn="ctr" fontAlgn="b"/>
                      <a:r>
                        <a:rPr lang="en-US" sz="1600" b="1" i="0" u="none" strike="noStrike" dirty="0">
                          <a:solidFill>
                            <a:srgbClr val="000000"/>
                          </a:solidFill>
                          <a:effectLst/>
                          <a:latin typeface="Arial" pitchFamily="34" charset="0"/>
                          <a:cs typeface="Arial" pitchFamily="34" charset="0"/>
                        </a:rPr>
                        <a:t>Business and Technology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GEB 1011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1" i="0" u="none" strike="noStrike" dirty="0">
                          <a:solidFill>
                            <a:srgbClr val="000000"/>
                          </a:solidFill>
                          <a:effectLst/>
                          <a:latin typeface="Arial" pitchFamily="34" charset="0"/>
                          <a:cs typeface="Arial" pitchFamily="34" charset="0"/>
                        </a:rPr>
                        <a:t>Education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EDF 2005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EDF 2085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1" i="0" u="none" strike="noStrike" dirty="0">
                          <a:solidFill>
                            <a:srgbClr val="000000"/>
                          </a:solidFill>
                          <a:effectLst/>
                          <a:latin typeface="Arial" pitchFamily="34" charset="0"/>
                          <a:cs typeface="Arial" pitchFamily="34" charset="0"/>
                        </a:rPr>
                        <a:t>Science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BSC 1010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BSC 1010L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1" i="0" u="none" strike="noStrike" dirty="0">
                          <a:solidFill>
                            <a:srgbClr val="000000"/>
                          </a:solidFill>
                          <a:effectLst/>
                          <a:latin typeface="Arial" pitchFamily="34" charset="0"/>
                          <a:cs typeface="Arial" pitchFamily="34" charset="0"/>
                        </a:rPr>
                        <a:t>Mathematics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MAC 1105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MAC 1114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MAC 1140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MAT 0057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b"/>
                      <a:r>
                        <a:rPr lang="en-US" sz="1600" b="1" i="0" u="none" strike="noStrike" dirty="0">
                          <a:solidFill>
                            <a:srgbClr val="000000"/>
                          </a:solidFill>
                          <a:effectLst/>
                          <a:latin typeface="Arial" pitchFamily="34" charset="0"/>
                          <a:cs typeface="Arial" pitchFamily="34" charset="0"/>
                        </a:rPr>
                        <a:t>Academic Success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SLS 1515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118">
                <a:tc>
                  <a:txBody>
                    <a:bodyPr/>
                    <a:lstStyle/>
                    <a:p>
                      <a:pPr algn="ctr" fontAlgn="ctr"/>
                      <a:r>
                        <a:rPr lang="en-US" sz="1600" b="0" i="0" u="none" strike="noStrike" dirty="0">
                          <a:solidFill>
                            <a:srgbClr val="000000"/>
                          </a:solidFill>
                          <a:effectLst/>
                          <a:latin typeface="Arial" pitchFamily="34" charset="0"/>
                          <a:cs typeface="Arial" pitchFamily="34" charset="0"/>
                        </a:rPr>
                        <a:t>REA 0019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1012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6965245" cy="477817"/>
          </a:xfrm>
        </p:spPr>
        <p:txBody>
          <a:bodyPr>
            <a:normAutofit fontScale="90000"/>
          </a:bodyPr>
          <a:lstStyle/>
          <a:p>
            <a:r>
              <a:rPr lang="en-US" dirty="0" smtClean="0"/>
              <a:t>Roles</a:t>
            </a:r>
            <a:endParaRPr lang="en-US" dirty="0"/>
          </a:p>
        </p:txBody>
      </p:sp>
      <p:sp>
        <p:nvSpPr>
          <p:cNvPr id="3" name="Content Placeholder 2"/>
          <p:cNvSpPr>
            <a:spLocks noGrp="1"/>
          </p:cNvSpPr>
          <p:nvPr>
            <p:ph idx="1"/>
          </p:nvPr>
        </p:nvSpPr>
        <p:spPr>
          <a:xfrm>
            <a:off x="685800" y="1295400"/>
            <a:ext cx="7696200" cy="4953000"/>
          </a:xfrm>
        </p:spPr>
        <p:txBody>
          <a:bodyPr>
            <a:normAutofit fontScale="85000" lnSpcReduction="20000"/>
          </a:bodyPr>
          <a:lstStyle/>
          <a:p>
            <a:r>
              <a:rPr lang="en-US" dirty="0"/>
              <a:t>Academic Affairs</a:t>
            </a:r>
          </a:p>
          <a:p>
            <a:pPr lvl="1"/>
            <a:r>
              <a:rPr lang="en-US" dirty="0" smtClean="0"/>
              <a:t>Provost </a:t>
            </a:r>
            <a:r>
              <a:rPr lang="en-US" dirty="0"/>
              <a:t>and VP Academic </a:t>
            </a:r>
            <a:r>
              <a:rPr lang="en-US" dirty="0" smtClean="0"/>
              <a:t>Affairs</a:t>
            </a:r>
          </a:p>
          <a:p>
            <a:pPr lvl="1"/>
            <a:r>
              <a:rPr lang="en-US" dirty="0"/>
              <a:t>AVP, Academic </a:t>
            </a:r>
            <a:r>
              <a:rPr lang="en-US" dirty="0" smtClean="0"/>
              <a:t>Affairs</a:t>
            </a:r>
          </a:p>
          <a:p>
            <a:pPr lvl="1"/>
            <a:r>
              <a:rPr lang="en-US" dirty="0" smtClean="0"/>
              <a:t>Coordinator, </a:t>
            </a:r>
            <a:r>
              <a:rPr lang="en-US" dirty="0"/>
              <a:t>Academic Affairs Assessment</a:t>
            </a:r>
          </a:p>
          <a:p>
            <a:pPr lvl="1"/>
            <a:r>
              <a:rPr lang="en-US" dirty="0"/>
              <a:t>Assessment </a:t>
            </a:r>
            <a:r>
              <a:rPr lang="en-US" dirty="0" smtClean="0"/>
              <a:t>Analyst</a:t>
            </a:r>
          </a:p>
          <a:p>
            <a:pPr lvl="1"/>
            <a:r>
              <a:rPr lang="en-US" dirty="0" smtClean="0"/>
              <a:t>Deans</a:t>
            </a:r>
          </a:p>
          <a:p>
            <a:pPr lvl="1"/>
            <a:r>
              <a:rPr lang="en-US" dirty="0"/>
              <a:t>Discipline </a:t>
            </a:r>
            <a:r>
              <a:rPr lang="en-US" dirty="0" smtClean="0"/>
              <a:t>Chairs</a:t>
            </a:r>
          </a:p>
          <a:p>
            <a:pPr lvl="1"/>
            <a:r>
              <a:rPr lang="en-US" dirty="0"/>
              <a:t>Learning Assessment </a:t>
            </a:r>
            <a:r>
              <a:rPr lang="en-US" dirty="0" smtClean="0"/>
              <a:t>Committee</a:t>
            </a:r>
          </a:p>
          <a:p>
            <a:pPr lvl="1"/>
            <a:r>
              <a:rPr lang="en-US" dirty="0"/>
              <a:t>Faculty Coordinators of </a:t>
            </a:r>
            <a:r>
              <a:rPr lang="en-US" dirty="0" smtClean="0"/>
              <a:t>Assessment</a:t>
            </a:r>
            <a:endParaRPr lang="en-US" dirty="0"/>
          </a:p>
          <a:p>
            <a:pPr lvl="1"/>
            <a:r>
              <a:rPr lang="en-US" dirty="0" smtClean="0"/>
              <a:t>Faculty</a:t>
            </a:r>
          </a:p>
          <a:p>
            <a:pPr lvl="1"/>
            <a:r>
              <a:rPr lang="en-US" dirty="0" smtClean="0"/>
              <a:t>Coordinators, Assessment &amp; Student </a:t>
            </a:r>
            <a:r>
              <a:rPr lang="en-US" dirty="0" smtClean="0"/>
              <a:t>Success</a:t>
            </a:r>
          </a:p>
          <a:p>
            <a:pPr lvl="1"/>
            <a:r>
              <a:rPr lang="en-US" dirty="0" smtClean="0"/>
              <a:t>Director, Online Learning</a:t>
            </a:r>
            <a:endParaRPr lang="en-US" dirty="0" smtClean="0"/>
          </a:p>
          <a:p>
            <a:pPr marL="365760" lvl="1" indent="0">
              <a:buNone/>
            </a:pPr>
            <a:endParaRPr lang="en-US" dirty="0" smtClean="0"/>
          </a:p>
          <a:p>
            <a:r>
              <a:rPr lang="en-US" dirty="0" smtClean="0"/>
              <a:t>RTA</a:t>
            </a:r>
          </a:p>
          <a:p>
            <a:pPr lvl="1"/>
            <a:r>
              <a:rPr lang="en-US" dirty="0"/>
              <a:t>Director, Effectiveness and Accountability</a:t>
            </a:r>
          </a:p>
          <a:p>
            <a:pPr lvl="1"/>
            <a:r>
              <a:rPr lang="en-US" dirty="0" smtClean="0"/>
              <a:t>Director of Institutional </a:t>
            </a:r>
            <a:r>
              <a:rPr lang="en-US" dirty="0" smtClean="0"/>
              <a:t>Research</a:t>
            </a:r>
          </a:p>
          <a:p>
            <a:pPr lvl="1"/>
            <a:endParaRPr lang="en-US" dirty="0"/>
          </a:p>
          <a:p>
            <a:pPr marL="0" indent="0">
              <a:buNone/>
            </a:pPr>
            <a:endParaRPr lang="en-US" dirty="0" smtClean="0"/>
          </a:p>
        </p:txBody>
      </p:sp>
    </p:spTree>
    <p:extLst>
      <p:ext uri="{BB962C8B-B14F-4D97-AF65-F5344CB8AC3E}">
        <p14:creationId xmlns:p14="http://schemas.microsoft.com/office/powerpoint/2010/main" val="2611466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Dr. Eileen DeLuca</a:t>
            </a:r>
          </a:p>
          <a:p>
            <a:pPr marL="0" indent="0">
              <a:buNone/>
            </a:pPr>
            <a:r>
              <a:rPr lang="en-US" dirty="0" smtClean="0"/>
              <a:t>Assistant Vice President Academic Affairs</a:t>
            </a:r>
          </a:p>
          <a:p>
            <a:pPr marL="0" indent="0">
              <a:buNone/>
            </a:pPr>
            <a:r>
              <a:rPr lang="en-US" dirty="0" smtClean="0"/>
              <a:t>239-985-3498 X1998</a:t>
            </a:r>
          </a:p>
          <a:p>
            <a:pPr marL="0" indent="0">
              <a:buNone/>
            </a:pPr>
            <a:r>
              <a:rPr lang="en-US" dirty="0" smtClean="0">
                <a:hlinkClick r:id="rId2"/>
              </a:rPr>
              <a:t>Eileen.Deluca@fsw.edu</a:t>
            </a:r>
            <a:endParaRPr lang="en-US" dirty="0" smtClean="0"/>
          </a:p>
          <a:p>
            <a:pPr marL="0" indent="0">
              <a:buNone/>
            </a:pPr>
            <a:endParaRPr lang="en-US" dirty="0"/>
          </a:p>
          <a:p>
            <a:pPr marL="0" indent="0">
              <a:buNone/>
            </a:pPr>
            <a:r>
              <a:rPr lang="en-US" dirty="0"/>
              <a:t>Dr. Joseph van </a:t>
            </a:r>
            <a:r>
              <a:rPr lang="en-US" dirty="0" smtClean="0"/>
              <a:t>Gaalen</a:t>
            </a:r>
          </a:p>
          <a:p>
            <a:pPr marL="0" indent="0">
              <a:buNone/>
            </a:pPr>
            <a:r>
              <a:rPr lang="en-US" dirty="0" smtClean="0"/>
              <a:t>239-433-6965 X6965 </a:t>
            </a:r>
          </a:p>
          <a:p>
            <a:pPr marL="0" indent="0">
              <a:buNone/>
            </a:pPr>
            <a:r>
              <a:rPr lang="en-US" dirty="0" smtClean="0"/>
              <a:t>Coordinator </a:t>
            </a:r>
            <a:r>
              <a:rPr lang="en-US" dirty="0"/>
              <a:t>of Academic </a:t>
            </a:r>
            <a:r>
              <a:rPr lang="en-US" dirty="0" smtClean="0"/>
              <a:t>Assessment</a:t>
            </a:r>
            <a:endParaRPr lang="en-US" i="1" dirty="0"/>
          </a:p>
          <a:p>
            <a:pPr marL="0" indent="0">
              <a:buNone/>
            </a:pPr>
            <a:r>
              <a:rPr lang="en-US" dirty="0" smtClean="0">
                <a:hlinkClick r:id="rId3"/>
              </a:rPr>
              <a:t>jfvangaalen@fsw.edu</a:t>
            </a:r>
            <a:endParaRPr lang="en-US" dirty="0" smtClean="0"/>
          </a:p>
          <a:p>
            <a:pPr marL="0" indent="0">
              <a:buNone/>
            </a:pPr>
            <a:endParaRPr lang="en-US" dirty="0"/>
          </a:p>
        </p:txBody>
      </p:sp>
    </p:spTree>
    <p:extLst>
      <p:ext uri="{BB962C8B-B14F-4D97-AF65-F5344CB8AC3E}">
        <p14:creationId xmlns:p14="http://schemas.microsoft.com/office/powerpoint/2010/main" val="3940107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17582"/>
            <a:ext cx="7315199" cy="1202485"/>
          </a:xfrm>
        </p:spPr>
        <p:txBody>
          <a:bodyPr>
            <a:normAutofit/>
          </a:bodyPr>
          <a:lstStyle/>
          <a:p>
            <a:r>
              <a:rPr lang="en-US" sz="3600" dirty="0"/>
              <a:t>To </a:t>
            </a:r>
            <a:r>
              <a:rPr lang="en-US" sz="3600" dirty="0" smtClean="0"/>
              <a:t> measure achievement, inform   improvement, </a:t>
            </a:r>
            <a:r>
              <a:rPr lang="en-US" sz="3600" dirty="0"/>
              <a:t>and make decisions</a:t>
            </a:r>
          </a:p>
        </p:txBody>
      </p:sp>
      <p:sp>
        <p:nvSpPr>
          <p:cNvPr id="3" name="Content Placeholder 2"/>
          <p:cNvSpPr>
            <a:spLocks noGrp="1"/>
          </p:cNvSpPr>
          <p:nvPr>
            <p:ph idx="1"/>
          </p:nvPr>
        </p:nvSpPr>
        <p:spPr>
          <a:xfrm>
            <a:off x="609600" y="2057400"/>
            <a:ext cx="7848600" cy="4267200"/>
          </a:xfrm>
        </p:spPr>
        <p:txBody>
          <a:bodyPr>
            <a:normAutofit fontScale="92500" lnSpcReduction="20000"/>
          </a:bodyPr>
          <a:lstStyle/>
          <a:p>
            <a:pPr lvl="1"/>
            <a:r>
              <a:rPr lang="en-US" sz="3000" dirty="0" smtClean="0"/>
              <a:t>Curricular</a:t>
            </a:r>
            <a:endParaRPr lang="en-US" sz="3000" dirty="0"/>
          </a:p>
          <a:p>
            <a:pPr lvl="2"/>
            <a:r>
              <a:rPr lang="en-US" sz="3000" dirty="0" smtClean="0"/>
              <a:t>Choosing methods </a:t>
            </a:r>
            <a:r>
              <a:rPr lang="en-US" sz="3000" dirty="0"/>
              <a:t>and strategies</a:t>
            </a:r>
          </a:p>
          <a:p>
            <a:pPr lvl="2"/>
            <a:r>
              <a:rPr lang="en-US" sz="3000" dirty="0" smtClean="0"/>
              <a:t>Deciding whether to increase </a:t>
            </a:r>
            <a:r>
              <a:rPr lang="en-US" sz="3000" dirty="0"/>
              <a:t>or </a:t>
            </a:r>
            <a:r>
              <a:rPr lang="en-US" sz="3000" dirty="0" smtClean="0"/>
              <a:t>decrease </a:t>
            </a:r>
            <a:r>
              <a:rPr lang="en-US" sz="3000" dirty="0"/>
              <a:t>time or emphasis on student learning outcomes</a:t>
            </a:r>
          </a:p>
          <a:p>
            <a:pPr lvl="2"/>
            <a:r>
              <a:rPr lang="en-US" sz="3000" dirty="0" smtClean="0"/>
              <a:t>Selecting </a:t>
            </a:r>
            <a:r>
              <a:rPr lang="en-US" sz="3000" dirty="0"/>
              <a:t>texts or material</a:t>
            </a:r>
          </a:p>
          <a:p>
            <a:pPr lvl="2"/>
            <a:r>
              <a:rPr lang="en-US" sz="3000" dirty="0"/>
              <a:t>Determining a focus for professional development</a:t>
            </a:r>
          </a:p>
          <a:p>
            <a:pPr lvl="2"/>
            <a:r>
              <a:rPr lang="en-US" sz="3000" dirty="0"/>
              <a:t>Improving assignments </a:t>
            </a:r>
            <a:r>
              <a:rPr lang="en-US" sz="3000" dirty="0" smtClean="0"/>
              <a:t>to better </a:t>
            </a:r>
            <a:r>
              <a:rPr lang="en-US" sz="3000" dirty="0"/>
              <a:t>align with stated outcomes</a:t>
            </a:r>
          </a:p>
          <a:p>
            <a:pPr lvl="2"/>
            <a:endParaRPr lang="en-US" dirty="0"/>
          </a:p>
          <a:p>
            <a:endParaRPr lang="en-US" dirty="0"/>
          </a:p>
        </p:txBody>
      </p:sp>
    </p:spTree>
    <p:extLst>
      <p:ext uri="{BB962C8B-B14F-4D97-AF65-F5344CB8AC3E}">
        <p14:creationId xmlns:p14="http://schemas.microsoft.com/office/powerpoint/2010/main" val="2630809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To  measure achievement, inform   improvement, and make decisions</a:t>
            </a:r>
          </a:p>
        </p:txBody>
      </p:sp>
      <p:sp>
        <p:nvSpPr>
          <p:cNvPr id="3" name="Content Placeholder 2"/>
          <p:cNvSpPr>
            <a:spLocks noGrp="1"/>
          </p:cNvSpPr>
          <p:nvPr>
            <p:ph idx="1"/>
          </p:nvPr>
        </p:nvSpPr>
        <p:spPr>
          <a:xfrm>
            <a:off x="685800" y="2119256"/>
            <a:ext cx="7696200" cy="4052943"/>
          </a:xfrm>
        </p:spPr>
        <p:txBody>
          <a:bodyPr>
            <a:normAutofit lnSpcReduction="10000"/>
          </a:bodyPr>
          <a:lstStyle/>
          <a:p>
            <a:pPr lvl="1"/>
            <a:r>
              <a:rPr lang="en-US" sz="2800" dirty="0"/>
              <a:t>Programmatic</a:t>
            </a:r>
          </a:p>
          <a:p>
            <a:pPr lvl="2"/>
            <a:r>
              <a:rPr lang="en-US" sz="2800" dirty="0"/>
              <a:t>Determining course sequence and necessary </a:t>
            </a:r>
            <a:r>
              <a:rPr lang="en-US" sz="2800" dirty="0" smtClean="0"/>
              <a:t>prerequisites</a:t>
            </a:r>
            <a:endParaRPr lang="en-US" sz="2800" dirty="0"/>
          </a:p>
          <a:p>
            <a:pPr lvl="2"/>
            <a:r>
              <a:rPr lang="en-US" sz="2800" dirty="0"/>
              <a:t>Demonstrating preparedness of program completers</a:t>
            </a:r>
          </a:p>
          <a:p>
            <a:pPr lvl="2"/>
            <a:r>
              <a:rPr lang="en-US" sz="2800" dirty="0"/>
              <a:t>Determining budgetary focus</a:t>
            </a:r>
          </a:p>
          <a:p>
            <a:pPr lvl="2"/>
            <a:r>
              <a:rPr lang="en-US" sz="2800" dirty="0"/>
              <a:t>Measuring achievement of stated goals and outcomes and demonstrating efficacy of courses and programs</a:t>
            </a:r>
          </a:p>
          <a:p>
            <a:endParaRPr lang="en-US" dirty="0"/>
          </a:p>
        </p:txBody>
      </p:sp>
    </p:spTree>
    <p:extLst>
      <p:ext uri="{BB962C8B-B14F-4D97-AF65-F5344CB8AC3E}">
        <p14:creationId xmlns:p14="http://schemas.microsoft.com/office/powerpoint/2010/main" val="3952149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17583"/>
            <a:ext cx="7238999" cy="858817"/>
          </a:xfrm>
        </p:spPr>
        <p:txBody>
          <a:bodyPr>
            <a:normAutofit fontScale="90000"/>
          </a:bodyPr>
          <a:lstStyle/>
          <a:p>
            <a:pPr algn="ctr"/>
            <a:r>
              <a:rPr lang="en-US" sz="3200" dirty="0" smtClean="0"/>
              <a:t>Other Reasons for Academic Assessment</a:t>
            </a:r>
            <a:endParaRPr lang="en-US" sz="3200" dirty="0"/>
          </a:p>
        </p:txBody>
      </p:sp>
      <p:sp>
        <p:nvSpPr>
          <p:cNvPr id="3" name="Content Placeholder 2"/>
          <p:cNvSpPr>
            <a:spLocks noGrp="1"/>
          </p:cNvSpPr>
          <p:nvPr>
            <p:ph idx="1"/>
          </p:nvPr>
        </p:nvSpPr>
        <p:spPr>
          <a:xfrm>
            <a:off x="838200" y="1752600"/>
            <a:ext cx="7467600" cy="4114800"/>
          </a:xfrm>
        </p:spPr>
        <p:txBody>
          <a:bodyPr>
            <a:normAutofit/>
          </a:bodyPr>
          <a:lstStyle/>
          <a:p>
            <a:endParaRPr lang="en-US" dirty="0" smtClean="0"/>
          </a:p>
          <a:p>
            <a:pPr marL="0" indent="0">
              <a:buNone/>
            </a:pPr>
            <a:endParaRPr lang="en-US" dirty="0" smtClean="0"/>
          </a:p>
          <a:p>
            <a:r>
              <a:rPr lang="en-US" sz="2800" dirty="0" smtClean="0"/>
              <a:t>To voluntarily </a:t>
            </a:r>
            <a:r>
              <a:rPr lang="en-US" sz="2800" dirty="0"/>
              <a:t>self-regulate through </a:t>
            </a:r>
            <a:r>
              <a:rPr lang="en-US" sz="2800" dirty="0" smtClean="0"/>
              <a:t>accreditation processes (Regional, Program)</a:t>
            </a:r>
          </a:p>
          <a:p>
            <a:pPr marL="0" indent="0">
              <a:buNone/>
            </a:pPr>
            <a:endParaRPr lang="en-US" sz="2800" dirty="0" smtClean="0"/>
          </a:p>
          <a:p>
            <a:pPr marL="0" indent="0">
              <a:buNone/>
            </a:pPr>
            <a:endParaRPr lang="en-US" sz="2800" dirty="0"/>
          </a:p>
          <a:p>
            <a:r>
              <a:rPr lang="en-US" sz="2800" dirty="0"/>
              <a:t>To comply with </a:t>
            </a:r>
            <a:r>
              <a:rPr lang="en-US" sz="2800" dirty="0" smtClean="0"/>
              <a:t>legislation (Florida Statute)</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2929069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45" y="228600"/>
            <a:ext cx="9086255"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1294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SACSCOC 2.73</a:t>
            </a:r>
            <a:endParaRPr lang="en-US" dirty="0"/>
          </a:p>
        </p:txBody>
      </p:sp>
      <p:sp>
        <p:nvSpPr>
          <p:cNvPr id="3" name="Content Placeholder 2"/>
          <p:cNvSpPr>
            <a:spLocks noGrp="1"/>
          </p:cNvSpPr>
          <p:nvPr>
            <p:ph idx="1"/>
          </p:nvPr>
        </p:nvSpPr>
        <p:spPr>
          <a:xfrm>
            <a:off x="685800" y="2119256"/>
            <a:ext cx="7772400" cy="4052943"/>
          </a:xfrm>
        </p:spPr>
        <p:txBody>
          <a:bodyPr>
            <a:normAutofit/>
          </a:bodyPr>
          <a:lstStyle/>
          <a:p>
            <a:pPr marL="0" indent="0">
              <a:buNone/>
            </a:pPr>
            <a:r>
              <a:rPr lang="en-US" b="1" dirty="0" smtClean="0"/>
              <a:t>2.7.3:  </a:t>
            </a:r>
            <a:r>
              <a:rPr lang="en-US" dirty="0"/>
              <a:t>In each undergraduate degree program, the institution </a:t>
            </a:r>
            <a:r>
              <a:rPr lang="en-US" dirty="0" smtClean="0"/>
              <a:t>requires the </a:t>
            </a:r>
            <a:r>
              <a:rPr lang="en-US" dirty="0"/>
              <a:t>successful completion of a general education component </a:t>
            </a:r>
            <a:r>
              <a:rPr lang="en-US" dirty="0" smtClean="0"/>
              <a:t>at the </a:t>
            </a:r>
            <a:r>
              <a:rPr lang="en-US" dirty="0"/>
              <a:t>collegiate level that (1) is a substantial component of </a:t>
            </a:r>
            <a:r>
              <a:rPr lang="en-US" dirty="0" smtClean="0"/>
              <a:t>each undergraduate </a:t>
            </a:r>
            <a:r>
              <a:rPr lang="en-US" dirty="0"/>
              <a:t>degree, (2) ensures breadth of knowledge, </a:t>
            </a:r>
            <a:r>
              <a:rPr lang="en-US" dirty="0" smtClean="0"/>
              <a:t>and (3</a:t>
            </a:r>
            <a:r>
              <a:rPr lang="en-US" dirty="0"/>
              <a:t>) is based on a coherent rationale. </a:t>
            </a:r>
            <a:endParaRPr lang="en-US" dirty="0" smtClean="0"/>
          </a:p>
          <a:p>
            <a:pPr marL="0" indent="0">
              <a:buNone/>
            </a:pPr>
            <a:endParaRPr lang="en-US" dirty="0" smtClean="0"/>
          </a:p>
          <a:p>
            <a:pPr marL="0" indent="0">
              <a:buNone/>
            </a:pPr>
            <a:endParaRPr lang="en-US" dirty="0" smtClean="0"/>
          </a:p>
          <a:p>
            <a:pPr marL="0" indent="0">
              <a:buNone/>
            </a:pPr>
            <a:r>
              <a:rPr lang="en-US" sz="2200" dirty="0">
                <a:hlinkClick r:id="rId2"/>
              </a:rPr>
              <a:t>http://</a:t>
            </a:r>
            <a:r>
              <a:rPr lang="en-US" sz="2200" dirty="0" smtClean="0">
                <a:hlinkClick r:id="rId2"/>
              </a:rPr>
              <a:t>www.sacscoc.org/pdf/2012PrinciplesOfAcreditation.pdf</a:t>
            </a:r>
            <a:endParaRPr lang="en-US" sz="2200" dirty="0" smtClean="0"/>
          </a:p>
          <a:p>
            <a:pPr marL="0" indent="0">
              <a:buNone/>
            </a:pPr>
            <a:endParaRPr lang="en-US" sz="2200" dirty="0"/>
          </a:p>
          <a:p>
            <a:endParaRPr lang="en-US" dirty="0"/>
          </a:p>
        </p:txBody>
      </p:sp>
    </p:spTree>
    <p:extLst>
      <p:ext uri="{BB962C8B-B14F-4D97-AF65-F5344CB8AC3E}">
        <p14:creationId xmlns:p14="http://schemas.microsoft.com/office/powerpoint/2010/main" val="3196467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SACSCOC </a:t>
            </a:r>
            <a:r>
              <a:rPr lang="en-US" dirty="0"/>
              <a:t>3.5.1</a:t>
            </a:r>
          </a:p>
        </p:txBody>
      </p:sp>
      <p:sp>
        <p:nvSpPr>
          <p:cNvPr id="3" name="Content Placeholder 2"/>
          <p:cNvSpPr>
            <a:spLocks noGrp="1"/>
          </p:cNvSpPr>
          <p:nvPr>
            <p:ph idx="1"/>
          </p:nvPr>
        </p:nvSpPr>
        <p:spPr>
          <a:xfrm>
            <a:off x="838200" y="2119256"/>
            <a:ext cx="7391400" cy="4052943"/>
          </a:xfrm>
        </p:spPr>
        <p:txBody>
          <a:bodyPr/>
          <a:lstStyle/>
          <a:p>
            <a:pPr marL="0" indent="0">
              <a:buNone/>
            </a:pPr>
            <a:endParaRPr lang="en-US" b="1" dirty="0" smtClean="0"/>
          </a:p>
          <a:p>
            <a:pPr marL="0" indent="0">
              <a:buNone/>
            </a:pPr>
            <a:r>
              <a:rPr lang="en-US" b="1" dirty="0" smtClean="0"/>
              <a:t>3.5.1</a:t>
            </a:r>
            <a:r>
              <a:rPr lang="en-US" b="1" dirty="0"/>
              <a:t>: </a:t>
            </a:r>
            <a:r>
              <a:rPr lang="en-US" dirty="0"/>
              <a:t>The institution identifies college-level general education competencies and the extent to which students have attained them.</a:t>
            </a:r>
          </a:p>
          <a:p>
            <a:endParaRPr lang="en-US" dirty="0" smtClean="0">
              <a:hlinkClick r:id="rId2"/>
            </a:endParaRPr>
          </a:p>
          <a:p>
            <a:pPr marL="0" indent="0">
              <a:buNone/>
            </a:pPr>
            <a:endParaRPr lang="en-US" dirty="0" smtClean="0">
              <a:hlinkClick r:id="rId2"/>
            </a:endParaRPr>
          </a:p>
          <a:p>
            <a:pPr marL="0" indent="0">
              <a:buNone/>
            </a:pPr>
            <a:endParaRPr lang="en-US" dirty="0">
              <a:hlinkClick r:id="rId2"/>
            </a:endParaRPr>
          </a:p>
          <a:p>
            <a:pPr marL="0" indent="0">
              <a:buNone/>
            </a:pPr>
            <a:endParaRPr lang="en-US" dirty="0" smtClean="0">
              <a:hlinkClick r:id="rId2"/>
            </a:endParaRPr>
          </a:p>
          <a:p>
            <a:pPr marL="0" indent="0">
              <a:buNone/>
            </a:pPr>
            <a:r>
              <a:rPr lang="en-US" sz="2000" dirty="0" smtClean="0">
                <a:hlinkClick r:id="rId2"/>
              </a:rPr>
              <a:t>http</a:t>
            </a:r>
            <a:r>
              <a:rPr lang="en-US" sz="2000" dirty="0">
                <a:hlinkClick r:id="rId2"/>
              </a:rPr>
              <a:t>://www.sacscoc.org/pdf/2012PrinciplesOfAcreditation.pdf</a:t>
            </a:r>
            <a:endParaRPr lang="en-US" sz="2000" dirty="0"/>
          </a:p>
          <a:p>
            <a:endParaRPr lang="en-US" dirty="0"/>
          </a:p>
        </p:txBody>
      </p:sp>
    </p:spTree>
    <p:extLst>
      <p:ext uri="{BB962C8B-B14F-4D97-AF65-F5344CB8AC3E}">
        <p14:creationId xmlns:p14="http://schemas.microsoft.com/office/powerpoint/2010/main" val="1707629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Education Assessment Subcommittee of the Learning Assessment Committee</a:t>
            </a:r>
          </a:p>
        </p:txBody>
      </p:sp>
      <p:sp>
        <p:nvSpPr>
          <p:cNvPr id="3" name="Content Placeholder 2"/>
          <p:cNvSpPr>
            <a:spLocks noGrp="1"/>
          </p:cNvSpPr>
          <p:nvPr>
            <p:ph idx="1"/>
          </p:nvPr>
        </p:nvSpPr>
        <p:spPr>
          <a:xfrm>
            <a:off x="914400" y="2514600"/>
            <a:ext cx="7391400" cy="3437069"/>
          </a:xfrm>
        </p:spPr>
        <p:txBody>
          <a:bodyPr>
            <a:normAutofit lnSpcReduction="10000"/>
          </a:bodyPr>
          <a:lstStyle/>
          <a:p>
            <a:r>
              <a:rPr lang="en-US" dirty="0"/>
              <a:t>Marty Ambrose, English (LAC Chair)</a:t>
            </a:r>
          </a:p>
          <a:p>
            <a:r>
              <a:rPr lang="en-US" dirty="0"/>
              <a:t>Don Ransford, Mathematics</a:t>
            </a:r>
          </a:p>
          <a:p>
            <a:r>
              <a:rPr lang="en-US" dirty="0"/>
              <a:t>Dr. Wendy Chase, Humanities</a:t>
            </a:r>
          </a:p>
          <a:p>
            <a:r>
              <a:rPr lang="en-US" dirty="0"/>
              <a:t>Dr. Peggy Romeo, Science</a:t>
            </a:r>
          </a:p>
          <a:p>
            <a:r>
              <a:rPr lang="en-US" dirty="0"/>
              <a:t>Jane Bigelow, Libraries </a:t>
            </a:r>
          </a:p>
          <a:p>
            <a:r>
              <a:rPr lang="en-US" dirty="0"/>
              <a:t>Dr. Amy Trogan, English</a:t>
            </a:r>
          </a:p>
          <a:p>
            <a:r>
              <a:rPr lang="en-US" dirty="0"/>
              <a:t>Dr. Eileen DeLuca, Academic Affairs (non-voting member)</a:t>
            </a:r>
          </a:p>
          <a:p>
            <a:endParaRPr lang="en-US" dirty="0"/>
          </a:p>
        </p:txBody>
      </p:sp>
    </p:spTree>
    <p:extLst>
      <p:ext uri="{BB962C8B-B14F-4D97-AF65-F5344CB8AC3E}">
        <p14:creationId xmlns:p14="http://schemas.microsoft.com/office/powerpoint/2010/main" val="10476760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1818</TotalTime>
  <Words>1191</Words>
  <Application>Microsoft Office PowerPoint</Application>
  <PresentationFormat>On-screen Show (4:3)</PresentationFormat>
  <Paragraphs>189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Pushpin</vt:lpstr>
      <vt:lpstr>Academic Affairs Assessment</vt:lpstr>
      <vt:lpstr>PowerPoint Presentation</vt:lpstr>
      <vt:lpstr>To  measure achievement, inform   improvement, and make decisions</vt:lpstr>
      <vt:lpstr>To  measure achievement, inform   improvement, and make decisions</vt:lpstr>
      <vt:lpstr>Other Reasons for Academic Assessment</vt:lpstr>
      <vt:lpstr>PowerPoint Presentation</vt:lpstr>
      <vt:lpstr>SACSCOC 2.73</vt:lpstr>
      <vt:lpstr>SACSCOC 3.5.1</vt:lpstr>
      <vt:lpstr>General Education Assessment Subcommittee of the Learning Assessment Committee</vt:lpstr>
      <vt:lpstr>GEAS Summer Work</vt:lpstr>
      <vt:lpstr>GEAS Recommendation</vt:lpstr>
      <vt:lpstr>Current General Education Competencies</vt:lpstr>
      <vt:lpstr>SACSCOC 3.3.1.1</vt:lpstr>
      <vt:lpstr>SACSCOC 2.12</vt:lpstr>
      <vt:lpstr>SACSCOC 3.3.2</vt:lpstr>
      <vt:lpstr>SACSCOC Distance and Correspondence Education Policy Statement</vt:lpstr>
      <vt:lpstr>Florida Statute 1007.271  Dual enrollment programs</vt:lpstr>
      <vt:lpstr>Florida Statute 1007.271  Dual enrollment programs</vt:lpstr>
      <vt:lpstr>Dual Enrollment Articulation Agreements (Lee, Collier, Charlotte, Hendry, Glades)</vt:lpstr>
      <vt:lpstr>SB 1720</vt:lpstr>
      <vt:lpstr>Course-Level Assessment 2014-2015</vt:lpstr>
      <vt:lpstr>AY2014-2015 Course-Level Assessment Focus Courses</vt:lpstr>
      <vt:lpstr>Roles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edison</dc:creator>
  <cp:lastModifiedBy>Edison</cp:lastModifiedBy>
  <cp:revision>77</cp:revision>
  <dcterms:created xsi:type="dcterms:W3CDTF">2014-05-01T02:38:49Z</dcterms:created>
  <dcterms:modified xsi:type="dcterms:W3CDTF">2014-08-19T11:00:51Z</dcterms:modified>
</cp:coreProperties>
</file>