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  <p:sldMasterId id="2147483667" r:id="rId6"/>
    <p:sldMasterId id="2147483674" r:id="rId7"/>
  </p:sldMasterIdLst>
  <p:notesMasterIdLst>
    <p:notesMasterId r:id="rId23"/>
  </p:notesMasterIdLst>
  <p:handoutMasterIdLst>
    <p:handoutMasterId r:id="rId24"/>
  </p:handoutMasterIdLst>
  <p:sldIdLst>
    <p:sldId id="257" r:id="rId8"/>
    <p:sldId id="319" r:id="rId9"/>
    <p:sldId id="388" r:id="rId10"/>
    <p:sldId id="384" r:id="rId11"/>
    <p:sldId id="371" r:id="rId12"/>
    <p:sldId id="364" r:id="rId13"/>
    <p:sldId id="387" r:id="rId14"/>
    <p:sldId id="367" r:id="rId15"/>
    <p:sldId id="385" r:id="rId16"/>
    <p:sldId id="368" r:id="rId17"/>
    <p:sldId id="330" r:id="rId18"/>
    <p:sldId id="382" r:id="rId19"/>
    <p:sldId id="386" r:id="rId20"/>
    <p:sldId id="389" r:id="rId21"/>
    <p:sldId id="390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68A9"/>
    <a:srgbClr val="F27F00"/>
    <a:srgbClr val="FFFF99"/>
    <a:srgbClr val="80B34D"/>
    <a:srgbClr val="09F7AD"/>
    <a:srgbClr val="A50021"/>
    <a:srgbClr val="0066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12" autoAdjust="0"/>
    <p:restoredTop sz="93073" autoAdjust="0"/>
  </p:normalViewPr>
  <p:slideViewPr>
    <p:cSldViewPr>
      <p:cViewPr>
        <p:scale>
          <a:sx n="80" d="100"/>
          <a:sy n="80" d="100"/>
        </p:scale>
        <p:origin x="-103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8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283508-92B1-4973-AF9A-C3C615E12EE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1780A5-4D7F-4CAB-871D-16381D9BEED1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ASSESS your patient</a:t>
          </a:r>
          <a:endParaRPr lang="en-US" dirty="0"/>
        </a:p>
      </dgm:t>
    </dgm:pt>
    <dgm:pt modelId="{8AEF50D4-4B44-4CCE-B794-53E432FD5060}" type="parTrans" cxnId="{BA65ECD2-EAA3-44BA-B3B3-2960A12F3145}">
      <dgm:prSet/>
      <dgm:spPr/>
      <dgm:t>
        <a:bodyPr/>
        <a:lstStyle/>
        <a:p>
          <a:endParaRPr lang="en-US"/>
        </a:p>
      </dgm:t>
    </dgm:pt>
    <dgm:pt modelId="{EDC965E7-330A-4F18-B779-106D608D58E1}" type="sibTrans" cxnId="{BA65ECD2-EAA3-44BA-B3B3-2960A12F3145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6CF2652F-F81F-401B-98B1-D8BF4B464559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smtClean="0"/>
            <a:t>ASK Questions</a:t>
          </a:r>
          <a:endParaRPr lang="en-US" dirty="0"/>
        </a:p>
      </dgm:t>
    </dgm:pt>
    <dgm:pt modelId="{2B306F33-DC84-45C0-9E73-EB551191F0CB}" type="parTrans" cxnId="{14A17D80-B008-4650-B7F4-DB5570B6D5AF}">
      <dgm:prSet/>
      <dgm:spPr/>
      <dgm:t>
        <a:bodyPr/>
        <a:lstStyle/>
        <a:p>
          <a:endParaRPr lang="en-US"/>
        </a:p>
      </dgm:t>
    </dgm:pt>
    <dgm:pt modelId="{C1B0C35D-909F-40E5-A9BD-180D3AB7287C}" type="sibTrans" cxnId="{14A17D80-B008-4650-B7F4-DB5570B6D5AF}">
      <dgm:prSet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5B06B1DD-EB24-49B6-87F1-7DE51FADABC3}">
      <dgm:prSet phldrT="[Text]"/>
      <dgm:spPr>
        <a:solidFill>
          <a:srgbClr val="7030A0"/>
        </a:solidFill>
      </dgm:spPr>
      <dgm:t>
        <a:bodyPr/>
        <a:lstStyle/>
        <a:p>
          <a:r>
            <a:rPr lang="en-US" dirty="0" smtClean="0"/>
            <a:t>ACQUIRE the evidence</a:t>
          </a:r>
          <a:endParaRPr lang="en-US" dirty="0"/>
        </a:p>
      </dgm:t>
    </dgm:pt>
    <dgm:pt modelId="{6B857533-17B7-4316-B0BF-A899780B5876}" type="parTrans" cxnId="{3CFABA92-152D-44CA-BC32-ED4055081EE3}">
      <dgm:prSet/>
      <dgm:spPr/>
      <dgm:t>
        <a:bodyPr/>
        <a:lstStyle/>
        <a:p>
          <a:endParaRPr lang="en-US"/>
        </a:p>
      </dgm:t>
    </dgm:pt>
    <dgm:pt modelId="{81BDFBCE-DE07-4C5B-8B0F-460180082373}" type="sibTrans" cxnId="{3CFABA92-152D-44CA-BC32-ED4055081EE3}">
      <dgm:prSet/>
      <dgm:spPr>
        <a:solidFill>
          <a:srgbClr val="7030A0"/>
        </a:solidFill>
      </dgm:spPr>
      <dgm:t>
        <a:bodyPr/>
        <a:lstStyle/>
        <a:p>
          <a:endParaRPr lang="en-US"/>
        </a:p>
      </dgm:t>
    </dgm:pt>
    <dgm:pt modelId="{BA37CECD-EAAB-477E-BD8B-1A020622ABE5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APPRAISE the evidence</a:t>
          </a:r>
          <a:endParaRPr lang="en-US" dirty="0"/>
        </a:p>
      </dgm:t>
    </dgm:pt>
    <dgm:pt modelId="{62BCD030-2BC8-4F0B-8910-82E3C68813C0}" type="parTrans" cxnId="{B83A794E-33A2-4CA7-9BAE-E0A7A2D38E52}">
      <dgm:prSet/>
      <dgm:spPr/>
      <dgm:t>
        <a:bodyPr/>
        <a:lstStyle/>
        <a:p>
          <a:endParaRPr lang="en-US"/>
        </a:p>
      </dgm:t>
    </dgm:pt>
    <dgm:pt modelId="{CD8D8760-0E28-4F3C-A9F4-B4AAC490E32D}" type="sibTrans" cxnId="{B83A794E-33A2-4CA7-9BAE-E0A7A2D38E52}">
      <dgm:prSet/>
      <dgm:spPr>
        <a:solidFill>
          <a:srgbClr val="00B0F0"/>
        </a:solidFill>
      </dgm:spPr>
      <dgm:t>
        <a:bodyPr/>
        <a:lstStyle/>
        <a:p>
          <a:endParaRPr lang="en-US"/>
        </a:p>
      </dgm:t>
    </dgm:pt>
    <dgm:pt modelId="{5878411C-612C-4731-BA84-9EBE92E50CCF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APPLY Evidence to Patient-care</a:t>
          </a:r>
          <a:endParaRPr lang="en-US" dirty="0"/>
        </a:p>
      </dgm:t>
    </dgm:pt>
    <dgm:pt modelId="{4783470A-E3D2-439D-A7DE-A8C3D1E3DE1D}" type="parTrans" cxnId="{49785A73-1BC8-4683-A645-20200589CC40}">
      <dgm:prSet/>
      <dgm:spPr/>
      <dgm:t>
        <a:bodyPr/>
        <a:lstStyle/>
        <a:p>
          <a:endParaRPr lang="en-US"/>
        </a:p>
      </dgm:t>
    </dgm:pt>
    <dgm:pt modelId="{987AC61B-AB47-4AC2-955B-72EF79A5A0F4}" type="sibTrans" cxnId="{49785A73-1BC8-4683-A645-20200589CC40}">
      <dgm:prSet/>
      <dgm:spPr>
        <a:solidFill>
          <a:srgbClr val="FFC000"/>
        </a:solidFill>
      </dgm:spPr>
      <dgm:t>
        <a:bodyPr/>
        <a:lstStyle/>
        <a:p>
          <a:endParaRPr lang="en-US"/>
        </a:p>
      </dgm:t>
    </dgm:pt>
    <dgm:pt modelId="{FF503E45-4ADF-44A3-ABA6-D9BA92906F03}" type="pres">
      <dgm:prSet presAssocID="{EE283508-92B1-4973-AF9A-C3C615E12EE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B61017B-13F4-4AD5-8DD6-CA0F9B303812}" type="pres">
      <dgm:prSet presAssocID="{491780A5-4D7F-4CAB-871D-16381D9BEED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1AFF0A-7EB9-4C49-8CFC-2B393EF019AD}" type="pres">
      <dgm:prSet presAssocID="{EDC965E7-330A-4F18-B779-106D608D58E1}" presName="sibTrans" presStyleLbl="sibTrans2D1" presStyleIdx="0" presStyleCnt="5"/>
      <dgm:spPr/>
      <dgm:t>
        <a:bodyPr/>
        <a:lstStyle/>
        <a:p>
          <a:endParaRPr lang="en-US"/>
        </a:p>
      </dgm:t>
    </dgm:pt>
    <dgm:pt modelId="{15C0F1B4-427F-46A7-A3D0-5C3D8281EB1A}" type="pres">
      <dgm:prSet presAssocID="{EDC965E7-330A-4F18-B779-106D608D58E1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1B1B863D-5954-4C2C-8B8C-E6E63829163C}" type="pres">
      <dgm:prSet presAssocID="{6CF2652F-F81F-401B-98B1-D8BF4B46455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39A9E3-1F5E-4A7F-83D6-A77FCE4321A1}" type="pres">
      <dgm:prSet presAssocID="{C1B0C35D-909F-40E5-A9BD-180D3AB7287C}" presName="sibTrans" presStyleLbl="sibTrans2D1" presStyleIdx="1" presStyleCnt="5"/>
      <dgm:spPr/>
      <dgm:t>
        <a:bodyPr/>
        <a:lstStyle/>
        <a:p>
          <a:endParaRPr lang="en-US"/>
        </a:p>
      </dgm:t>
    </dgm:pt>
    <dgm:pt modelId="{77391162-8660-461A-A060-C11093E607DD}" type="pres">
      <dgm:prSet presAssocID="{C1B0C35D-909F-40E5-A9BD-180D3AB7287C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A48490CB-A96D-421C-B132-D4C6C2E4B69C}" type="pres">
      <dgm:prSet presAssocID="{5B06B1DD-EB24-49B6-87F1-7DE51FADABC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80E863-63FC-4A1A-A333-9970D8B4B97E}" type="pres">
      <dgm:prSet presAssocID="{81BDFBCE-DE07-4C5B-8B0F-460180082373}" presName="sibTrans" presStyleLbl="sibTrans2D1" presStyleIdx="2" presStyleCnt="5"/>
      <dgm:spPr/>
      <dgm:t>
        <a:bodyPr/>
        <a:lstStyle/>
        <a:p>
          <a:endParaRPr lang="en-US"/>
        </a:p>
      </dgm:t>
    </dgm:pt>
    <dgm:pt modelId="{31118AF0-4E79-4986-A399-828103F26A12}" type="pres">
      <dgm:prSet presAssocID="{81BDFBCE-DE07-4C5B-8B0F-460180082373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29DC5F9C-BB89-46BB-86E1-D0EE8D81E8E4}" type="pres">
      <dgm:prSet presAssocID="{BA37CECD-EAAB-477E-BD8B-1A020622ABE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2BEF9D-AF4F-475F-9D15-24ACF3401250}" type="pres">
      <dgm:prSet presAssocID="{CD8D8760-0E28-4F3C-A9F4-B4AAC490E32D}" presName="sibTrans" presStyleLbl="sibTrans2D1" presStyleIdx="3" presStyleCnt="5"/>
      <dgm:spPr/>
      <dgm:t>
        <a:bodyPr/>
        <a:lstStyle/>
        <a:p>
          <a:endParaRPr lang="en-US"/>
        </a:p>
      </dgm:t>
    </dgm:pt>
    <dgm:pt modelId="{CEB31916-7F0D-46AF-91AD-095A8584837F}" type="pres">
      <dgm:prSet presAssocID="{CD8D8760-0E28-4F3C-A9F4-B4AAC490E32D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34F10D31-15F6-4835-9279-639C71BFA1B4}" type="pres">
      <dgm:prSet presAssocID="{5878411C-612C-4731-BA84-9EBE92E50CC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C9605A-4DCA-4C81-93A9-C8AC03EBEBBD}" type="pres">
      <dgm:prSet presAssocID="{987AC61B-AB47-4AC2-955B-72EF79A5A0F4}" presName="sibTrans" presStyleLbl="sibTrans2D1" presStyleIdx="4" presStyleCnt="5"/>
      <dgm:spPr/>
      <dgm:t>
        <a:bodyPr/>
        <a:lstStyle/>
        <a:p>
          <a:endParaRPr lang="en-US"/>
        </a:p>
      </dgm:t>
    </dgm:pt>
    <dgm:pt modelId="{D42C5142-84EE-40DC-8547-D164AF0937B7}" type="pres">
      <dgm:prSet presAssocID="{987AC61B-AB47-4AC2-955B-72EF79A5A0F4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2E4FEC35-7264-4B0D-9B38-ECFC4F81ADB1}" type="presOf" srcId="{EE283508-92B1-4973-AF9A-C3C615E12EED}" destId="{FF503E45-4ADF-44A3-ABA6-D9BA92906F03}" srcOrd="0" destOrd="0" presId="urn:microsoft.com/office/officeart/2005/8/layout/cycle2"/>
    <dgm:cxn modelId="{49785A73-1BC8-4683-A645-20200589CC40}" srcId="{EE283508-92B1-4973-AF9A-C3C615E12EED}" destId="{5878411C-612C-4731-BA84-9EBE92E50CCF}" srcOrd="4" destOrd="0" parTransId="{4783470A-E3D2-439D-A7DE-A8C3D1E3DE1D}" sibTransId="{987AC61B-AB47-4AC2-955B-72EF79A5A0F4}"/>
    <dgm:cxn modelId="{057059A3-F6DD-4804-B0AE-4165109E19D2}" type="presOf" srcId="{987AC61B-AB47-4AC2-955B-72EF79A5A0F4}" destId="{D42C5142-84EE-40DC-8547-D164AF0937B7}" srcOrd="1" destOrd="0" presId="urn:microsoft.com/office/officeart/2005/8/layout/cycle2"/>
    <dgm:cxn modelId="{C3DF9DD7-FE25-41EE-BB12-C5D5D9CA2A67}" type="presOf" srcId="{5878411C-612C-4731-BA84-9EBE92E50CCF}" destId="{34F10D31-15F6-4835-9279-639C71BFA1B4}" srcOrd="0" destOrd="0" presId="urn:microsoft.com/office/officeart/2005/8/layout/cycle2"/>
    <dgm:cxn modelId="{6DAC13BB-01A6-4055-849D-2AFB2F3979A8}" type="presOf" srcId="{CD8D8760-0E28-4F3C-A9F4-B4AAC490E32D}" destId="{AB2BEF9D-AF4F-475F-9D15-24ACF3401250}" srcOrd="0" destOrd="0" presId="urn:microsoft.com/office/officeart/2005/8/layout/cycle2"/>
    <dgm:cxn modelId="{AE9AE020-0BC3-4152-969F-4B72C4130541}" type="presOf" srcId="{987AC61B-AB47-4AC2-955B-72EF79A5A0F4}" destId="{E1C9605A-4DCA-4C81-93A9-C8AC03EBEBBD}" srcOrd="0" destOrd="0" presId="urn:microsoft.com/office/officeart/2005/8/layout/cycle2"/>
    <dgm:cxn modelId="{B83A794E-33A2-4CA7-9BAE-E0A7A2D38E52}" srcId="{EE283508-92B1-4973-AF9A-C3C615E12EED}" destId="{BA37CECD-EAAB-477E-BD8B-1A020622ABE5}" srcOrd="3" destOrd="0" parTransId="{62BCD030-2BC8-4F0B-8910-82E3C68813C0}" sibTransId="{CD8D8760-0E28-4F3C-A9F4-B4AAC490E32D}"/>
    <dgm:cxn modelId="{14A17D80-B008-4650-B7F4-DB5570B6D5AF}" srcId="{EE283508-92B1-4973-AF9A-C3C615E12EED}" destId="{6CF2652F-F81F-401B-98B1-D8BF4B464559}" srcOrd="1" destOrd="0" parTransId="{2B306F33-DC84-45C0-9E73-EB551191F0CB}" sibTransId="{C1B0C35D-909F-40E5-A9BD-180D3AB7287C}"/>
    <dgm:cxn modelId="{44B8C280-B304-47DF-94B6-706298073E20}" type="presOf" srcId="{81BDFBCE-DE07-4C5B-8B0F-460180082373}" destId="{B580E863-63FC-4A1A-A333-9970D8B4B97E}" srcOrd="0" destOrd="0" presId="urn:microsoft.com/office/officeart/2005/8/layout/cycle2"/>
    <dgm:cxn modelId="{5F0F6E4F-768A-4C67-A5CE-901D1F2D21BB}" type="presOf" srcId="{CD8D8760-0E28-4F3C-A9F4-B4AAC490E32D}" destId="{CEB31916-7F0D-46AF-91AD-095A8584837F}" srcOrd="1" destOrd="0" presId="urn:microsoft.com/office/officeart/2005/8/layout/cycle2"/>
    <dgm:cxn modelId="{6B32A416-CBD0-4890-9D13-97DC416BAF41}" type="presOf" srcId="{BA37CECD-EAAB-477E-BD8B-1A020622ABE5}" destId="{29DC5F9C-BB89-46BB-86E1-D0EE8D81E8E4}" srcOrd="0" destOrd="0" presId="urn:microsoft.com/office/officeart/2005/8/layout/cycle2"/>
    <dgm:cxn modelId="{208394B8-92FA-4910-9869-1F6FD9BFC144}" type="presOf" srcId="{81BDFBCE-DE07-4C5B-8B0F-460180082373}" destId="{31118AF0-4E79-4986-A399-828103F26A12}" srcOrd="1" destOrd="0" presId="urn:microsoft.com/office/officeart/2005/8/layout/cycle2"/>
    <dgm:cxn modelId="{4064FF5A-4D62-4C6D-AB51-4E885606211C}" type="presOf" srcId="{EDC965E7-330A-4F18-B779-106D608D58E1}" destId="{E11AFF0A-7EB9-4C49-8CFC-2B393EF019AD}" srcOrd="0" destOrd="0" presId="urn:microsoft.com/office/officeart/2005/8/layout/cycle2"/>
    <dgm:cxn modelId="{BA65ECD2-EAA3-44BA-B3B3-2960A12F3145}" srcId="{EE283508-92B1-4973-AF9A-C3C615E12EED}" destId="{491780A5-4D7F-4CAB-871D-16381D9BEED1}" srcOrd="0" destOrd="0" parTransId="{8AEF50D4-4B44-4CCE-B794-53E432FD5060}" sibTransId="{EDC965E7-330A-4F18-B779-106D608D58E1}"/>
    <dgm:cxn modelId="{AF36CB21-A612-43FC-8722-335D364C3178}" type="presOf" srcId="{EDC965E7-330A-4F18-B779-106D608D58E1}" destId="{15C0F1B4-427F-46A7-A3D0-5C3D8281EB1A}" srcOrd="1" destOrd="0" presId="urn:microsoft.com/office/officeart/2005/8/layout/cycle2"/>
    <dgm:cxn modelId="{60700DD0-06F3-4B27-B3CE-5495EFDC595F}" type="presOf" srcId="{491780A5-4D7F-4CAB-871D-16381D9BEED1}" destId="{DB61017B-13F4-4AD5-8DD6-CA0F9B303812}" srcOrd="0" destOrd="0" presId="urn:microsoft.com/office/officeart/2005/8/layout/cycle2"/>
    <dgm:cxn modelId="{3CFABA92-152D-44CA-BC32-ED4055081EE3}" srcId="{EE283508-92B1-4973-AF9A-C3C615E12EED}" destId="{5B06B1DD-EB24-49B6-87F1-7DE51FADABC3}" srcOrd="2" destOrd="0" parTransId="{6B857533-17B7-4316-B0BF-A899780B5876}" sibTransId="{81BDFBCE-DE07-4C5B-8B0F-460180082373}"/>
    <dgm:cxn modelId="{B46794C8-FB8D-4086-95C0-56CDCB041A0C}" type="presOf" srcId="{C1B0C35D-909F-40E5-A9BD-180D3AB7287C}" destId="{77391162-8660-461A-A060-C11093E607DD}" srcOrd="1" destOrd="0" presId="urn:microsoft.com/office/officeart/2005/8/layout/cycle2"/>
    <dgm:cxn modelId="{0C84E3E8-D7D6-44C7-B031-DACBD93A58EA}" type="presOf" srcId="{5B06B1DD-EB24-49B6-87F1-7DE51FADABC3}" destId="{A48490CB-A96D-421C-B132-D4C6C2E4B69C}" srcOrd="0" destOrd="0" presId="urn:microsoft.com/office/officeart/2005/8/layout/cycle2"/>
    <dgm:cxn modelId="{89DEF406-554F-4CCD-9EB2-D4805F98EB60}" type="presOf" srcId="{C1B0C35D-909F-40E5-A9BD-180D3AB7287C}" destId="{1039A9E3-1F5E-4A7F-83D6-A77FCE4321A1}" srcOrd="0" destOrd="0" presId="urn:microsoft.com/office/officeart/2005/8/layout/cycle2"/>
    <dgm:cxn modelId="{2DCBA689-0565-4808-BE54-AF4E5E1B6EFA}" type="presOf" srcId="{6CF2652F-F81F-401B-98B1-D8BF4B464559}" destId="{1B1B863D-5954-4C2C-8B8C-E6E63829163C}" srcOrd="0" destOrd="0" presId="urn:microsoft.com/office/officeart/2005/8/layout/cycle2"/>
    <dgm:cxn modelId="{A99B5004-A53C-4DCC-B77B-5FECB5663DEA}" type="presParOf" srcId="{FF503E45-4ADF-44A3-ABA6-D9BA92906F03}" destId="{DB61017B-13F4-4AD5-8DD6-CA0F9B303812}" srcOrd="0" destOrd="0" presId="urn:microsoft.com/office/officeart/2005/8/layout/cycle2"/>
    <dgm:cxn modelId="{F71C1E82-8139-4B00-971E-CDE9C21D33DD}" type="presParOf" srcId="{FF503E45-4ADF-44A3-ABA6-D9BA92906F03}" destId="{E11AFF0A-7EB9-4C49-8CFC-2B393EF019AD}" srcOrd="1" destOrd="0" presId="urn:microsoft.com/office/officeart/2005/8/layout/cycle2"/>
    <dgm:cxn modelId="{32525D04-5A38-4154-8D89-8B83DAD7700B}" type="presParOf" srcId="{E11AFF0A-7EB9-4C49-8CFC-2B393EF019AD}" destId="{15C0F1B4-427F-46A7-A3D0-5C3D8281EB1A}" srcOrd="0" destOrd="0" presId="urn:microsoft.com/office/officeart/2005/8/layout/cycle2"/>
    <dgm:cxn modelId="{C2F5945D-A5E8-4D16-B64A-28897D999E76}" type="presParOf" srcId="{FF503E45-4ADF-44A3-ABA6-D9BA92906F03}" destId="{1B1B863D-5954-4C2C-8B8C-E6E63829163C}" srcOrd="2" destOrd="0" presId="urn:microsoft.com/office/officeart/2005/8/layout/cycle2"/>
    <dgm:cxn modelId="{78B6E8A8-85A3-48D6-9038-B18ECE371578}" type="presParOf" srcId="{FF503E45-4ADF-44A3-ABA6-D9BA92906F03}" destId="{1039A9E3-1F5E-4A7F-83D6-A77FCE4321A1}" srcOrd="3" destOrd="0" presId="urn:microsoft.com/office/officeart/2005/8/layout/cycle2"/>
    <dgm:cxn modelId="{A0E487C2-D6D3-4669-895D-C0D7A3B57484}" type="presParOf" srcId="{1039A9E3-1F5E-4A7F-83D6-A77FCE4321A1}" destId="{77391162-8660-461A-A060-C11093E607DD}" srcOrd="0" destOrd="0" presId="urn:microsoft.com/office/officeart/2005/8/layout/cycle2"/>
    <dgm:cxn modelId="{5E8ED5D7-94EB-4FE0-8238-121380BC47CA}" type="presParOf" srcId="{FF503E45-4ADF-44A3-ABA6-D9BA92906F03}" destId="{A48490CB-A96D-421C-B132-D4C6C2E4B69C}" srcOrd="4" destOrd="0" presId="urn:microsoft.com/office/officeart/2005/8/layout/cycle2"/>
    <dgm:cxn modelId="{9528D74B-B26C-4C29-9466-13D78DDE950A}" type="presParOf" srcId="{FF503E45-4ADF-44A3-ABA6-D9BA92906F03}" destId="{B580E863-63FC-4A1A-A333-9970D8B4B97E}" srcOrd="5" destOrd="0" presId="urn:microsoft.com/office/officeart/2005/8/layout/cycle2"/>
    <dgm:cxn modelId="{7DFE3FDB-4905-4918-A212-E0348E3B6FA5}" type="presParOf" srcId="{B580E863-63FC-4A1A-A333-9970D8B4B97E}" destId="{31118AF0-4E79-4986-A399-828103F26A12}" srcOrd="0" destOrd="0" presId="urn:microsoft.com/office/officeart/2005/8/layout/cycle2"/>
    <dgm:cxn modelId="{F36690A2-CA18-4CF8-B997-67F887134572}" type="presParOf" srcId="{FF503E45-4ADF-44A3-ABA6-D9BA92906F03}" destId="{29DC5F9C-BB89-46BB-86E1-D0EE8D81E8E4}" srcOrd="6" destOrd="0" presId="urn:microsoft.com/office/officeart/2005/8/layout/cycle2"/>
    <dgm:cxn modelId="{127C2C24-B1F6-45B5-BAC3-7020F945C418}" type="presParOf" srcId="{FF503E45-4ADF-44A3-ABA6-D9BA92906F03}" destId="{AB2BEF9D-AF4F-475F-9D15-24ACF3401250}" srcOrd="7" destOrd="0" presId="urn:microsoft.com/office/officeart/2005/8/layout/cycle2"/>
    <dgm:cxn modelId="{7213DFFE-FB94-4F1D-A82C-38BF6F555EE8}" type="presParOf" srcId="{AB2BEF9D-AF4F-475F-9D15-24ACF3401250}" destId="{CEB31916-7F0D-46AF-91AD-095A8584837F}" srcOrd="0" destOrd="0" presId="urn:microsoft.com/office/officeart/2005/8/layout/cycle2"/>
    <dgm:cxn modelId="{A207ECDE-29B2-4E23-8C9A-E23E33FD3D47}" type="presParOf" srcId="{FF503E45-4ADF-44A3-ABA6-D9BA92906F03}" destId="{34F10D31-15F6-4835-9279-639C71BFA1B4}" srcOrd="8" destOrd="0" presId="urn:microsoft.com/office/officeart/2005/8/layout/cycle2"/>
    <dgm:cxn modelId="{C2C652BF-591C-4103-BB8B-90AE6C12F659}" type="presParOf" srcId="{FF503E45-4ADF-44A3-ABA6-D9BA92906F03}" destId="{E1C9605A-4DCA-4C81-93A9-C8AC03EBEBBD}" srcOrd="9" destOrd="0" presId="urn:microsoft.com/office/officeart/2005/8/layout/cycle2"/>
    <dgm:cxn modelId="{D070B42D-5E8D-4B01-9DA6-64623D36C3CC}" type="presParOf" srcId="{E1C9605A-4DCA-4C81-93A9-C8AC03EBEBBD}" destId="{D42C5142-84EE-40DC-8547-D164AF0937B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61017B-13F4-4AD5-8DD6-CA0F9B303812}">
      <dsp:nvSpPr>
        <dsp:cNvPr id="0" name=""/>
        <dsp:cNvSpPr/>
      </dsp:nvSpPr>
      <dsp:spPr>
        <a:xfrm>
          <a:off x="2323207" y="1719"/>
          <a:ext cx="1449585" cy="144958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ASSESS your patient</a:t>
          </a:r>
          <a:endParaRPr lang="en-US" sz="1600" kern="1200" dirty="0"/>
        </a:p>
      </dsp:txBody>
      <dsp:txXfrm>
        <a:off x="2535494" y="214006"/>
        <a:ext cx="1025011" cy="1025011"/>
      </dsp:txXfrm>
    </dsp:sp>
    <dsp:sp modelId="{E11AFF0A-7EB9-4C49-8CFC-2B393EF019AD}">
      <dsp:nvSpPr>
        <dsp:cNvPr id="0" name=""/>
        <dsp:cNvSpPr/>
      </dsp:nvSpPr>
      <dsp:spPr>
        <a:xfrm rot="2160000">
          <a:off x="3726817" y="1114825"/>
          <a:ext cx="384674" cy="489235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3737837" y="1178756"/>
        <a:ext cx="269272" cy="293541"/>
      </dsp:txXfrm>
    </dsp:sp>
    <dsp:sp modelId="{1B1B863D-5954-4C2C-8B8C-E6E63829163C}">
      <dsp:nvSpPr>
        <dsp:cNvPr id="0" name=""/>
        <dsp:cNvSpPr/>
      </dsp:nvSpPr>
      <dsp:spPr>
        <a:xfrm>
          <a:off x="4083131" y="1280379"/>
          <a:ext cx="1449585" cy="1449585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ASK Questions</a:t>
          </a:r>
          <a:endParaRPr lang="en-US" sz="1600" kern="1200" dirty="0"/>
        </a:p>
      </dsp:txBody>
      <dsp:txXfrm>
        <a:off x="4295418" y="1492666"/>
        <a:ext cx="1025011" cy="1025011"/>
      </dsp:txXfrm>
    </dsp:sp>
    <dsp:sp modelId="{1039A9E3-1F5E-4A7F-83D6-A77FCE4321A1}">
      <dsp:nvSpPr>
        <dsp:cNvPr id="0" name=""/>
        <dsp:cNvSpPr/>
      </dsp:nvSpPr>
      <dsp:spPr>
        <a:xfrm rot="6480000">
          <a:off x="4282836" y="2784658"/>
          <a:ext cx="384674" cy="489235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10800000">
        <a:off x="4358368" y="2827628"/>
        <a:ext cx="269272" cy="293541"/>
      </dsp:txXfrm>
    </dsp:sp>
    <dsp:sp modelId="{A48490CB-A96D-421C-B132-D4C6C2E4B69C}">
      <dsp:nvSpPr>
        <dsp:cNvPr id="0" name=""/>
        <dsp:cNvSpPr/>
      </dsp:nvSpPr>
      <dsp:spPr>
        <a:xfrm>
          <a:off x="3410900" y="3349294"/>
          <a:ext cx="1449585" cy="1449585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ACQUIRE the evidence</a:t>
          </a:r>
          <a:endParaRPr lang="en-US" sz="1600" kern="1200" dirty="0"/>
        </a:p>
      </dsp:txBody>
      <dsp:txXfrm>
        <a:off x="3623187" y="3561581"/>
        <a:ext cx="1025011" cy="1025011"/>
      </dsp:txXfrm>
    </dsp:sp>
    <dsp:sp modelId="{B580E863-63FC-4A1A-A333-9970D8B4B97E}">
      <dsp:nvSpPr>
        <dsp:cNvPr id="0" name=""/>
        <dsp:cNvSpPr/>
      </dsp:nvSpPr>
      <dsp:spPr>
        <a:xfrm rot="10800000">
          <a:off x="2866549" y="3829470"/>
          <a:ext cx="384674" cy="489235"/>
        </a:xfrm>
        <a:prstGeom prst="rightArrow">
          <a:avLst>
            <a:gd name="adj1" fmla="val 60000"/>
            <a:gd name="adj2" fmla="val 50000"/>
          </a:avLst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10800000">
        <a:off x="2981951" y="3927317"/>
        <a:ext cx="269272" cy="293541"/>
      </dsp:txXfrm>
    </dsp:sp>
    <dsp:sp modelId="{29DC5F9C-BB89-46BB-86E1-D0EE8D81E8E4}">
      <dsp:nvSpPr>
        <dsp:cNvPr id="0" name=""/>
        <dsp:cNvSpPr/>
      </dsp:nvSpPr>
      <dsp:spPr>
        <a:xfrm>
          <a:off x="1235513" y="3349294"/>
          <a:ext cx="1449585" cy="1449585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APPRAISE the evidence</a:t>
          </a:r>
          <a:endParaRPr lang="en-US" sz="1600" kern="1200" dirty="0"/>
        </a:p>
      </dsp:txBody>
      <dsp:txXfrm>
        <a:off x="1447800" y="3561581"/>
        <a:ext cx="1025011" cy="1025011"/>
      </dsp:txXfrm>
    </dsp:sp>
    <dsp:sp modelId="{AB2BEF9D-AF4F-475F-9D15-24ACF3401250}">
      <dsp:nvSpPr>
        <dsp:cNvPr id="0" name=""/>
        <dsp:cNvSpPr/>
      </dsp:nvSpPr>
      <dsp:spPr>
        <a:xfrm rot="15120000">
          <a:off x="1435218" y="2805366"/>
          <a:ext cx="384674" cy="489235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10800000">
        <a:off x="1510750" y="2958090"/>
        <a:ext cx="269272" cy="293541"/>
      </dsp:txXfrm>
    </dsp:sp>
    <dsp:sp modelId="{34F10D31-15F6-4835-9279-639C71BFA1B4}">
      <dsp:nvSpPr>
        <dsp:cNvPr id="0" name=""/>
        <dsp:cNvSpPr/>
      </dsp:nvSpPr>
      <dsp:spPr>
        <a:xfrm>
          <a:off x="563282" y="1280379"/>
          <a:ext cx="1449585" cy="1449585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APPLY Evidence to Patient-care</a:t>
          </a:r>
          <a:endParaRPr lang="en-US" sz="1600" kern="1200" dirty="0"/>
        </a:p>
      </dsp:txBody>
      <dsp:txXfrm>
        <a:off x="775569" y="1492666"/>
        <a:ext cx="1025011" cy="1025011"/>
      </dsp:txXfrm>
    </dsp:sp>
    <dsp:sp modelId="{E1C9605A-4DCA-4C81-93A9-C8AC03EBEBBD}">
      <dsp:nvSpPr>
        <dsp:cNvPr id="0" name=""/>
        <dsp:cNvSpPr/>
      </dsp:nvSpPr>
      <dsp:spPr>
        <a:xfrm rot="19440000">
          <a:off x="1966892" y="1127623"/>
          <a:ext cx="384674" cy="489235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1977912" y="1259386"/>
        <a:ext cx="269272" cy="2935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935D0-508C-4DBB-B26D-2B4CC48DB579}" type="datetimeFigureOut">
              <a:rPr lang="en-US" smtClean="0"/>
              <a:pPr/>
              <a:t>12/3/2012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2CA06-14D2-4F32-97A6-F5E896E969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929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9A90DD-74AA-4143-B2BC-3D720A2DAFAF}" type="datetimeFigureOut">
              <a:rPr lang="en-US" smtClean="0"/>
              <a:pPr/>
              <a:t>12/3/2012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9009C50-002C-4F8E-B62C-4B10E7FD23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0033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rtl="0"/>
            <a:fld id="{D0A8C1A8-5E2E-4568-87F9-00FA7CB24D61}" type="slidenum">
              <a:rPr lang="en-US">
                <a:solidFill>
                  <a:prstClr val="black"/>
                </a:solidFill>
                <a:latin typeface="Calibri"/>
              </a:rPr>
              <a:pPr algn="r" rtl="0"/>
              <a:t>1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is a widespread utilization of CAM and applying</a:t>
            </a:r>
            <a:r>
              <a:rPr lang="en-US" baseline="0" dirty="0" smtClean="0"/>
              <a:t> EBM standards to CAM </a:t>
            </a:r>
            <a:r>
              <a:rPr lang="en-US" baseline="0" smtClean="0"/>
              <a:t>is necessary.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09C50-002C-4F8E-B62C-4B10E7FD23E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2026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Decision making tool that helps hospitals and treatment</a:t>
            </a:r>
            <a:r>
              <a:rPr lang="en-US" baseline="0" dirty="0" smtClean="0"/>
              <a:t> centers m</a:t>
            </a:r>
            <a:r>
              <a:rPr lang="en-US" dirty="0" smtClean="0"/>
              <a:t>ake educative therapeutive</a:t>
            </a:r>
            <a:r>
              <a:rPr lang="en-US" baseline="0" dirty="0" smtClean="0"/>
              <a:t> decisions at point of care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09C50-002C-4F8E-B62C-4B10E7FD23E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3878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09C50-002C-4F8E-B62C-4B10E7FD23E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770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EBM is the best available evidence gained from the scientific method to clinical decision making.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09C50-002C-4F8E-B62C-4B10E7FD23E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202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EBM is the best available evidence gained from the scientific method to clinical decision making.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09C50-002C-4F8E-B62C-4B10E7FD23E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202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09C50-002C-4F8E-B62C-4B10E7FD23E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202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09C50-002C-4F8E-B62C-4B10E7FD23E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10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NCCAM classifies CAM</a:t>
            </a:r>
            <a:r>
              <a:rPr lang="en-US" baseline="0" dirty="0" smtClean="0"/>
              <a:t> therapies into 5 categories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alternative medical systems (e.g. homeopathic medicine, TCM)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Mind-body interventions (e.g. meditation, prayer)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Biologically based therapies (e.g. dietary supplements, herbal products)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Manipulative and body based methods (Chiropractic manipulation, massage)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Energy therapies (Qi, gong, Reiki)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09C50-002C-4F8E-B62C-4B10E7FD23E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202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2"/>
                </a:solidFill>
                <a:latin typeface="Calibri" pitchFamily="34" charset="0"/>
                <a:ea typeface="+mn-ea"/>
                <a:cs typeface="Calibri" pitchFamily="34" charset="0"/>
              </a:rPr>
              <a:t>NS is the only integrative medicine db organized to allow for real-time clinical decision support at point of care.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09C50-002C-4F8E-B62C-4B10E7FD23E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2026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2"/>
                </a:solidFill>
                <a:latin typeface="Calibri" pitchFamily="34" charset="0"/>
                <a:ea typeface="+mn-ea"/>
                <a:cs typeface="Calibri" pitchFamily="34" charset="0"/>
              </a:rPr>
              <a:t>NS is the only integrative medicine db organized to allow for real-time clinical decision support at point of care.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09C50-002C-4F8E-B62C-4B10E7FD23E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2026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2"/>
                </a:solidFill>
                <a:latin typeface="Calibri" pitchFamily="34" charset="0"/>
                <a:ea typeface="+mn-ea"/>
                <a:cs typeface="Calibri" pitchFamily="34" charset="0"/>
              </a:rPr>
              <a:t>NS is the only integrative medicine db organized to allow for real-time clinical decision support at point of care.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09C50-002C-4F8E-B62C-4B10E7FD23E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202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6178550"/>
            <a:ext cx="9144000" cy="685800"/>
          </a:xfrm>
          <a:prstGeom prst="rect">
            <a:avLst/>
          </a:prstGeom>
          <a:gradFill rotWithShape="0">
            <a:gsLst>
              <a:gs pos="65000">
                <a:schemeClr val="bg1">
                  <a:alpha val="31000"/>
                </a:schemeClr>
              </a:gs>
              <a:gs pos="100000">
                <a:schemeClr val="bg1">
                  <a:gamma/>
                  <a:tint val="15686"/>
                  <a:invGamma/>
                  <a:alpha val="89999"/>
                </a:schemeClr>
              </a:gs>
            </a:gsLst>
            <a:lin ang="10800000" scaled="0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 rtl="0">
              <a:defRPr/>
            </a:pPr>
            <a:endParaRPr lang="en-US" sz="1400" kern="1200" dirty="0">
              <a:solidFill>
                <a:srgbClr val="000000"/>
              </a:solidFill>
              <a:latin typeface="Arial" charset="0"/>
              <a:ea typeface="ＭＳ Ｐゴシック"/>
              <a:cs typeface="+mn-cs"/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H="1">
            <a:off x="0" y="6172200"/>
            <a:ext cx="9144000" cy="0"/>
          </a:xfrm>
          <a:prstGeom prst="line">
            <a:avLst/>
          </a:prstGeom>
          <a:noFill/>
          <a:ln w="76200">
            <a:solidFill>
              <a:srgbClr val="0768A9"/>
            </a:solidFill>
            <a:round/>
            <a:headEnd/>
            <a:tailEnd/>
          </a:ln>
        </p:spPr>
        <p:txBody>
          <a:bodyPr wrap="none" anchor="ctr"/>
          <a:lstStyle/>
          <a:p>
            <a:pPr algn="l" rtl="0">
              <a:defRPr/>
            </a:pPr>
            <a:endParaRPr lang="en-US" sz="1400" kern="1200" dirty="0">
              <a:solidFill>
                <a:srgbClr val="000000"/>
              </a:solidFill>
              <a:latin typeface="Arial" charset="0"/>
              <a:ea typeface="ＭＳ Ｐゴシック"/>
              <a:cs typeface="+mn-cs"/>
            </a:endParaRPr>
          </a:p>
        </p:txBody>
      </p:sp>
      <p:pic>
        <p:nvPicPr>
          <p:cNvPr id="8" name="Picture 13" descr="people_ppt_cove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3743325"/>
            <a:ext cx="586740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 descr="vertical bric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903288"/>
            <a:ext cx="2378075" cy="473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1352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09600" y="4114800"/>
            <a:ext cx="2133600" cy="1295400"/>
          </a:xfrm>
        </p:spPr>
        <p:txBody>
          <a:bodyPr lIns="91440" anchor="b"/>
          <a:lstStyle>
            <a:lvl1pPr marL="0" indent="0">
              <a:buFontTx/>
              <a:buNone/>
              <a:defRPr b="1" baseline="200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Title 1"/>
          <p:cNvSpPr txBox="1">
            <a:spLocks/>
          </p:cNvSpPr>
          <p:nvPr userDrawn="1"/>
        </p:nvSpPr>
        <p:spPr bwMode="auto">
          <a:xfrm>
            <a:off x="2819401" y="1828800"/>
            <a:ext cx="6096000" cy="933450"/>
          </a:xfrm>
          <a:prstGeom prst="rect">
            <a:avLst/>
          </a:prstGeom>
          <a:noFill/>
          <a:ln w="12700" cmpd="dbl">
            <a:noFill/>
            <a:round/>
            <a:headEnd/>
            <a:tailEnd/>
          </a:ln>
          <a:scene3d>
            <a:camera prst="orthographicFront"/>
            <a:lightRig rig="threePt" dir="t"/>
          </a:scene3d>
          <a:sp3d>
            <a:bevelT w="0" h="63500"/>
            <a:bevelB w="0" h="63500"/>
          </a:sp3d>
        </p:spPr>
        <p:txBody>
          <a:bodyPr vert="horz" wrap="square" lIns="18288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600" kern="1200" dirty="0" smtClean="0">
              <a:solidFill>
                <a:srgbClr val="000000"/>
              </a:solidFill>
              <a:latin typeface="Trebuchet MS"/>
              <a:ea typeface="ＭＳ Ｐゴシック"/>
              <a:cs typeface="+mn-cs"/>
            </a:endParaRPr>
          </a:p>
        </p:txBody>
      </p:sp>
      <p:pic>
        <p:nvPicPr>
          <p:cNvPr id="10" name="Picture 11" descr="WKH_LOGO_outlined_R_200x63.gif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6324600"/>
            <a:ext cx="1990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76800" y="6400800"/>
            <a:ext cx="423862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 bwMode="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one_flower_black_72_cove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3" y="1588"/>
            <a:ext cx="9136062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5"/>
          <p:cNvSpPr>
            <a:spLocks noChangeArrowheads="1"/>
          </p:cNvSpPr>
          <p:nvPr userDrawn="1"/>
        </p:nvSpPr>
        <p:spPr bwMode="auto">
          <a:xfrm>
            <a:off x="0" y="3962400"/>
            <a:ext cx="4419600" cy="2133600"/>
          </a:xfrm>
          <a:prstGeom prst="rect">
            <a:avLst/>
          </a:prstGeom>
          <a:solidFill>
            <a:srgbClr val="0768A9">
              <a:alpha val="91000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algn="l" rtl="0"/>
            <a:r>
              <a:rPr lang="en-US" sz="3800" kern="1200" dirty="0">
                <a:solidFill>
                  <a:srgbClr val="FFFFFF"/>
                </a:solidFill>
                <a:latin typeface="Trebuchet MS" pitchFamily="80" charset="0"/>
                <a:ea typeface="ＭＳ Ｐゴシック"/>
                <a:cs typeface="+mn-cs"/>
              </a:rPr>
              <a:t>Questions.</a:t>
            </a:r>
            <a:br>
              <a:rPr lang="en-US" sz="3800" kern="1200" dirty="0">
                <a:solidFill>
                  <a:srgbClr val="FFFFFF"/>
                </a:solidFill>
                <a:latin typeface="Trebuchet MS" pitchFamily="80" charset="0"/>
                <a:ea typeface="ＭＳ Ｐゴシック"/>
                <a:cs typeface="+mn-cs"/>
              </a:rPr>
            </a:br>
            <a:r>
              <a:rPr lang="en-US" sz="3800" kern="1200" dirty="0">
                <a:solidFill>
                  <a:srgbClr val="FFFFFF"/>
                </a:solidFill>
                <a:latin typeface="Trebuchet MS" pitchFamily="80" charset="0"/>
                <a:ea typeface="ＭＳ Ｐゴシック"/>
                <a:cs typeface="+mn-cs"/>
              </a:rPr>
              <a:t/>
            </a:r>
            <a:br>
              <a:rPr lang="en-US" sz="3800" kern="1200" dirty="0">
                <a:solidFill>
                  <a:srgbClr val="FFFFFF"/>
                </a:solidFill>
                <a:latin typeface="Trebuchet MS" pitchFamily="80" charset="0"/>
                <a:ea typeface="ＭＳ Ｐゴシック"/>
                <a:cs typeface="+mn-cs"/>
              </a:rPr>
            </a:br>
            <a:endParaRPr lang="en-US" sz="3800" i="1" kern="1200" dirty="0">
              <a:solidFill>
                <a:srgbClr val="FFFFFF"/>
              </a:solidFill>
              <a:latin typeface="Trebuchet MS" pitchFamily="80" charset="0"/>
              <a:ea typeface="ＭＳ Ｐゴシック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62400" y="632460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algn="l" rtl="0">
              <a:defRPr/>
            </a:pPr>
            <a:fld id="{605BC6A9-DD59-496D-8E18-E39A1584FAF9}" type="slidenum">
              <a:rPr lang="en-US" kern="1200">
                <a:solidFill>
                  <a:srgbClr val="000000"/>
                </a:solidFill>
                <a:latin typeface="Trebuchet MS"/>
                <a:ea typeface="ＭＳ Ｐゴシック"/>
                <a:cs typeface="+mn-cs"/>
              </a:rPr>
              <a:pPr algn="l" rtl="0">
                <a:defRPr/>
              </a:pPr>
              <a:t>‹#›</a:t>
            </a:fld>
            <a:endParaRPr lang="en-US" kern="1200" dirty="0">
              <a:solidFill>
                <a:srgbClr val="000000"/>
              </a:solidFill>
              <a:latin typeface="Trebuchet MS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6178550"/>
            <a:ext cx="9144000" cy="685800"/>
          </a:xfrm>
          <a:prstGeom prst="rect">
            <a:avLst/>
          </a:prstGeom>
          <a:gradFill rotWithShape="0">
            <a:gsLst>
              <a:gs pos="65000">
                <a:schemeClr val="bg1">
                  <a:alpha val="31000"/>
                </a:schemeClr>
              </a:gs>
              <a:gs pos="100000">
                <a:schemeClr val="bg1">
                  <a:gamma/>
                  <a:tint val="15686"/>
                  <a:invGamma/>
                  <a:alpha val="89999"/>
                </a:schemeClr>
              </a:gs>
            </a:gsLst>
            <a:lin ang="10800000" scaled="0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 rtl="0">
              <a:defRPr/>
            </a:pPr>
            <a:endParaRPr lang="en-US" sz="1400" kern="1200" dirty="0">
              <a:solidFill>
                <a:srgbClr val="000000"/>
              </a:solidFill>
              <a:latin typeface="Arial" charset="0"/>
              <a:ea typeface="ＭＳ Ｐゴシック"/>
              <a:cs typeface="+mn-cs"/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H="1">
            <a:off x="0" y="6172200"/>
            <a:ext cx="9144000" cy="0"/>
          </a:xfrm>
          <a:prstGeom prst="line">
            <a:avLst/>
          </a:prstGeom>
          <a:noFill/>
          <a:ln w="76200">
            <a:solidFill>
              <a:srgbClr val="0768A9"/>
            </a:solidFill>
            <a:round/>
            <a:headEnd/>
            <a:tailEnd/>
          </a:ln>
        </p:spPr>
        <p:txBody>
          <a:bodyPr wrap="none" anchor="ctr"/>
          <a:lstStyle/>
          <a:p>
            <a:pPr algn="l" rtl="0">
              <a:defRPr/>
            </a:pPr>
            <a:endParaRPr lang="en-US" sz="1400" kern="1200" dirty="0">
              <a:solidFill>
                <a:srgbClr val="000000"/>
              </a:solidFill>
              <a:latin typeface="Arial" charset="0"/>
              <a:ea typeface="ＭＳ Ｐゴシック"/>
              <a:cs typeface="+mn-cs"/>
            </a:endParaRPr>
          </a:p>
        </p:txBody>
      </p:sp>
      <p:pic>
        <p:nvPicPr>
          <p:cNvPr id="8" name="Picture 13" descr="people_ppt_cove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3743325"/>
            <a:ext cx="586740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 descr="vertical bric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903288"/>
            <a:ext cx="2378075" cy="473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1352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09600" y="4114800"/>
            <a:ext cx="2133600" cy="1295400"/>
          </a:xfrm>
        </p:spPr>
        <p:txBody>
          <a:bodyPr lIns="91440" anchor="b"/>
          <a:lstStyle>
            <a:lvl1pPr marL="0" indent="0">
              <a:buFontTx/>
              <a:buNone/>
              <a:defRPr b="1" baseline="200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Title 1"/>
          <p:cNvSpPr txBox="1">
            <a:spLocks/>
          </p:cNvSpPr>
          <p:nvPr userDrawn="1"/>
        </p:nvSpPr>
        <p:spPr bwMode="auto">
          <a:xfrm>
            <a:off x="2819401" y="1828800"/>
            <a:ext cx="6096000" cy="933450"/>
          </a:xfrm>
          <a:prstGeom prst="rect">
            <a:avLst/>
          </a:prstGeom>
          <a:noFill/>
          <a:ln w="12700" cmpd="dbl">
            <a:noFill/>
            <a:round/>
            <a:headEnd/>
            <a:tailEnd/>
          </a:ln>
          <a:scene3d>
            <a:camera prst="orthographicFront"/>
            <a:lightRig rig="threePt" dir="t"/>
          </a:scene3d>
          <a:sp3d>
            <a:bevelT w="0" h="63500"/>
            <a:bevelB w="0" h="63500"/>
          </a:sp3d>
        </p:spPr>
        <p:txBody>
          <a:bodyPr vert="horz" wrap="square" lIns="18288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600" kern="1200" dirty="0" smtClean="0">
              <a:solidFill>
                <a:srgbClr val="000000"/>
              </a:solidFill>
              <a:latin typeface="Trebuchet MS"/>
              <a:ea typeface="ＭＳ Ｐゴシック"/>
              <a:cs typeface="+mn-cs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6400800"/>
            <a:ext cx="423862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 userDrawn="1"/>
        </p:nvCxnSpPr>
        <p:spPr>
          <a:xfrm>
            <a:off x="304800" y="838200"/>
            <a:ext cx="8458200" cy="1588"/>
          </a:xfrm>
          <a:prstGeom prst="line">
            <a:avLst/>
          </a:prstGeom>
          <a:ln w="63500">
            <a:solidFill>
              <a:srgbClr val="0768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41773" cy="933450"/>
          </a:xfrm>
          <a:noFill/>
          <a:ln w="12700" cmpd="dbl">
            <a:noFill/>
          </a:ln>
        </p:spPr>
        <p:txBody>
          <a:bodyPr/>
          <a:lstStyle>
            <a:lvl1pPr marL="0" indent="0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05375" y="6400800"/>
            <a:ext cx="423862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6400800"/>
            <a:ext cx="423862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 bwMode="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one_flower_black_72_cove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3" y="1588"/>
            <a:ext cx="9136062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5"/>
          <p:cNvSpPr>
            <a:spLocks noChangeArrowheads="1"/>
          </p:cNvSpPr>
          <p:nvPr userDrawn="1"/>
        </p:nvSpPr>
        <p:spPr bwMode="auto">
          <a:xfrm>
            <a:off x="0" y="3962400"/>
            <a:ext cx="4419600" cy="2133600"/>
          </a:xfrm>
          <a:prstGeom prst="rect">
            <a:avLst/>
          </a:prstGeom>
          <a:solidFill>
            <a:srgbClr val="0768A9">
              <a:alpha val="91000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algn="l" rtl="0"/>
            <a:r>
              <a:rPr lang="en-US" sz="3800" kern="1200" dirty="0" smtClean="0">
                <a:solidFill>
                  <a:srgbClr val="FFFFFF"/>
                </a:solidFill>
                <a:latin typeface="Trebuchet MS" pitchFamily="80" charset="0"/>
                <a:ea typeface="ＭＳ Ｐゴシック"/>
                <a:cs typeface="+mn-cs"/>
              </a:rPr>
              <a:t>Questions?</a:t>
            </a:r>
            <a:r>
              <a:rPr lang="en-US" sz="3800" kern="1200" dirty="0">
                <a:solidFill>
                  <a:srgbClr val="FFFFFF"/>
                </a:solidFill>
                <a:latin typeface="Trebuchet MS" pitchFamily="80" charset="0"/>
                <a:ea typeface="ＭＳ Ｐゴシック"/>
                <a:cs typeface="+mn-cs"/>
              </a:rPr>
              <a:t/>
            </a:r>
            <a:br>
              <a:rPr lang="en-US" sz="3800" kern="1200" dirty="0">
                <a:solidFill>
                  <a:srgbClr val="FFFFFF"/>
                </a:solidFill>
                <a:latin typeface="Trebuchet MS" pitchFamily="80" charset="0"/>
                <a:ea typeface="ＭＳ Ｐゴシック"/>
                <a:cs typeface="+mn-cs"/>
              </a:rPr>
            </a:br>
            <a:r>
              <a:rPr lang="en-US" sz="3800" kern="1200" dirty="0">
                <a:solidFill>
                  <a:srgbClr val="FFFFFF"/>
                </a:solidFill>
                <a:latin typeface="Trebuchet MS" pitchFamily="80" charset="0"/>
                <a:ea typeface="ＭＳ Ｐゴシック"/>
                <a:cs typeface="+mn-cs"/>
              </a:rPr>
              <a:t/>
            </a:r>
            <a:br>
              <a:rPr lang="en-US" sz="3800" kern="1200" dirty="0">
                <a:solidFill>
                  <a:srgbClr val="FFFFFF"/>
                </a:solidFill>
                <a:latin typeface="Trebuchet MS" pitchFamily="80" charset="0"/>
                <a:ea typeface="ＭＳ Ｐゴシック"/>
                <a:cs typeface="+mn-cs"/>
              </a:rPr>
            </a:br>
            <a:endParaRPr lang="en-US" sz="3800" i="1" kern="1200" dirty="0">
              <a:solidFill>
                <a:srgbClr val="FFFFFF"/>
              </a:solidFill>
              <a:latin typeface="Trebuchet MS" pitchFamily="80" charset="0"/>
              <a:ea typeface="ＭＳ Ｐゴシック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62400" y="632460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algn="l" rtl="0">
              <a:defRPr/>
            </a:pPr>
            <a:fld id="{605BC6A9-DD59-496D-8E18-E39A1584FAF9}" type="slidenum">
              <a:rPr lang="en-US" kern="1200">
                <a:solidFill>
                  <a:srgbClr val="000000"/>
                </a:solidFill>
                <a:latin typeface="Trebuchet MS"/>
                <a:ea typeface="ＭＳ Ｐゴシック"/>
                <a:cs typeface="+mn-cs"/>
              </a:rPr>
              <a:pPr algn="l" rtl="0">
                <a:defRPr/>
              </a:pPr>
              <a:t>‹#›</a:t>
            </a:fld>
            <a:endParaRPr lang="en-US" kern="1200" dirty="0">
              <a:solidFill>
                <a:srgbClr val="000000"/>
              </a:solidFill>
              <a:latin typeface="Trebuchet MS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 userDrawn="1"/>
        </p:nvCxnSpPr>
        <p:spPr>
          <a:xfrm>
            <a:off x="304800" y="838200"/>
            <a:ext cx="8458200" cy="1588"/>
          </a:xfrm>
          <a:prstGeom prst="line">
            <a:avLst/>
          </a:prstGeom>
          <a:ln w="63500">
            <a:solidFill>
              <a:srgbClr val="0768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41773" cy="933450"/>
          </a:xfrm>
          <a:noFill/>
          <a:ln w="12700" cmpd="dbl">
            <a:noFill/>
          </a:ln>
        </p:spPr>
        <p:txBody>
          <a:bodyPr/>
          <a:lstStyle>
            <a:lvl1pPr marL="0" indent="0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05775" cy="4495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 bwMode="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one_flower_black_72_cove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3" y="1588"/>
            <a:ext cx="9136062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5"/>
          <p:cNvSpPr>
            <a:spLocks noChangeArrowheads="1"/>
          </p:cNvSpPr>
          <p:nvPr userDrawn="1"/>
        </p:nvSpPr>
        <p:spPr bwMode="auto">
          <a:xfrm>
            <a:off x="0" y="3962400"/>
            <a:ext cx="4419600" cy="2133600"/>
          </a:xfrm>
          <a:prstGeom prst="rect">
            <a:avLst/>
          </a:prstGeom>
          <a:solidFill>
            <a:srgbClr val="0768A9">
              <a:alpha val="91000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algn="l" rtl="0"/>
            <a:r>
              <a:rPr lang="en-US" sz="3800" kern="1200" dirty="0">
                <a:solidFill>
                  <a:srgbClr val="FFFFFF"/>
                </a:solidFill>
                <a:latin typeface="Trebuchet MS" pitchFamily="80" charset="0"/>
                <a:ea typeface="ＭＳ Ｐゴシック"/>
                <a:cs typeface="+mn-cs"/>
              </a:rPr>
              <a:t>Questions.</a:t>
            </a:r>
            <a:br>
              <a:rPr lang="en-US" sz="3800" kern="1200" dirty="0">
                <a:solidFill>
                  <a:srgbClr val="FFFFFF"/>
                </a:solidFill>
                <a:latin typeface="Trebuchet MS" pitchFamily="80" charset="0"/>
                <a:ea typeface="ＭＳ Ｐゴシック"/>
                <a:cs typeface="+mn-cs"/>
              </a:rPr>
            </a:br>
            <a:r>
              <a:rPr lang="en-US" sz="3800" kern="1200" dirty="0">
                <a:solidFill>
                  <a:srgbClr val="FFFFFF"/>
                </a:solidFill>
                <a:latin typeface="Trebuchet MS" pitchFamily="80" charset="0"/>
                <a:ea typeface="ＭＳ Ｐゴシック"/>
                <a:cs typeface="+mn-cs"/>
              </a:rPr>
              <a:t/>
            </a:r>
            <a:br>
              <a:rPr lang="en-US" sz="3800" kern="1200" dirty="0">
                <a:solidFill>
                  <a:srgbClr val="FFFFFF"/>
                </a:solidFill>
                <a:latin typeface="Trebuchet MS" pitchFamily="80" charset="0"/>
                <a:ea typeface="ＭＳ Ｐゴシック"/>
                <a:cs typeface="+mn-cs"/>
              </a:rPr>
            </a:br>
            <a:endParaRPr lang="en-US" sz="3800" i="1" kern="1200" dirty="0">
              <a:solidFill>
                <a:srgbClr val="FFFFFF"/>
              </a:solidFill>
              <a:latin typeface="Trebuchet MS" pitchFamily="80" charset="0"/>
              <a:ea typeface="ＭＳ Ｐゴシック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62400" y="632460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algn="l" rtl="0">
              <a:defRPr/>
            </a:pPr>
            <a:fld id="{605BC6A9-DD59-496D-8E18-E39A1584FAF9}" type="slidenum">
              <a:rPr lang="en-US" kern="1200">
                <a:solidFill>
                  <a:srgbClr val="000000"/>
                </a:solidFill>
                <a:latin typeface="Trebuchet MS"/>
                <a:ea typeface="ＭＳ Ｐゴシック"/>
                <a:cs typeface="+mn-cs"/>
              </a:rPr>
              <a:pPr algn="l" rtl="0">
                <a:defRPr/>
              </a:pPr>
              <a:t>‹#›</a:t>
            </a:fld>
            <a:endParaRPr lang="en-US" kern="1200" dirty="0">
              <a:solidFill>
                <a:srgbClr val="000000"/>
              </a:solidFill>
              <a:latin typeface="Trebuchet MS"/>
              <a:ea typeface="ＭＳ Ｐゴシック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6178550"/>
            <a:ext cx="9144000" cy="685800"/>
          </a:xfrm>
          <a:prstGeom prst="rect">
            <a:avLst/>
          </a:prstGeom>
          <a:gradFill rotWithShape="0">
            <a:gsLst>
              <a:gs pos="65000">
                <a:schemeClr val="bg1">
                  <a:alpha val="31000"/>
                </a:schemeClr>
              </a:gs>
              <a:gs pos="100000">
                <a:schemeClr val="bg1">
                  <a:gamma/>
                  <a:tint val="15686"/>
                  <a:invGamma/>
                  <a:alpha val="89999"/>
                </a:schemeClr>
              </a:gs>
            </a:gsLst>
            <a:lin ang="10800000" scaled="0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 rtl="0">
              <a:defRPr/>
            </a:pPr>
            <a:endParaRPr lang="en-US" sz="1400" kern="1200" dirty="0">
              <a:solidFill>
                <a:srgbClr val="000000"/>
              </a:solidFill>
              <a:latin typeface="Arial" charset="0"/>
              <a:ea typeface="ＭＳ Ｐゴシック"/>
              <a:cs typeface="+mn-cs"/>
            </a:endParaRPr>
          </a:p>
        </p:txBody>
      </p:sp>
      <p:sp>
        <p:nvSpPr>
          <p:cNvPr id="441349" name="Rectangle 5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4191000" y="6324600"/>
            <a:ext cx="4876800" cy="609600"/>
          </a:xfrm>
          <a:noFill/>
          <a:ln>
            <a:noFill/>
          </a:ln>
        </p:spPr>
        <p:txBody>
          <a:bodyPr/>
          <a:lstStyle>
            <a:lvl1pPr marL="406400" indent="0">
              <a:spcBef>
                <a:spcPct val="20000"/>
              </a:spcBef>
              <a:defRPr sz="2000" i="1">
                <a:solidFill>
                  <a:srgbClr val="0768A9"/>
                </a:solidFill>
              </a:defRPr>
            </a:lvl1pPr>
          </a:lstStyle>
          <a:p>
            <a:r>
              <a:rPr lang="en-US" dirty="0" smtClean="0"/>
              <a:t>Transforming Research into Results</a:t>
            </a:r>
            <a:endParaRPr lang="en-US" dirty="0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H="1">
            <a:off x="0" y="6172200"/>
            <a:ext cx="9144000" cy="0"/>
          </a:xfrm>
          <a:prstGeom prst="line">
            <a:avLst/>
          </a:prstGeom>
          <a:noFill/>
          <a:ln w="76200">
            <a:solidFill>
              <a:srgbClr val="0768A9"/>
            </a:solidFill>
            <a:round/>
            <a:headEnd/>
            <a:tailEnd/>
          </a:ln>
        </p:spPr>
        <p:txBody>
          <a:bodyPr wrap="none" anchor="ctr"/>
          <a:lstStyle/>
          <a:p>
            <a:pPr algn="l" rtl="0">
              <a:defRPr/>
            </a:pPr>
            <a:endParaRPr lang="en-US" sz="1400" kern="1200" dirty="0">
              <a:solidFill>
                <a:srgbClr val="000000"/>
              </a:solidFill>
              <a:latin typeface="Arial" charset="0"/>
              <a:ea typeface="ＭＳ Ｐゴシック"/>
              <a:cs typeface="+mn-cs"/>
            </a:endParaRPr>
          </a:p>
        </p:txBody>
      </p:sp>
      <p:pic>
        <p:nvPicPr>
          <p:cNvPr id="6" name="Picture 10" descr="WKH_OSP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6172200"/>
            <a:ext cx="20574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3" descr="people_ppt_cover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3743325"/>
            <a:ext cx="586740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 descr="vertical bric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903288"/>
            <a:ext cx="2378075" cy="473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1352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09600" y="4114800"/>
            <a:ext cx="2133600" cy="1295400"/>
          </a:xfrm>
        </p:spPr>
        <p:txBody>
          <a:bodyPr lIns="91440" anchor="b"/>
          <a:lstStyle>
            <a:lvl1pPr marL="0" indent="0">
              <a:buFontTx/>
              <a:buNone/>
              <a:defRPr b="1" baseline="200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Title 1"/>
          <p:cNvSpPr txBox="1">
            <a:spLocks/>
          </p:cNvSpPr>
          <p:nvPr userDrawn="1"/>
        </p:nvSpPr>
        <p:spPr bwMode="auto">
          <a:xfrm>
            <a:off x="2819401" y="1828800"/>
            <a:ext cx="6096000" cy="933450"/>
          </a:xfrm>
          <a:prstGeom prst="rect">
            <a:avLst/>
          </a:prstGeom>
          <a:noFill/>
          <a:ln w="12700" cmpd="dbl">
            <a:noFill/>
            <a:round/>
            <a:headEnd/>
            <a:tailEnd/>
          </a:ln>
          <a:scene3d>
            <a:camera prst="orthographicFront"/>
            <a:lightRig rig="threePt" dir="t"/>
          </a:scene3d>
          <a:sp3d>
            <a:bevelT w="0" h="63500"/>
            <a:bevelB w="0" h="63500"/>
          </a:sp3d>
        </p:spPr>
        <p:txBody>
          <a:bodyPr vert="horz" wrap="square" lIns="18288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>
              <a:defRPr/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600" kern="1200" dirty="0" smtClean="0">
              <a:solidFill>
                <a:srgbClr val="000000"/>
              </a:solidFill>
              <a:latin typeface="Trebuchet MS"/>
              <a:ea typeface="ＭＳ Ｐゴシック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 userDrawn="1"/>
        </p:nvCxnSpPr>
        <p:spPr>
          <a:xfrm>
            <a:off x="304800" y="838200"/>
            <a:ext cx="8458200" cy="1588"/>
          </a:xfrm>
          <a:prstGeom prst="line">
            <a:avLst/>
          </a:prstGeom>
          <a:ln w="63500">
            <a:solidFill>
              <a:srgbClr val="0768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41773" cy="933450"/>
          </a:xfrm>
          <a:noFill/>
          <a:ln w="12700" cmpd="dbl">
            <a:noFill/>
          </a:ln>
        </p:spPr>
        <p:txBody>
          <a:bodyPr/>
          <a:lstStyle>
            <a:lvl1pPr marL="0" indent="0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9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209550"/>
            <a:ext cx="8410575" cy="1085850"/>
          </a:xfrm>
          <a:prstGeom prst="rect">
            <a:avLst/>
          </a:prstGeom>
          <a:noFill/>
          <a:ln w="6350">
            <a:noFill/>
            <a:round/>
            <a:headEnd/>
            <a:tailEnd/>
          </a:ln>
          <a:scene3d>
            <a:camera prst="orthographicFront"/>
            <a:lightRig rig="threePt" dir="t"/>
          </a:scene3d>
          <a:sp3d>
            <a:bevelT w="0" h="63500"/>
            <a:bevelB w="0" h="63500"/>
          </a:sp3d>
        </p:spPr>
        <p:txBody>
          <a:bodyPr vert="horz" wrap="square" lIns="18288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524000"/>
            <a:ext cx="8105775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40324" name="Line 4"/>
          <p:cNvSpPr>
            <a:spLocks noChangeShapeType="1"/>
          </p:cNvSpPr>
          <p:nvPr/>
        </p:nvSpPr>
        <p:spPr bwMode="auto">
          <a:xfrm>
            <a:off x="0" y="6248400"/>
            <a:ext cx="9144000" cy="0"/>
          </a:xfrm>
          <a:prstGeom prst="line">
            <a:avLst/>
          </a:prstGeom>
          <a:noFill/>
          <a:ln w="9525">
            <a:solidFill>
              <a:srgbClr val="5698C5"/>
            </a:solidFill>
            <a:round/>
            <a:headEnd/>
            <a:tailEnd/>
          </a:ln>
        </p:spPr>
        <p:txBody>
          <a:bodyPr wrap="none" anchor="ctr"/>
          <a:lstStyle/>
          <a:p>
            <a:pPr algn="l" rtl="0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sz="1200" kern="1200" dirty="0">
              <a:solidFill>
                <a:srgbClr val="000000"/>
              </a:solidFill>
              <a:latin typeface="Trebuchet MS"/>
              <a:ea typeface="ＭＳ Ｐゴシック"/>
              <a:cs typeface="+mn-cs"/>
            </a:endParaRPr>
          </a:p>
        </p:txBody>
      </p:sp>
      <p:pic>
        <p:nvPicPr>
          <p:cNvPr id="17413" name="Picture 11" descr="WKH_LOGO_outlined_R_200x63.gif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538" y="6324600"/>
            <a:ext cx="28876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267200" y="6400800"/>
            <a:ext cx="3449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fld id="{1C9B46F3-004B-4A19-BE6F-9ACD63F05115}" type="slidenum">
              <a:rPr lang="en-US" sz="1000" kern="1200">
                <a:solidFill>
                  <a:srgbClr val="000000"/>
                </a:solidFill>
                <a:latin typeface="Trebuchet MS"/>
                <a:ea typeface="ＭＳ Ｐゴシック"/>
                <a:cs typeface="+mn-cs"/>
              </a:rPr>
              <a:pPr algn="l" rtl="0"/>
              <a:t>‹#›</a:t>
            </a:fld>
            <a:endParaRPr lang="en-US" sz="1000" kern="1200" dirty="0">
              <a:solidFill>
                <a:srgbClr val="000000"/>
              </a:solidFill>
              <a:latin typeface="Trebuchet MS"/>
              <a:ea typeface="ＭＳ Ｐゴシック"/>
              <a:cs typeface="+mn-cs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905375" y="6400800"/>
            <a:ext cx="423862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768A9"/>
          </a:solidFill>
          <a:latin typeface="+mj-lt"/>
          <a:ea typeface="+mj-ea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768A9"/>
          </a:solidFill>
          <a:latin typeface="Trebuchet MS" pitchFamily="-48" charset="0"/>
          <a:ea typeface="ＭＳ Ｐゴシック" pitchFamily="-48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768A9"/>
          </a:solidFill>
          <a:latin typeface="Trebuchet MS" pitchFamily="-48" charset="0"/>
          <a:ea typeface="ＭＳ Ｐゴシック" pitchFamily="-48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768A9"/>
          </a:solidFill>
          <a:latin typeface="Trebuchet MS" pitchFamily="-48" charset="0"/>
          <a:ea typeface="ＭＳ Ｐゴシック" pitchFamily="-48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768A9"/>
          </a:solidFill>
          <a:latin typeface="Trebuchet MS" pitchFamily="-48" charset="0"/>
          <a:ea typeface="ＭＳ Ｐゴシック" pitchFamily="-48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rgbClr val="ECECEC"/>
          </a:solidFill>
          <a:latin typeface="Trebuchet MS" pitchFamily="-48" charset="0"/>
          <a:ea typeface="ＭＳ Ｐゴシック" pitchFamily="-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rgbClr val="ECECEC"/>
          </a:solidFill>
          <a:latin typeface="Trebuchet MS" pitchFamily="-48" charset="0"/>
          <a:ea typeface="ＭＳ Ｐゴシック" pitchFamily="-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rgbClr val="ECECEC"/>
          </a:solidFill>
          <a:latin typeface="Trebuchet MS" pitchFamily="-48" charset="0"/>
          <a:ea typeface="ＭＳ Ｐゴシック" pitchFamily="-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rgbClr val="ECECEC"/>
          </a:solidFill>
          <a:latin typeface="Trebuchet MS" pitchFamily="-48" charset="0"/>
          <a:ea typeface="ＭＳ Ｐゴシック" pitchFamily="-4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768A9"/>
          </a:solidFill>
          <a:latin typeface="+mn-lt"/>
          <a:ea typeface="+mn-ea"/>
          <a:cs typeface="ＭＳ Ｐゴシック"/>
        </a:defRPr>
      </a:lvl1pPr>
      <a:lvl2pPr marL="569913" indent="-2254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57575"/>
          </a:solidFill>
          <a:latin typeface="+mn-lt"/>
          <a:ea typeface="+mn-ea"/>
          <a:cs typeface="ＭＳ Ｐゴシック"/>
        </a:defRPr>
      </a:lvl2pPr>
      <a:lvl3pPr marL="800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757575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57575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757575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57575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57575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57575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57575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209550"/>
            <a:ext cx="8410575" cy="1085850"/>
          </a:xfrm>
          <a:prstGeom prst="rect">
            <a:avLst/>
          </a:prstGeom>
          <a:noFill/>
          <a:ln w="6350">
            <a:noFill/>
            <a:round/>
            <a:headEnd/>
            <a:tailEnd/>
          </a:ln>
          <a:scene3d>
            <a:camera prst="orthographicFront"/>
            <a:lightRig rig="threePt" dir="t"/>
          </a:scene3d>
          <a:sp3d>
            <a:bevelT w="0" h="63500"/>
            <a:bevelB w="0" h="63500"/>
          </a:sp3d>
        </p:spPr>
        <p:txBody>
          <a:bodyPr vert="horz" wrap="square" lIns="18288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524000"/>
            <a:ext cx="8105775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40324" name="Line 4"/>
          <p:cNvSpPr>
            <a:spLocks noChangeShapeType="1"/>
          </p:cNvSpPr>
          <p:nvPr/>
        </p:nvSpPr>
        <p:spPr bwMode="auto">
          <a:xfrm>
            <a:off x="0" y="6248400"/>
            <a:ext cx="9144000" cy="0"/>
          </a:xfrm>
          <a:prstGeom prst="line">
            <a:avLst/>
          </a:prstGeom>
          <a:noFill/>
          <a:ln w="9525">
            <a:solidFill>
              <a:srgbClr val="5698C5"/>
            </a:solidFill>
            <a:round/>
            <a:headEnd/>
            <a:tailEnd/>
          </a:ln>
        </p:spPr>
        <p:txBody>
          <a:bodyPr wrap="none" anchor="ctr"/>
          <a:lstStyle/>
          <a:p>
            <a:pPr algn="l" rtl="0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sz="1200" kern="1200" dirty="0">
              <a:solidFill>
                <a:srgbClr val="000000"/>
              </a:solidFill>
              <a:latin typeface="Trebuchet MS"/>
              <a:ea typeface="ＭＳ Ｐゴシック"/>
              <a:cs typeface="+mn-cs"/>
            </a:endParaRPr>
          </a:p>
        </p:txBody>
      </p:sp>
      <p:pic>
        <p:nvPicPr>
          <p:cNvPr id="17413" name="Picture 11" descr="WKH_LOGO_outlined_R_200x63.gif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538" y="6324600"/>
            <a:ext cx="28876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267200" y="6400800"/>
            <a:ext cx="3449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fld id="{1C9B46F3-004B-4A19-BE6F-9ACD63F05115}" type="slidenum">
              <a:rPr lang="en-US" sz="1000" kern="1200">
                <a:solidFill>
                  <a:srgbClr val="000000"/>
                </a:solidFill>
                <a:latin typeface="Trebuchet MS"/>
                <a:ea typeface="ＭＳ Ｐゴシック"/>
                <a:cs typeface="+mn-cs"/>
              </a:rPr>
              <a:pPr algn="l" rtl="0"/>
              <a:t>‹#›</a:t>
            </a:fld>
            <a:endParaRPr lang="en-US" sz="1000" kern="1200" dirty="0">
              <a:solidFill>
                <a:srgbClr val="000000"/>
              </a:solidFill>
              <a:latin typeface="Trebuchet MS"/>
              <a:ea typeface="ＭＳ Ｐゴシック"/>
              <a:cs typeface="+mn-cs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876800" y="6400800"/>
            <a:ext cx="423862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768A9"/>
          </a:solidFill>
          <a:latin typeface="+mj-lt"/>
          <a:ea typeface="+mj-ea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768A9"/>
          </a:solidFill>
          <a:latin typeface="Trebuchet MS" pitchFamily="-48" charset="0"/>
          <a:ea typeface="ＭＳ Ｐゴシック" pitchFamily="-48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768A9"/>
          </a:solidFill>
          <a:latin typeface="Trebuchet MS" pitchFamily="-48" charset="0"/>
          <a:ea typeface="ＭＳ Ｐゴシック" pitchFamily="-48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768A9"/>
          </a:solidFill>
          <a:latin typeface="Trebuchet MS" pitchFamily="-48" charset="0"/>
          <a:ea typeface="ＭＳ Ｐゴシック" pitchFamily="-48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768A9"/>
          </a:solidFill>
          <a:latin typeface="Trebuchet MS" pitchFamily="-48" charset="0"/>
          <a:ea typeface="ＭＳ Ｐゴシック" pitchFamily="-48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rgbClr val="ECECEC"/>
          </a:solidFill>
          <a:latin typeface="Trebuchet MS" pitchFamily="-48" charset="0"/>
          <a:ea typeface="ＭＳ Ｐゴシック" pitchFamily="-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rgbClr val="ECECEC"/>
          </a:solidFill>
          <a:latin typeface="Trebuchet MS" pitchFamily="-48" charset="0"/>
          <a:ea typeface="ＭＳ Ｐゴシック" pitchFamily="-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rgbClr val="ECECEC"/>
          </a:solidFill>
          <a:latin typeface="Trebuchet MS" pitchFamily="-48" charset="0"/>
          <a:ea typeface="ＭＳ Ｐゴシック" pitchFamily="-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rgbClr val="ECECEC"/>
          </a:solidFill>
          <a:latin typeface="Trebuchet MS" pitchFamily="-48" charset="0"/>
          <a:ea typeface="ＭＳ Ｐゴシック" pitchFamily="-4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768A9"/>
          </a:solidFill>
          <a:latin typeface="+mn-lt"/>
          <a:ea typeface="+mn-ea"/>
          <a:cs typeface="ＭＳ Ｐゴシック"/>
        </a:defRPr>
      </a:lvl1pPr>
      <a:lvl2pPr marL="569913" indent="-2254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57575"/>
          </a:solidFill>
          <a:latin typeface="+mn-lt"/>
          <a:ea typeface="+mn-ea"/>
          <a:cs typeface="ＭＳ Ｐゴシック"/>
        </a:defRPr>
      </a:lvl2pPr>
      <a:lvl3pPr marL="800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757575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57575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757575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57575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57575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57575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57575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209550"/>
            <a:ext cx="8410575" cy="1085850"/>
          </a:xfrm>
          <a:prstGeom prst="rect">
            <a:avLst/>
          </a:prstGeom>
          <a:noFill/>
          <a:ln w="6350">
            <a:noFill/>
            <a:round/>
            <a:headEnd/>
            <a:tailEnd/>
          </a:ln>
          <a:scene3d>
            <a:camera prst="orthographicFront"/>
            <a:lightRig rig="threePt" dir="t"/>
          </a:scene3d>
          <a:sp3d>
            <a:bevelT w="0" h="63500"/>
            <a:bevelB w="0" h="63500"/>
          </a:sp3d>
        </p:spPr>
        <p:txBody>
          <a:bodyPr vert="horz" wrap="square" lIns="18288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524000"/>
            <a:ext cx="8105775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40324" name="Line 4"/>
          <p:cNvSpPr>
            <a:spLocks noChangeShapeType="1"/>
          </p:cNvSpPr>
          <p:nvPr/>
        </p:nvSpPr>
        <p:spPr bwMode="auto">
          <a:xfrm>
            <a:off x="0" y="6248400"/>
            <a:ext cx="9144000" cy="0"/>
          </a:xfrm>
          <a:prstGeom prst="line">
            <a:avLst/>
          </a:prstGeom>
          <a:noFill/>
          <a:ln w="9525">
            <a:solidFill>
              <a:srgbClr val="5698C5"/>
            </a:solidFill>
            <a:round/>
            <a:headEnd/>
            <a:tailEnd/>
          </a:ln>
        </p:spPr>
        <p:txBody>
          <a:bodyPr wrap="none" anchor="ctr"/>
          <a:lstStyle/>
          <a:p>
            <a:pPr algn="l" rtl="0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sz="1200" kern="1200" dirty="0">
              <a:solidFill>
                <a:srgbClr val="000000"/>
              </a:solidFill>
              <a:latin typeface="Trebuchet MS"/>
              <a:ea typeface="ＭＳ Ｐゴシック"/>
              <a:cs typeface="+mn-cs"/>
            </a:endParaRPr>
          </a:p>
        </p:txBody>
      </p:sp>
      <p:pic>
        <p:nvPicPr>
          <p:cNvPr id="17413" name="Picture 11" descr="WKH_LOGO_outlined_R_200x63.gif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538" y="6324600"/>
            <a:ext cx="28876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724400" y="6383179"/>
            <a:ext cx="3449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fld id="{1C9B46F3-004B-4A19-BE6F-9ACD63F05115}" type="slidenum">
              <a:rPr lang="en-US" sz="1000" kern="1200">
                <a:solidFill>
                  <a:srgbClr val="000000"/>
                </a:solidFill>
                <a:latin typeface="Trebuchet MS"/>
                <a:ea typeface="ＭＳ Ｐゴシック"/>
                <a:cs typeface="+mn-cs"/>
              </a:rPr>
              <a:pPr algn="l" rtl="0"/>
              <a:t>‹#›</a:t>
            </a:fld>
            <a:endParaRPr lang="en-US" sz="1000" kern="1200" dirty="0">
              <a:solidFill>
                <a:srgbClr val="000000"/>
              </a:solidFill>
              <a:latin typeface="Trebuchet MS"/>
              <a:ea typeface="ＭＳ Ｐゴシック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768A9"/>
          </a:solidFill>
          <a:latin typeface="+mj-lt"/>
          <a:ea typeface="+mj-ea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768A9"/>
          </a:solidFill>
          <a:latin typeface="Trebuchet MS" pitchFamily="-48" charset="0"/>
          <a:ea typeface="ＭＳ Ｐゴシック" pitchFamily="-48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768A9"/>
          </a:solidFill>
          <a:latin typeface="Trebuchet MS" pitchFamily="-48" charset="0"/>
          <a:ea typeface="ＭＳ Ｐゴシック" pitchFamily="-48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768A9"/>
          </a:solidFill>
          <a:latin typeface="Trebuchet MS" pitchFamily="-48" charset="0"/>
          <a:ea typeface="ＭＳ Ｐゴシック" pitchFamily="-48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0768A9"/>
          </a:solidFill>
          <a:latin typeface="Trebuchet MS" pitchFamily="-48" charset="0"/>
          <a:ea typeface="ＭＳ Ｐゴシック" pitchFamily="-48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rgbClr val="ECECEC"/>
          </a:solidFill>
          <a:latin typeface="Trebuchet MS" pitchFamily="-48" charset="0"/>
          <a:ea typeface="ＭＳ Ｐゴシック" pitchFamily="-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rgbClr val="ECECEC"/>
          </a:solidFill>
          <a:latin typeface="Trebuchet MS" pitchFamily="-48" charset="0"/>
          <a:ea typeface="ＭＳ Ｐゴシック" pitchFamily="-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rgbClr val="ECECEC"/>
          </a:solidFill>
          <a:latin typeface="Trebuchet MS" pitchFamily="-48" charset="0"/>
          <a:ea typeface="ＭＳ Ｐゴシック" pitchFamily="-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rgbClr val="ECECEC"/>
          </a:solidFill>
          <a:latin typeface="Trebuchet MS" pitchFamily="-48" charset="0"/>
          <a:ea typeface="ＭＳ Ｐゴシック" pitchFamily="-4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768A9"/>
          </a:solidFill>
          <a:latin typeface="+mn-lt"/>
          <a:ea typeface="+mn-ea"/>
          <a:cs typeface="ＭＳ Ｐゴシック"/>
        </a:defRPr>
      </a:lvl1pPr>
      <a:lvl2pPr marL="569913" indent="-2254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57575"/>
          </a:solidFill>
          <a:latin typeface="+mn-lt"/>
          <a:ea typeface="+mn-ea"/>
          <a:cs typeface="ＭＳ Ｐゴシック"/>
        </a:defRPr>
      </a:lvl2pPr>
      <a:lvl3pPr marL="800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757575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57575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757575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57575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57575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57575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57575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8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533400" y="3810000"/>
            <a:ext cx="2057400" cy="1828800"/>
          </a:xfrm>
        </p:spPr>
        <p:txBody>
          <a:bodyPr>
            <a:noAutofit/>
          </a:bodyPr>
          <a:lstStyle/>
          <a:p>
            <a:pPr lvl="0">
              <a:defRPr/>
            </a:pPr>
            <a:endParaRPr lang="en-US" sz="1400" b="0" baseline="0" dirty="0" smtClean="0">
              <a:solidFill>
                <a:srgbClr val="274980"/>
              </a:solidFill>
            </a:endParaRPr>
          </a:p>
          <a:p>
            <a:pPr lvl="0">
              <a:defRPr/>
            </a:pPr>
            <a:endParaRPr lang="en-US" sz="1400" b="0" baseline="0" dirty="0" smtClean="0">
              <a:solidFill>
                <a:srgbClr val="274980"/>
              </a:solidFill>
            </a:endParaRPr>
          </a:p>
          <a:p>
            <a:pPr lvl="0">
              <a:defRPr/>
            </a:pPr>
            <a:endParaRPr lang="en-US" sz="1400" b="0" baseline="0" dirty="0" smtClean="0">
              <a:solidFill>
                <a:srgbClr val="274980"/>
              </a:solidFill>
            </a:endParaRPr>
          </a:p>
          <a:p>
            <a:pPr lvl="0">
              <a:defRPr/>
            </a:pPr>
            <a:endParaRPr lang="en-US" sz="1600" b="0" baseline="0" dirty="0" smtClean="0">
              <a:solidFill>
                <a:srgbClr val="27498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00400" y="1371600"/>
            <a:ext cx="5181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 smtClean="0">
                <a:solidFill>
                  <a:srgbClr val="0768A9"/>
                </a:solidFill>
                <a:latin typeface="+mj-lt"/>
                <a:ea typeface="ＭＳ Ｐゴシック"/>
                <a:cs typeface="Calibri" pitchFamily="34" charset="0"/>
              </a:rPr>
              <a:t>Natural </a:t>
            </a:r>
            <a:r>
              <a:rPr lang="en-US" sz="3600" dirty="0" smtClean="0">
                <a:solidFill>
                  <a:srgbClr val="0768A9"/>
                </a:solidFill>
                <a:latin typeface="+mj-lt"/>
                <a:ea typeface="ＭＳ Ｐゴシック"/>
                <a:cs typeface="Calibri" pitchFamily="34" charset="0"/>
              </a:rPr>
              <a:t>Standard on OvidSP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600" kern="1200" dirty="0">
              <a:solidFill>
                <a:srgbClr val="0768A9"/>
              </a:solidFill>
              <a:latin typeface="+mj-lt"/>
              <a:ea typeface="ＭＳ Ｐゴシック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" y="4876508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Diane Campagnes</a:t>
            </a: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41773" cy="85725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600" dirty="0" smtClean="0">
                <a:cs typeface="Calibri" pitchFamily="34" charset="0"/>
              </a:rPr>
              <a:t>Importance of having a resource like NS</a:t>
            </a:r>
            <a:endParaRPr lang="en-US" sz="3600" dirty="0"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458200" cy="5181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A great </a:t>
            </a:r>
            <a:r>
              <a:rPr lang="en-US" sz="2000" dirty="0">
                <a:cs typeface="Calibri" pitchFamily="34" charset="0"/>
              </a:rPr>
              <a:t>compliment</a:t>
            </a: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 to other traditional resources </a:t>
            </a:r>
            <a:r>
              <a:rPr lang="en-US" sz="2000" dirty="0" smtClean="0">
                <a:solidFill>
                  <a:schemeClr val="tx1"/>
                </a:solidFill>
                <a:cs typeface="Calibri" pitchFamily="34" charset="0"/>
              </a:rPr>
              <a:t>– NS </a:t>
            </a:r>
            <a:r>
              <a:rPr lang="en-US" sz="2000" dirty="0" smtClean="0">
                <a:cs typeface="Calibri" pitchFamily="34" charset="0"/>
              </a:rPr>
              <a:t>b</a:t>
            </a:r>
            <a:r>
              <a:rPr lang="en-US" sz="2000" dirty="0" smtClean="0">
                <a:latin typeface="+mj-lt"/>
                <a:ea typeface="+mj-ea"/>
                <a:cs typeface="Calibri" pitchFamily="34" charset="0"/>
              </a:rPr>
              <a:t>ridges the gap 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ea typeface="+mj-ea"/>
                <a:cs typeface="Calibri" pitchFamily="34" charset="0"/>
              </a:rPr>
              <a:t>between Conventional and Integrative medicine - an increasingly prevalent aspect of health care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>
                <a:cs typeface="Calibri" pitchFamily="34" charset="0"/>
              </a:rPr>
              <a:t>Leader</a:t>
            </a: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 in its niche – Before NS, there was inadequate centralized monitoring of quality, safety, or effectiveness, despite </a:t>
            </a:r>
            <a:r>
              <a:rPr lang="en-US" sz="2000" dirty="0" smtClean="0">
                <a:solidFill>
                  <a:schemeClr val="tx1"/>
                </a:solidFill>
                <a:cs typeface="Calibri" pitchFamily="34" charset="0"/>
              </a:rPr>
              <a:t>known </a:t>
            </a: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side effects and interactions</a:t>
            </a:r>
            <a:r>
              <a:rPr lang="en-US" sz="2000" dirty="0" smtClean="0">
                <a:solidFill>
                  <a:schemeClr val="tx1"/>
                </a:solidFill>
                <a:cs typeface="Calibri" pitchFamily="34" charset="0"/>
              </a:rPr>
              <a:t>.</a:t>
            </a:r>
            <a:endParaRPr lang="en-US" sz="2000" dirty="0" smtClean="0">
              <a:solidFill>
                <a:schemeClr val="tx1"/>
              </a:solidFill>
              <a:latin typeface="+mj-lt"/>
              <a:ea typeface="+mj-ea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  <a:ea typeface="+mj-ea"/>
                <a:cs typeface="Calibri" pitchFamily="34" charset="0"/>
              </a:rPr>
              <a:t>Clinicians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ea typeface="+mj-ea"/>
                <a:cs typeface="Calibri" pitchFamily="34" charset="0"/>
              </a:rPr>
              <a:t> want to know more about dangers – for patient safety and malpractice risk reduction as more and </a:t>
            </a:r>
            <a:r>
              <a:rPr lang="en-US" sz="2000" dirty="0">
                <a:solidFill>
                  <a:schemeClr val="tx1"/>
                </a:solidFill>
                <a:latin typeface="+mj-lt"/>
                <a:ea typeface="+mj-ea"/>
                <a:cs typeface="Calibri" pitchFamily="34" charset="0"/>
              </a:rPr>
              <a:t>more patients are incorporating integrative therapies into the regimens prescribed to them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  <a:ea typeface="+mj-ea"/>
                <a:cs typeface="Calibri" pitchFamily="34" charset="0"/>
              </a:rPr>
              <a:t>Librarians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ea typeface="+mj-ea"/>
                <a:cs typeface="Calibri" pitchFamily="34" charset="0"/>
              </a:rPr>
              <a:t> provide consumer health services to patients and laypersons in the service area of the institution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EBM articles are </a:t>
            </a:r>
            <a:r>
              <a:rPr lang="en-US" sz="2000" dirty="0" smtClean="0">
                <a:latin typeface="+mj-lt"/>
                <a:cs typeface="Calibri" pitchFamily="34" charset="0"/>
              </a:rPr>
              <a:t>a must 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for all physicians, nurses &amp; pharmacists for an unbiased review of herbs &amp; supplements.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  <a:cs typeface="Calibri" pitchFamily="34" charset="0"/>
              </a:rPr>
              <a:t>Herbal supplements 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contain active pharmacological substances that have the ability to alter biochemical and physiologic body functions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cs typeface="Calibri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+mj-lt"/>
              <a:cs typeface="Calibri" pitchFamily="34" charset="0"/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1"/>
              </a:solidFill>
              <a:latin typeface="+mj-lt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34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41773" cy="85953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600" dirty="0" smtClean="0">
                <a:cs typeface="Calibri" pitchFamily="34" charset="0"/>
              </a:rPr>
              <a:t>Highlights</a:t>
            </a:r>
            <a:endParaRPr lang="en-US" sz="3600" dirty="0"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105775" cy="51816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Provides evidence-based </a:t>
            </a:r>
            <a:r>
              <a:rPr lang="en-US" sz="2000" dirty="0">
                <a:cs typeface="Calibri" pitchFamily="34" charset="0"/>
              </a:rPr>
              <a:t>CE/CME courses - </a:t>
            </a: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recommended by the American Academy of Family Physicians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Offers </a:t>
            </a:r>
            <a:r>
              <a:rPr lang="en-US" sz="2000" dirty="0">
                <a:cs typeface="Calibri" pitchFamily="34" charset="0"/>
              </a:rPr>
              <a:t>academic rotations</a:t>
            </a: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, fellowship and residencies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Assists educators in providing relevant information to medical students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A trustworthy resource for professors and students alike to get up-to-date research on Integrative medicine.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A 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Clinical </a:t>
            </a:r>
            <a:r>
              <a:rPr lang="en-US" sz="2000" dirty="0">
                <a:solidFill>
                  <a:schemeClr val="tx1"/>
                </a:solidFill>
                <a:latin typeface="+mj-lt"/>
                <a:cs typeface="Calibri" pitchFamily="34" charset="0"/>
              </a:rPr>
              <a:t>Decision Support 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tool at point-of-care</a:t>
            </a:r>
            <a:endParaRPr lang="en-US" sz="2000" dirty="0">
              <a:solidFill>
                <a:schemeClr val="tx1"/>
              </a:solidFill>
              <a:latin typeface="+mj-lt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latin typeface="+mj-lt"/>
                <a:cs typeface="Calibri" pitchFamily="34" charset="0"/>
              </a:rPr>
              <a:t>Drug </a:t>
            </a:r>
            <a:r>
              <a:rPr lang="en-US" sz="2000" dirty="0">
                <a:latin typeface="+mj-lt"/>
                <a:cs typeface="Calibri" pitchFamily="34" charset="0"/>
              </a:rPr>
              <a:t>reconciliation</a:t>
            </a:r>
            <a:r>
              <a:rPr lang="en-US" sz="2000" dirty="0">
                <a:solidFill>
                  <a:schemeClr val="tx1"/>
                </a:solidFill>
                <a:latin typeface="+mj-lt"/>
                <a:cs typeface="Calibri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in patient care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Check </a:t>
            </a:r>
            <a:r>
              <a:rPr lang="en-US" sz="2000" dirty="0" smtClean="0">
                <a:latin typeface="+mj-lt"/>
                <a:cs typeface="Calibri" pitchFamily="34" charset="0"/>
              </a:rPr>
              <a:t>herb-drug interactions 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&amp; depletions 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Address Complementary medicine use with patients to </a:t>
            </a:r>
            <a:r>
              <a:rPr lang="en-US" sz="2000" dirty="0" smtClean="0">
                <a:latin typeface="+mj-lt"/>
                <a:cs typeface="Calibri" pitchFamily="34" charset="0"/>
              </a:rPr>
              <a:t>improve patient outcomes 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with safe &amp; effective therapies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Clinicians </a:t>
            </a:r>
            <a:r>
              <a:rPr lang="en-US" sz="2000" dirty="0" smtClean="0">
                <a:latin typeface="+mj-lt"/>
                <a:cs typeface="Calibri" pitchFamily="34" charset="0"/>
              </a:rPr>
              <a:t>make recommendations to patients in CAM area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Includes </a:t>
            </a:r>
            <a:r>
              <a:rPr lang="en-US" sz="2000" dirty="0">
                <a:latin typeface="+mj-lt"/>
                <a:cs typeface="Calibri" pitchFamily="34" charset="0"/>
              </a:rPr>
              <a:t>p</a:t>
            </a:r>
            <a:r>
              <a:rPr lang="en-US" sz="2000" dirty="0" smtClean="0">
                <a:latin typeface="+mj-lt"/>
                <a:cs typeface="Calibri" pitchFamily="34" charset="0"/>
              </a:rPr>
              <a:t>atient hand-outs </a:t>
            </a:r>
            <a:r>
              <a:rPr lang="en-US" sz="2000" dirty="0">
                <a:solidFill>
                  <a:schemeClr val="tx1"/>
                </a:solidFill>
                <a:latin typeface="+mj-lt"/>
                <a:cs typeface="Calibri" pitchFamily="34" charset="0"/>
              </a:rPr>
              <a:t>and </a:t>
            </a:r>
            <a:r>
              <a:rPr lang="en-US" sz="2000" dirty="0">
                <a:latin typeface="+mj-lt"/>
                <a:cs typeface="Calibri" pitchFamily="34" charset="0"/>
              </a:rPr>
              <a:t>recipes </a:t>
            </a:r>
            <a:r>
              <a:rPr lang="en-US" sz="2000" dirty="0">
                <a:solidFill>
                  <a:schemeClr val="tx1"/>
                </a:solidFill>
                <a:latin typeface="+mj-lt"/>
                <a:cs typeface="Calibri" pitchFamily="34" charset="0"/>
              </a:rPr>
              <a:t>for dietary changes for a condition.</a:t>
            </a:r>
          </a:p>
          <a:p>
            <a:pPr marL="0" indent="0">
              <a:buNone/>
            </a:pP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93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41773" cy="8382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600" dirty="0" smtClean="0"/>
              <a:t>Use Case </a:t>
            </a:r>
            <a:r>
              <a:rPr lang="en-US" sz="3600" dirty="0" smtClean="0"/>
              <a:t>1 </a:t>
            </a:r>
            <a:r>
              <a:rPr lang="en-US" sz="3600" dirty="0" smtClean="0"/>
              <a:t>– Academic Setting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1905000" y="1143000"/>
            <a:ext cx="6248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US" sz="16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dirty="0" smtClean="0"/>
          </a:p>
          <a:p>
            <a:endParaRPr lang="en-US" sz="16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917260"/>
              </p:ext>
            </p:extLst>
          </p:nvPr>
        </p:nvGraphicFramePr>
        <p:xfrm>
          <a:off x="2385237" y="1052315"/>
          <a:ext cx="5920563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0563"/>
              </a:tblGrid>
              <a:tr h="2224285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Dr.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Wei Long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, Professor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at China Medical University</a:t>
                      </a:r>
                    </a:p>
                    <a:p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Dr. Long is reviewing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 a paper on use of dietary supplements in patients with diabetes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Selects Ovid resources AMED, MEDLINE, TCM Books@Ovid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Finds articles on herbs used in the treatment of diabetes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Wants to further research on the safety information of the supplements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Looks up on Natural Standard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Gets information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 on dosing/</a:t>
                      </a: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</a:rPr>
                        <a:t>toxication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, allergies, interactions and adverse effects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rcRect r="39985"/>
          <a:stretch>
            <a:fillRect/>
          </a:stretch>
        </p:blipFill>
        <p:spPr>
          <a:xfrm>
            <a:off x="228600" y="1447800"/>
            <a:ext cx="1882359" cy="209099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38" y="4090643"/>
            <a:ext cx="4318062" cy="21019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334" y="4059038"/>
            <a:ext cx="4361066" cy="21335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2" name="Right Arrow 11"/>
          <p:cNvSpPr/>
          <p:nvPr/>
        </p:nvSpPr>
        <p:spPr>
          <a:xfrm>
            <a:off x="1688977" y="5867400"/>
            <a:ext cx="533400" cy="168729"/>
          </a:xfrm>
          <a:prstGeom prst="rightArrow">
            <a:avLst/>
          </a:prstGeom>
          <a:solidFill>
            <a:srgbClr val="FFFF99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45018" y="5546306"/>
            <a:ext cx="3276600" cy="646331"/>
          </a:xfrm>
          <a:prstGeom prst="rect">
            <a:avLst/>
          </a:prstGeom>
          <a:solidFill>
            <a:srgbClr val="FFFF9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Interactions with drugs, foods, herbs and lab link to drugs of concern. No need to switch from reference to reference</a:t>
            </a:r>
            <a:endParaRPr lang="en-US" sz="1200" b="1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152400"/>
            <a:ext cx="1087263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34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41773" cy="8382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Use Case </a:t>
            </a:r>
            <a:r>
              <a:rPr lang="en-US" dirty="0" smtClean="0"/>
              <a:t>2 </a:t>
            </a:r>
            <a:r>
              <a:rPr lang="en-US" dirty="0" smtClean="0"/>
              <a:t>– Hospital OR Academic Setting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05000" y="1143000"/>
            <a:ext cx="6248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US" sz="16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dirty="0" smtClean="0"/>
          </a:p>
          <a:p>
            <a:endParaRPr lang="en-US" sz="16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901154"/>
              </p:ext>
            </p:extLst>
          </p:nvPr>
        </p:nvGraphicFramePr>
        <p:xfrm>
          <a:off x="2385237" y="1052315"/>
          <a:ext cx="5920563" cy="237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0563"/>
              </a:tblGrid>
              <a:tr h="2376684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Marion, Librarian at General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Medical Center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Marian has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 to assist a consumer who wants to find out if its safe to take Vitamin A and Glucosamine Chondroitin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Librarians can not provide medical advice, but they can offer laypeople authoritative medical information from NS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Goes on Natural Standard under Interactions and selects the agents for herb-drug interactions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Finds 9 Interactions along with Lab, Food Interactions and Allergy information on the agents.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474390"/>
            <a:ext cx="4114800" cy="26617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8917" y="3474390"/>
            <a:ext cx="4476750" cy="26617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143001" y="4050787"/>
            <a:ext cx="2895599" cy="738664"/>
          </a:xfrm>
          <a:prstGeom prst="rect">
            <a:avLst/>
          </a:prstGeom>
          <a:solidFill>
            <a:srgbClr val="FFFF9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1"/>
                </a:solidFill>
              </a:rPr>
              <a:t>Interaction Checker in NS helps find herb/supplement/drug interactions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/>
          <a:srcRect r="23232"/>
          <a:stretch>
            <a:fillRect/>
          </a:stretch>
        </p:blipFill>
        <p:spPr>
          <a:xfrm>
            <a:off x="304800" y="1295400"/>
            <a:ext cx="1960887" cy="1948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0748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41773" cy="8382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Use Case </a:t>
            </a:r>
            <a:r>
              <a:rPr lang="en-US" dirty="0" smtClean="0"/>
              <a:t>3 </a:t>
            </a:r>
            <a:r>
              <a:rPr lang="en-US" dirty="0" smtClean="0"/>
              <a:t>– Hospital OR Academic Setting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05000" y="1143000"/>
            <a:ext cx="6248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US" sz="16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dirty="0" smtClean="0"/>
          </a:p>
          <a:p>
            <a:endParaRPr lang="en-US" sz="16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390741"/>
              </p:ext>
            </p:extLst>
          </p:nvPr>
        </p:nvGraphicFramePr>
        <p:xfrm>
          <a:off x="2667000" y="1066800"/>
          <a:ext cx="5920563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0563"/>
              </a:tblGrid>
              <a:tr h="228600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Beth, Librarian at University Of Canterbury, Central Library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Beth has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 to assist a consumer who is seeking information on an integrative therapy for his diabetes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Librarians can not provide medical advice, but they can offer laypeople authoritative medical information from NS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Goes on Natural Standard under Therapy Finder and enters customer personal profile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Finds 9 Interactions along with Lab, Food Interactions and Allergy information on the agents.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076209" y="4953000"/>
            <a:ext cx="2895599" cy="738664"/>
          </a:xfrm>
          <a:prstGeom prst="rect">
            <a:avLst/>
          </a:prstGeom>
          <a:solidFill>
            <a:srgbClr val="FFFF9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1"/>
                </a:solidFill>
              </a:rPr>
              <a:t>Interaction Checker in NS helps find herb/supplement/drug interactions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23" y="3533500"/>
            <a:ext cx="4197927" cy="2590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528952"/>
            <a:ext cx="4343400" cy="26434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324600" y="4828900"/>
            <a:ext cx="2514600" cy="954107"/>
          </a:xfrm>
          <a:prstGeom prst="rect">
            <a:avLst/>
          </a:prstGeom>
          <a:solidFill>
            <a:srgbClr val="FFFF9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1"/>
                </a:solidFill>
              </a:rPr>
              <a:t>Therapy Finder suggests therapies based on personal profile of an individual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5715000" y="5190543"/>
            <a:ext cx="624444" cy="230819"/>
          </a:xfrm>
          <a:prstGeom prst="rightArrow">
            <a:avLst/>
          </a:prstGeom>
          <a:solidFill>
            <a:srgbClr val="FFFF99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64" y="1143000"/>
            <a:ext cx="1599136" cy="21336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32181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1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641773" cy="85953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Natural Standard </a:t>
            </a:r>
            <a:r>
              <a:rPr lang="en-US" dirty="0" smtClean="0"/>
              <a:t>on OvidSP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295400"/>
            <a:ext cx="8105775" cy="4724400"/>
          </a:xfrm>
        </p:spPr>
        <p:txBody>
          <a:bodyPr/>
          <a:lstStyle/>
          <a:p>
            <a:r>
              <a:rPr lang="en-US" sz="2600" dirty="0" smtClean="0">
                <a:solidFill>
                  <a:schemeClr val="tx1"/>
                </a:solidFill>
              </a:rPr>
              <a:t>Available as a link-out below the external link section on OvidSP</a:t>
            </a:r>
          </a:p>
          <a:p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Available for unlimited users</a:t>
            </a:r>
          </a:p>
          <a:p>
            <a:endParaRPr lang="en-US" sz="2600" dirty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Please contact Diane Campagnes for pricing</a:t>
            </a:r>
          </a:p>
          <a:p>
            <a:endParaRPr lang="en-US" sz="2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84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41773" cy="85725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600" dirty="0" smtClean="0">
                <a:cs typeface="Calibri" pitchFamily="34" charset="0"/>
              </a:rPr>
              <a:t>EBM– What is it?</a:t>
            </a:r>
            <a:endParaRPr lang="en-US" sz="3600" dirty="0">
              <a:cs typeface="Calibri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048000" y="1066800"/>
            <a:ext cx="3315472" cy="3124200"/>
          </a:xfrm>
          <a:prstGeom prst="ellipse">
            <a:avLst/>
          </a:prstGeom>
          <a:noFill/>
          <a:ln>
            <a:solidFill>
              <a:schemeClr val="accent2"/>
            </a:solidFill>
          </a:ln>
          <a:effectLst>
            <a:glow rad="127000">
              <a:schemeClr val="bg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05016" y="4149804"/>
            <a:ext cx="181498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>
                <a:ln>
                  <a:solidFill>
                    <a:srgbClr val="00B050"/>
                  </a:solidFill>
                </a:ln>
                <a:noFill/>
              </a:rPr>
              <a:t>Patient </a:t>
            </a:r>
          </a:p>
          <a:p>
            <a:pPr algn="r"/>
            <a:r>
              <a:rPr lang="en-US" sz="2400" dirty="0">
                <a:ln>
                  <a:solidFill>
                    <a:srgbClr val="00B050"/>
                  </a:solidFill>
                </a:ln>
                <a:noFill/>
              </a:rPr>
              <a:t>Preferences</a:t>
            </a:r>
          </a:p>
          <a:p>
            <a:pPr algn="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676400" y="2971800"/>
            <a:ext cx="3315472" cy="3124200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>
            <a:glow rad="127000">
              <a:schemeClr val="bg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380728" y="2895600"/>
            <a:ext cx="3315472" cy="3124200"/>
          </a:xfrm>
          <a:prstGeom prst="ellipse">
            <a:avLst/>
          </a:prstGeom>
          <a:noFill/>
          <a:ln>
            <a:solidFill>
              <a:srgbClr val="00B050"/>
            </a:solidFill>
          </a:ln>
          <a:effectLst>
            <a:glow rad="127000">
              <a:schemeClr val="bg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0" y="4226004"/>
            <a:ext cx="20947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n>
                  <a:solidFill>
                    <a:srgbClr val="FF0000"/>
                  </a:solidFill>
                </a:ln>
                <a:noFill/>
              </a:rPr>
              <a:t>Research</a:t>
            </a:r>
          </a:p>
          <a:p>
            <a:pPr algn="ctr"/>
            <a:r>
              <a:rPr lang="en-US" sz="2400" dirty="0" smtClean="0">
                <a:ln>
                  <a:solidFill>
                    <a:srgbClr val="FF0000"/>
                  </a:solidFill>
                </a:ln>
                <a:noFill/>
              </a:rPr>
              <a:t>Evidence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972201" y="1332016"/>
            <a:ext cx="146706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n>
                  <a:solidFill>
                    <a:srgbClr val="0768A9"/>
                  </a:solidFill>
                </a:ln>
                <a:noFill/>
              </a:rPr>
              <a:t>Clinical</a:t>
            </a:r>
          </a:p>
          <a:p>
            <a:pPr algn="ctr"/>
            <a:r>
              <a:rPr lang="en-US" sz="2400" dirty="0" smtClean="0">
                <a:ln>
                  <a:solidFill>
                    <a:srgbClr val="0768A9"/>
                  </a:solidFill>
                </a:ln>
                <a:noFill/>
              </a:rPr>
              <a:t>Expertise</a:t>
            </a:r>
            <a:endParaRPr lang="en-US" sz="2400" dirty="0">
              <a:ln>
                <a:solidFill>
                  <a:srgbClr val="0768A9"/>
                </a:solidFill>
              </a:ln>
              <a:noFill/>
            </a:endParaRPr>
          </a:p>
          <a:p>
            <a:pPr algn="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4408227" y="3582537"/>
            <a:ext cx="552734" cy="614150"/>
          </a:xfrm>
          <a:custGeom>
            <a:avLst/>
            <a:gdLst>
              <a:gd name="connsiteX0" fmla="*/ 252483 w 552734"/>
              <a:gd name="connsiteY0" fmla="*/ 0 h 614150"/>
              <a:gd name="connsiteX1" fmla="*/ 354842 w 552734"/>
              <a:gd name="connsiteY1" fmla="*/ 143302 h 614150"/>
              <a:gd name="connsiteX2" fmla="*/ 457200 w 552734"/>
              <a:gd name="connsiteY2" fmla="*/ 341194 h 614150"/>
              <a:gd name="connsiteX3" fmla="*/ 532263 w 552734"/>
              <a:gd name="connsiteY3" fmla="*/ 525439 h 614150"/>
              <a:gd name="connsiteX4" fmla="*/ 552734 w 552734"/>
              <a:gd name="connsiteY4" fmla="*/ 586854 h 614150"/>
              <a:gd name="connsiteX5" fmla="*/ 436728 w 552734"/>
              <a:gd name="connsiteY5" fmla="*/ 600502 h 614150"/>
              <a:gd name="connsiteX6" fmla="*/ 320722 w 552734"/>
              <a:gd name="connsiteY6" fmla="*/ 614150 h 614150"/>
              <a:gd name="connsiteX7" fmla="*/ 197892 w 552734"/>
              <a:gd name="connsiteY7" fmla="*/ 607326 h 614150"/>
              <a:gd name="connsiteX8" fmla="*/ 109182 w 552734"/>
              <a:gd name="connsiteY8" fmla="*/ 600502 h 614150"/>
              <a:gd name="connsiteX9" fmla="*/ 0 w 552734"/>
              <a:gd name="connsiteY9" fmla="*/ 586854 h 614150"/>
              <a:gd name="connsiteX10" fmla="*/ 54591 w 552734"/>
              <a:gd name="connsiteY10" fmla="*/ 368490 h 614150"/>
              <a:gd name="connsiteX11" fmla="*/ 136477 w 552734"/>
              <a:gd name="connsiteY11" fmla="*/ 177421 h 614150"/>
              <a:gd name="connsiteX12" fmla="*/ 191069 w 552734"/>
              <a:gd name="connsiteY12" fmla="*/ 81887 h 614150"/>
              <a:gd name="connsiteX13" fmla="*/ 252483 w 552734"/>
              <a:gd name="connsiteY13" fmla="*/ 0 h 614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52734" h="614150">
                <a:moveTo>
                  <a:pt x="252483" y="0"/>
                </a:moveTo>
                <a:lnTo>
                  <a:pt x="354842" y="143302"/>
                </a:lnTo>
                <a:lnTo>
                  <a:pt x="457200" y="341194"/>
                </a:lnTo>
                <a:lnTo>
                  <a:pt x="532263" y="525439"/>
                </a:lnTo>
                <a:lnTo>
                  <a:pt x="552734" y="586854"/>
                </a:lnTo>
                <a:lnTo>
                  <a:pt x="436728" y="600502"/>
                </a:lnTo>
                <a:lnTo>
                  <a:pt x="320722" y="614150"/>
                </a:lnTo>
                <a:lnTo>
                  <a:pt x="197892" y="607326"/>
                </a:lnTo>
                <a:lnTo>
                  <a:pt x="109182" y="600502"/>
                </a:lnTo>
                <a:lnTo>
                  <a:pt x="0" y="586854"/>
                </a:lnTo>
                <a:lnTo>
                  <a:pt x="54591" y="368490"/>
                </a:lnTo>
                <a:lnTo>
                  <a:pt x="136477" y="177421"/>
                </a:lnTo>
                <a:lnTo>
                  <a:pt x="191069" y="81887"/>
                </a:lnTo>
                <a:lnTo>
                  <a:pt x="252483" y="0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EBM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2411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41773" cy="85953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3600" dirty="0" smtClean="0">
                <a:cs typeface="Calibri" pitchFamily="34" charset="0"/>
              </a:rPr>
              <a:t>EBM Method</a:t>
            </a:r>
            <a:endParaRPr lang="en-US" sz="3600" dirty="0">
              <a:cs typeface="Calibri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066800"/>
            <a:ext cx="8258175" cy="495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                                    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596644566"/>
              </p:ext>
            </p:extLst>
          </p:nvPr>
        </p:nvGraphicFramePr>
        <p:xfrm>
          <a:off x="1524000" y="1143000"/>
          <a:ext cx="6096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2125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41773" cy="85725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600" dirty="0" smtClean="0">
                <a:cs typeface="Calibri" pitchFamily="34" charset="0"/>
              </a:rPr>
              <a:t>Healthcare Quiz</a:t>
            </a:r>
            <a:endParaRPr lang="en-US" sz="3600" dirty="0"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082455" cy="5029200"/>
          </a:xfrm>
        </p:spPr>
        <p:txBody>
          <a:bodyPr/>
          <a:lstStyle/>
          <a:p>
            <a:r>
              <a:rPr lang="en-US" sz="2600" dirty="0" smtClean="0">
                <a:solidFill>
                  <a:schemeClr val="tx2"/>
                </a:solidFill>
                <a:latin typeface="+mj-lt"/>
                <a:cs typeface="Calibri" pitchFamily="34" charset="0"/>
              </a:rPr>
              <a:t>Are Gingko and Aspirin dangerous together?</a:t>
            </a:r>
          </a:p>
          <a:p>
            <a:pPr marL="0" indent="0">
              <a:buNone/>
            </a:pPr>
            <a:r>
              <a:rPr lang="en-US" sz="2600" i="1" dirty="0" smtClean="0">
                <a:solidFill>
                  <a:srgbClr val="A50021"/>
                </a:solidFill>
                <a:cs typeface="Calibri" pitchFamily="34" charset="0"/>
              </a:rPr>
              <a:t>Serious </a:t>
            </a:r>
            <a:r>
              <a:rPr lang="en-US" sz="2600" i="1" dirty="0">
                <a:solidFill>
                  <a:srgbClr val="A50021"/>
                </a:solidFill>
                <a:cs typeface="Calibri" pitchFamily="34" charset="0"/>
              </a:rPr>
              <a:t>bleeding may </a:t>
            </a:r>
            <a:r>
              <a:rPr lang="en-US" sz="2600" i="1" dirty="0" smtClean="0">
                <a:solidFill>
                  <a:srgbClr val="A50021"/>
                </a:solidFill>
                <a:cs typeface="Calibri" pitchFamily="34" charset="0"/>
              </a:rPr>
              <a:t>occur</a:t>
            </a:r>
            <a:br>
              <a:rPr lang="en-US" sz="2600" i="1" dirty="0" smtClean="0">
                <a:solidFill>
                  <a:srgbClr val="A50021"/>
                </a:solidFill>
                <a:cs typeface="Calibri" pitchFamily="34" charset="0"/>
              </a:rPr>
            </a:br>
            <a:endParaRPr lang="en-US" sz="2600" dirty="0" smtClean="0">
              <a:solidFill>
                <a:schemeClr val="tx2"/>
              </a:solidFill>
              <a:latin typeface="+mj-lt"/>
              <a:cs typeface="Calibri" pitchFamily="34" charset="0"/>
            </a:endParaRPr>
          </a:p>
          <a:p>
            <a:r>
              <a:rPr lang="en-US" sz="2600" dirty="0" smtClean="0">
                <a:solidFill>
                  <a:schemeClr val="tx2"/>
                </a:solidFill>
                <a:latin typeface="+mj-lt"/>
                <a:cs typeface="Calibri" pitchFamily="34" charset="0"/>
              </a:rPr>
              <a:t>Is Chiropractic or acupuncture as good as surgery for back pain?</a:t>
            </a:r>
          </a:p>
          <a:p>
            <a:pPr marL="0" indent="0">
              <a:buNone/>
            </a:pPr>
            <a:r>
              <a:rPr lang="en-US" sz="2600" i="1" dirty="0">
                <a:solidFill>
                  <a:srgbClr val="A50021"/>
                </a:solidFill>
                <a:cs typeface="Calibri" pitchFamily="34" charset="0"/>
              </a:rPr>
              <a:t>For lumbar musculoskeletal pain </a:t>
            </a:r>
            <a:r>
              <a:rPr lang="en-US" sz="2600" i="1" dirty="0" smtClean="0">
                <a:solidFill>
                  <a:srgbClr val="A50021"/>
                </a:solidFill>
                <a:cs typeface="Calibri" pitchFamily="34" charset="0"/>
              </a:rPr>
              <a:t>only</a:t>
            </a:r>
          </a:p>
          <a:p>
            <a:pPr marL="0" indent="0">
              <a:buNone/>
            </a:pPr>
            <a:endParaRPr lang="en-US" sz="2600" i="1" dirty="0">
              <a:solidFill>
                <a:srgbClr val="A50021"/>
              </a:solidFill>
              <a:cs typeface="Calibri" pitchFamily="34" charset="0"/>
            </a:endParaRPr>
          </a:p>
          <a:p>
            <a:r>
              <a:rPr lang="en-US" sz="2600" dirty="0" smtClean="0">
                <a:solidFill>
                  <a:schemeClr val="tx2"/>
                </a:solidFill>
                <a:latin typeface="+mj-lt"/>
                <a:cs typeface="Calibri" pitchFamily="34" charset="0"/>
              </a:rPr>
              <a:t>Can pregnant women safely use Echinacea?</a:t>
            </a:r>
          </a:p>
          <a:p>
            <a:pPr marL="0" indent="0">
              <a:buNone/>
            </a:pPr>
            <a:r>
              <a:rPr lang="en-US" sz="2600" i="1" dirty="0">
                <a:solidFill>
                  <a:srgbClr val="A50021"/>
                </a:solidFill>
                <a:cs typeface="Calibri" pitchFamily="34" charset="0"/>
              </a:rPr>
              <a:t>Some formulations may contain </a:t>
            </a:r>
            <a:r>
              <a:rPr lang="en-US" sz="2600" i="1" dirty="0" smtClean="0">
                <a:solidFill>
                  <a:srgbClr val="A50021"/>
                </a:solidFill>
                <a:cs typeface="Calibri" pitchFamily="34" charset="0"/>
              </a:rPr>
              <a:t>alcohol</a:t>
            </a:r>
          </a:p>
          <a:p>
            <a:pPr marL="0" indent="0">
              <a:buNone/>
            </a:pPr>
            <a:endParaRPr lang="en-US" sz="2600" i="1" dirty="0">
              <a:solidFill>
                <a:srgbClr val="A50021"/>
              </a:solidFill>
              <a:cs typeface="Calibri" pitchFamily="34" charset="0"/>
            </a:endParaRPr>
          </a:p>
          <a:p>
            <a:pPr marL="0" indent="0">
              <a:buNone/>
            </a:pPr>
            <a:r>
              <a:rPr lang="en-US" sz="2600" dirty="0" smtClean="0">
                <a:solidFill>
                  <a:srgbClr val="FF0000"/>
                </a:solidFill>
                <a:cs typeface="Calibri" pitchFamily="34" charset="0"/>
              </a:rPr>
              <a:t>Natural Standard has all the answers!!!</a:t>
            </a:r>
            <a:r>
              <a:rPr lang="en-US" sz="2600" dirty="0">
                <a:solidFill>
                  <a:srgbClr val="FF0000"/>
                </a:solidFill>
                <a:cs typeface="Calibri" pitchFamily="34" charset="0"/>
              </a:rPr>
              <a:t/>
            </a:r>
            <a:br>
              <a:rPr lang="en-US" sz="2600" dirty="0">
                <a:solidFill>
                  <a:srgbClr val="FF0000"/>
                </a:solidFill>
                <a:cs typeface="Calibri" pitchFamily="34" charset="0"/>
              </a:rPr>
            </a:br>
            <a:endParaRPr lang="en-US" sz="2600" dirty="0" smtClean="0">
              <a:solidFill>
                <a:schemeClr val="tx2"/>
              </a:solidFill>
              <a:latin typeface="+mj-lt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82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41773" cy="106984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Facts and Figures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295400"/>
            <a:ext cx="8105775" cy="4724400"/>
          </a:xfrm>
        </p:spPr>
        <p:txBody>
          <a:bodyPr/>
          <a:lstStyle/>
          <a:p>
            <a:r>
              <a:rPr lang="en-US" sz="2600" dirty="0" smtClean="0"/>
              <a:t>High utilization </a:t>
            </a:r>
            <a:r>
              <a:rPr lang="en-US" sz="2600" dirty="0" smtClean="0">
                <a:solidFill>
                  <a:schemeClr val="tx1"/>
                </a:solidFill>
              </a:rPr>
              <a:t>rate: WHO estimates that 80% of the world’s population uses supplements</a:t>
            </a:r>
          </a:p>
          <a:p>
            <a:r>
              <a:rPr lang="en-US" sz="2600" dirty="0" smtClean="0">
                <a:solidFill>
                  <a:schemeClr val="tx1"/>
                </a:solidFill>
              </a:rPr>
              <a:t>Estimated </a:t>
            </a:r>
            <a:r>
              <a:rPr lang="en-US" sz="2600" dirty="0" smtClean="0"/>
              <a:t>200 billion dollars </a:t>
            </a:r>
            <a:r>
              <a:rPr lang="en-US" sz="2600" dirty="0" smtClean="0">
                <a:solidFill>
                  <a:schemeClr val="tx1"/>
                </a:solidFill>
              </a:rPr>
              <a:t>are spent on supplements worldwide</a:t>
            </a:r>
          </a:p>
          <a:p>
            <a:r>
              <a:rPr lang="en-US" sz="2600" dirty="0" smtClean="0">
                <a:solidFill>
                  <a:schemeClr val="tx1"/>
                </a:solidFill>
              </a:rPr>
              <a:t>Over 40 billion annually spent in the US market alone</a:t>
            </a:r>
          </a:p>
          <a:p>
            <a:r>
              <a:rPr lang="en-US" sz="2600" dirty="0" smtClean="0">
                <a:solidFill>
                  <a:schemeClr val="tx1"/>
                </a:solidFill>
              </a:rPr>
              <a:t>Over 75% of physicians and nurses in the US seek CAM clinical information every year</a:t>
            </a:r>
          </a:p>
          <a:p>
            <a:r>
              <a:rPr lang="en-US" sz="2600" dirty="0" smtClean="0"/>
              <a:t>Over 350 million </a:t>
            </a:r>
            <a:r>
              <a:rPr lang="en-US" sz="2600" dirty="0" smtClean="0">
                <a:solidFill>
                  <a:schemeClr val="tx1"/>
                </a:solidFill>
              </a:rPr>
              <a:t>adult visits to alternative medicine providers in the US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4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41773" cy="85725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500" dirty="0" smtClean="0">
                <a:cs typeface="Calibri" pitchFamily="34" charset="0"/>
              </a:rPr>
              <a:t>Integrative Medicine – Challenges</a:t>
            </a:r>
            <a:endParaRPr lang="en-US" sz="3500" dirty="0"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082455" cy="5181600"/>
          </a:xfrm>
        </p:spPr>
        <p:txBody>
          <a:bodyPr/>
          <a:lstStyle/>
          <a:p>
            <a:r>
              <a:rPr lang="en-US" sz="2000" i="1" dirty="0" smtClean="0">
                <a:solidFill>
                  <a:schemeClr val="tx2"/>
                </a:solidFill>
                <a:latin typeface="+mj-lt"/>
                <a:cs typeface="Calibri" pitchFamily="34" charset="0"/>
              </a:rPr>
              <a:t>What </a:t>
            </a:r>
            <a:r>
              <a:rPr lang="en-US" sz="2000" i="1" dirty="0">
                <a:solidFill>
                  <a:schemeClr val="tx2"/>
                </a:solidFill>
                <a:latin typeface="+mj-lt"/>
                <a:cs typeface="Calibri" pitchFamily="34" charset="0"/>
              </a:rPr>
              <a:t>is Complementary and Alternative Medicine?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Calibri" pitchFamily="34" charset="0"/>
              </a:rPr>
              <a:t>A broad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+mj-lt"/>
                <a:cs typeface="Calibri" pitchFamily="34" charset="0"/>
              </a:rPr>
              <a:t>group of healing philosophies, diagnostic approaches, and therapeutic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Calibri" pitchFamily="34" charset="0"/>
              </a:rPr>
              <a:t>interventions 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Calibri" pitchFamily="34" charset="0"/>
              </a:rPr>
              <a:t>Alternative therapies are used in place of the conventional practices whereas Complementary or integrative medicine can be combined with mainstream approaches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bg1">
                  <a:lumMod val="50000"/>
                </a:schemeClr>
              </a:solidFill>
              <a:latin typeface="+mj-lt"/>
              <a:cs typeface="Calibri" pitchFamily="34" charset="0"/>
            </a:endParaRPr>
          </a:p>
          <a:p>
            <a:r>
              <a:rPr lang="en-US" sz="2000" i="1" dirty="0" smtClean="0">
                <a:solidFill>
                  <a:schemeClr val="tx2"/>
                </a:solidFill>
                <a:latin typeface="+mj-lt"/>
                <a:cs typeface="Calibri" pitchFamily="34" charset="0"/>
              </a:rPr>
              <a:t>Challenges of CAM</a:t>
            </a:r>
            <a:br>
              <a:rPr lang="en-US" sz="2000" i="1" dirty="0" smtClean="0">
                <a:solidFill>
                  <a:schemeClr val="tx2"/>
                </a:solidFill>
                <a:latin typeface="+mj-lt"/>
                <a:cs typeface="Calibri" pitchFamily="34" charset="0"/>
              </a:rPr>
            </a:br>
            <a:endParaRPr lang="en-US" sz="2000" dirty="0">
              <a:solidFill>
                <a:schemeClr val="tx2"/>
              </a:solidFill>
              <a:latin typeface="+mj-lt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Calibri" pitchFamily="34" charset="0"/>
              </a:rPr>
              <a:t>Difficult to find reliable evidence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+mj-lt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Calibri" pitchFamily="34" charset="0"/>
              </a:rPr>
              <a:t>Often not peer-reviewed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+mj-lt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Calibri" pitchFamily="34" charset="0"/>
              </a:rPr>
              <a:t>Published in multiple languages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+mj-lt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Calibri" pitchFamily="34" charset="0"/>
              </a:rPr>
              <a:t>Weak study methodology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Calibri" pitchFamily="34" charset="0"/>
              </a:rPr>
              <a:t>Lack of knowledge of active ingredients or mechanism of action of many CAM products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+mj-lt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52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41773" cy="85725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Natural Standard </a:t>
            </a:r>
            <a:r>
              <a:rPr lang="en-US" dirty="0"/>
              <a:t>Is The Solution!!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799"/>
            <a:ext cx="8082455" cy="5184570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  <a:cs typeface="Calibri" pitchFamily="34" charset="0"/>
              </a:rPr>
              <a:t>Founded in </a:t>
            </a:r>
            <a:r>
              <a:rPr lang="en-US" dirty="0" smtClean="0">
                <a:solidFill>
                  <a:schemeClr val="tx2"/>
                </a:solidFill>
                <a:cs typeface="Calibri" pitchFamily="34" charset="0"/>
              </a:rPr>
              <a:t>2000</a:t>
            </a:r>
          </a:p>
          <a:p>
            <a:r>
              <a:rPr lang="en-US" dirty="0" smtClean="0">
                <a:solidFill>
                  <a:schemeClr val="tx2"/>
                </a:solidFill>
                <a:cs typeface="Calibri" pitchFamily="34" charset="0"/>
              </a:rPr>
              <a:t>Only Integrative database organized to allow for real-time clinical decision support at point-of-care</a:t>
            </a:r>
            <a:endParaRPr lang="en-US" dirty="0" smtClean="0">
              <a:solidFill>
                <a:schemeClr val="tx2"/>
              </a:solidFill>
              <a:latin typeface="+mj-lt"/>
              <a:ea typeface="+mj-ea"/>
              <a:cs typeface="Calibri" pitchFamily="34" charset="0"/>
            </a:endParaRPr>
          </a:p>
          <a:p>
            <a:r>
              <a:rPr lang="en-US" dirty="0" smtClean="0">
                <a:solidFill>
                  <a:schemeClr val="tx2"/>
                </a:solidFill>
                <a:latin typeface="+mj-lt"/>
                <a:ea typeface="+mj-ea"/>
                <a:cs typeface="Calibri" pitchFamily="34" charset="0"/>
              </a:rPr>
              <a:t>Authors and editors include over 500 multidisciplinary contributors from all over the world, all required to actively see patients or be actively researching in this area</a:t>
            </a:r>
          </a:p>
          <a:p>
            <a:r>
              <a:rPr lang="en-US" dirty="0" smtClean="0">
                <a:solidFill>
                  <a:schemeClr val="tx2"/>
                </a:solidFill>
                <a:latin typeface="+mj-lt"/>
                <a:ea typeface="+mj-ea"/>
                <a:cs typeface="Calibri" pitchFamily="34" charset="0"/>
              </a:rPr>
              <a:t>All clinical trials analyzed, critiqued, summarized and supported by statistics</a:t>
            </a:r>
          </a:p>
          <a:p>
            <a:r>
              <a:rPr lang="en-US" dirty="0" smtClean="0">
                <a:solidFill>
                  <a:schemeClr val="tx2"/>
                </a:solidFill>
                <a:latin typeface="+mj-lt"/>
                <a:ea typeface="+mj-ea"/>
                <a:cs typeface="Calibri" pitchFamily="34" charset="0"/>
              </a:rPr>
              <a:t>Easy to understand report card grades based on scientific study criteria used by the United States Preventive Task Force consolidate available evidence</a:t>
            </a:r>
          </a:p>
          <a:p>
            <a:endParaRPr lang="en-US" dirty="0">
              <a:latin typeface="+mj-lt"/>
              <a:cs typeface="Calibri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5717969"/>
            <a:ext cx="17526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56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41773" cy="85725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Natural Standard </a:t>
            </a:r>
            <a:r>
              <a:rPr lang="en-US" dirty="0"/>
              <a:t>Is The Solution!!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082455" cy="5181600"/>
          </a:xfrm>
        </p:spPr>
        <p:txBody>
          <a:bodyPr/>
          <a:lstStyle/>
          <a:p>
            <a:r>
              <a:rPr lang="en-US" sz="2200" dirty="0" smtClean="0">
                <a:solidFill>
                  <a:schemeClr val="tx2"/>
                </a:solidFill>
                <a:latin typeface="+mj-lt"/>
                <a:ea typeface="+mj-ea"/>
                <a:cs typeface="Calibri" pitchFamily="34" charset="0"/>
              </a:rPr>
              <a:t>Largest </a:t>
            </a:r>
            <a:r>
              <a:rPr lang="en-US" sz="2200" dirty="0" smtClean="0">
                <a:latin typeface="+mj-lt"/>
                <a:ea typeface="+mj-ea"/>
                <a:cs typeface="Calibri" pitchFamily="34" charset="0"/>
              </a:rPr>
              <a:t>evidence-based </a:t>
            </a:r>
            <a:r>
              <a:rPr lang="en-US" sz="2200" dirty="0">
                <a:latin typeface="+mj-lt"/>
                <a:ea typeface="+mj-ea"/>
                <a:cs typeface="Calibri" pitchFamily="34" charset="0"/>
              </a:rPr>
              <a:t>medicine</a:t>
            </a:r>
            <a:r>
              <a:rPr lang="en-US" sz="2200" dirty="0">
                <a:solidFill>
                  <a:schemeClr val="tx2"/>
                </a:solidFill>
                <a:latin typeface="+mj-lt"/>
                <a:ea typeface="+mj-ea"/>
                <a:cs typeface="Calibri" pitchFamily="34" charset="0"/>
              </a:rPr>
              <a:t> </a:t>
            </a:r>
            <a:r>
              <a:rPr lang="en-US" sz="2200" dirty="0" smtClean="0">
                <a:latin typeface="+mj-lt"/>
                <a:ea typeface="+mj-ea"/>
                <a:cs typeface="Calibri" pitchFamily="34" charset="0"/>
              </a:rPr>
              <a:t>library</a:t>
            </a:r>
            <a:r>
              <a:rPr lang="en-US" sz="2200" dirty="0" smtClean="0">
                <a:solidFill>
                  <a:schemeClr val="tx2"/>
                </a:solidFill>
                <a:latin typeface="+mj-lt"/>
                <a:ea typeface="+mj-ea"/>
                <a:cs typeface="Calibri" pitchFamily="34" charset="0"/>
              </a:rPr>
              <a:t> of supplements and natural therapies</a:t>
            </a:r>
          </a:p>
          <a:p>
            <a:r>
              <a:rPr lang="en-US" sz="2200" dirty="0" smtClean="0">
                <a:latin typeface="+mj-lt"/>
                <a:cs typeface="Calibri" pitchFamily="34" charset="0"/>
              </a:rPr>
              <a:t>Systematic</a:t>
            </a:r>
            <a:r>
              <a:rPr lang="en-US" sz="2200" dirty="0" smtClean="0">
                <a:solidFill>
                  <a:schemeClr val="tx2"/>
                </a:solidFill>
                <a:latin typeface="+mj-lt"/>
                <a:cs typeface="Calibri" pitchFamily="34" charset="0"/>
              </a:rPr>
              <a:t> </a:t>
            </a:r>
            <a:r>
              <a:rPr lang="en-US" sz="2200" dirty="0">
                <a:solidFill>
                  <a:schemeClr val="tx2"/>
                </a:solidFill>
                <a:latin typeface="+mj-lt"/>
                <a:cs typeface="Calibri" pitchFamily="34" charset="0"/>
              </a:rPr>
              <a:t>evidence-based reviews of 500+ herbs, supplements, vitamins, minerals, functional foods, 300 diets and alternative </a:t>
            </a:r>
            <a:r>
              <a:rPr lang="en-US" sz="2200" dirty="0" smtClean="0">
                <a:solidFill>
                  <a:schemeClr val="tx2"/>
                </a:solidFill>
                <a:latin typeface="+mj-lt"/>
                <a:cs typeface="Calibri" pitchFamily="34" charset="0"/>
              </a:rPr>
              <a:t>modalities</a:t>
            </a:r>
            <a:endParaRPr lang="en-US" sz="2200" dirty="0">
              <a:solidFill>
                <a:schemeClr val="tx2"/>
              </a:solidFill>
              <a:latin typeface="+mj-lt"/>
              <a:ea typeface="+mj-ea"/>
              <a:cs typeface="Calibri" pitchFamily="34" charset="0"/>
            </a:endParaRPr>
          </a:p>
          <a:p>
            <a:r>
              <a:rPr lang="en-US" sz="2200" dirty="0" smtClean="0">
                <a:latin typeface="+mj-lt"/>
                <a:cs typeface="Calibri" pitchFamily="34" charset="0"/>
              </a:rPr>
              <a:t>Comprehensive literature capture </a:t>
            </a:r>
            <a:r>
              <a:rPr lang="en-US" sz="22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– no language restrictions</a:t>
            </a:r>
          </a:p>
          <a:p>
            <a:r>
              <a:rPr lang="en-US" sz="22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Natural Standard </a:t>
            </a:r>
            <a:r>
              <a:rPr lang="en-US" sz="2200" dirty="0" smtClean="0">
                <a:latin typeface="+mj-lt"/>
                <a:cs typeface="Calibri" pitchFamily="34" charset="0"/>
              </a:rPr>
              <a:t>searches</a:t>
            </a:r>
            <a:r>
              <a:rPr lang="en-US" sz="22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 -</a:t>
            </a:r>
          </a:p>
          <a:p>
            <a:pPr>
              <a:buFont typeface="Wingdings" pitchFamily="2" charset="2"/>
              <a:buChar char="Ø"/>
            </a:pPr>
            <a:r>
              <a:rPr lang="en-US" sz="22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Paid databases – EMBASE, CANCERLIT, CISCOM, the Cochrane Library, AMED, HerbMed, IPA, MEDLINE, and NAPRALERT</a:t>
            </a:r>
          </a:p>
          <a:p>
            <a:pPr>
              <a:buFont typeface="Wingdings" pitchFamily="2" charset="2"/>
              <a:buChar char="Ø"/>
            </a:pPr>
            <a:r>
              <a:rPr lang="en-US" sz="22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20 additional Journals not indexed in common databases are hand- searched</a:t>
            </a:r>
          </a:p>
          <a:p>
            <a:pPr>
              <a:buFont typeface="Wingdings" pitchFamily="2" charset="2"/>
              <a:buChar char="Ø"/>
            </a:pPr>
            <a:r>
              <a:rPr lang="en-US" sz="2200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Bibliographies from 50 selected secondary references</a:t>
            </a:r>
          </a:p>
          <a:p>
            <a:pPr>
              <a:buFont typeface="Wingdings" pitchFamily="2" charset="2"/>
              <a:buChar char="Ø"/>
            </a:pPr>
            <a:endParaRPr lang="en-US" sz="2200" dirty="0" smtClean="0">
              <a:solidFill>
                <a:schemeClr val="tx1"/>
              </a:solidFill>
              <a:latin typeface="+mj-lt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0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41773" cy="85725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What does Natural Standard include?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0"/>
            <a:ext cx="8082455" cy="1371600"/>
          </a:xfrm>
        </p:spPr>
        <p:txBody>
          <a:bodyPr/>
          <a:lstStyle/>
          <a:p>
            <a:pPr lvl="0"/>
            <a:r>
              <a:rPr lang="en-US" dirty="0">
                <a:solidFill>
                  <a:schemeClr val="tx2"/>
                </a:solidFill>
                <a:latin typeface="+mj-lt"/>
                <a:cs typeface="Calibri" pitchFamily="34" charset="0"/>
              </a:rPr>
              <a:t>10 </a:t>
            </a:r>
            <a:r>
              <a:rPr lang="en-US" dirty="0" smtClean="0">
                <a:solidFill>
                  <a:schemeClr val="tx2"/>
                </a:solidFill>
                <a:latin typeface="+mj-lt"/>
                <a:cs typeface="Calibri" pitchFamily="34" charset="0"/>
              </a:rPr>
              <a:t>separate databases</a:t>
            </a:r>
            <a:r>
              <a:rPr lang="en-US" dirty="0">
                <a:solidFill>
                  <a:schemeClr val="tx2"/>
                </a:solidFill>
                <a:latin typeface="+mj-lt"/>
                <a:cs typeface="Calibri" pitchFamily="34" charset="0"/>
              </a:rPr>
              <a:t>, </a:t>
            </a:r>
            <a:r>
              <a:rPr lang="en-US" dirty="0" smtClean="0">
                <a:solidFill>
                  <a:schemeClr val="tx2"/>
                </a:solidFill>
                <a:latin typeface="+mj-lt"/>
                <a:cs typeface="Calibri" pitchFamily="34" charset="0"/>
              </a:rPr>
              <a:t>symptoms, interaction &amp; adverse effects checkers</a:t>
            </a:r>
            <a:r>
              <a:rPr lang="en-US" dirty="0">
                <a:solidFill>
                  <a:schemeClr val="tx2"/>
                </a:solidFill>
                <a:latin typeface="+mj-lt"/>
                <a:cs typeface="Calibri" pitchFamily="34" charset="0"/>
              </a:rPr>
              <a:t>, and tools</a:t>
            </a:r>
          </a:p>
          <a:p>
            <a:r>
              <a:rPr lang="en-US" dirty="0">
                <a:solidFill>
                  <a:schemeClr val="tx2"/>
                </a:solidFill>
                <a:latin typeface="+mj-lt"/>
                <a:cs typeface="Calibri" pitchFamily="34" charset="0"/>
              </a:rPr>
              <a:t>3,000+ medical condition monographs</a:t>
            </a:r>
          </a:p>
          <a:p>
            <a:pPr marL="0" indent="0">
              <a:buNone/>
            </a:pPr>
            <a:endParaRPr lang="en-US" dirty="0">
              <a:latin typeface="+mj-lt"/>
              <a:cs typeface="Calibri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834762"/>
              </p:ext>
            </p:extLst>
          </p:nvPr>
        </p:nvGraphicFramePr>
        <p:xfrm>
          <a:off x="457200" y="1066801"/>
          <a:ext cx="8001000" cy="3200395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3068805"/>
                <a:gridCol w="2896602"/>
                <a:gridCol w="2035593"/>
              </a:tblGrid>
              <a:tr h="290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Databases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Checkers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Tools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Foods, Herbs &amp; Supplements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Interaction: Advanced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Therapy Finder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Health and Wellness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Interaction: Basic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Calculators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Comparative Effectiveness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Depletions: Drugs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Dictionary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Charts and Tables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Depletions: Herbs &amp; Supplements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Patient Hand-outs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Brand Names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Symptoms Checker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Practitioner Search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Medical Conditions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Adverse Effects Checker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Products Studied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Sports Medicine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Nutrition Labels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Genomics and Proteomics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Recipes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Environmental and Global Health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290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Animal Health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n-US" sz="1300" b="1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  <a:endParaRPr lang="en-US" sz="13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93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ICML_v3">
  <a:themeElements>
    <a:clrScheme name="ICML_v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CML_v3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CML_v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ML_v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ML_v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ML_v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ML_v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ML_v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ICML_v3">
  <a:themeElements>
    <a:clrScheme name="ICML_v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CML_v3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CML_v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ML_v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ML_v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ML_v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ML_v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ML_v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ICML_v3">
  <a:themeElements>
    <a:clrScheme name="ICML_v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CML_v3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CML_v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ML_v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ML_v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ML_v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ML_v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ML_v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ML_v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>
  <documentManagement>
    <Description0 xmlns="421c84ea-e469-4c71-96ba-34e84a7a7893" xsi:nil="true"/>
    <_dlc_ExpireDate xmlns="421c84ea-e469-4c71-96ba-34e84a7a7893">2013-12-03T16:33:09+00:00</_dlc_ExpireDate>
    <_dlc_ExpireDateSaved xmlns="421c84ea-e469-4c71-96ba-34e84a7a789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p:Policy xmlns:p="office.server.policy" id="" local="true">
  <p:Name>Document</p:Name>
  <p:Description>Document management policy</p:Description>
  <p:Statement>Document management policy to enforce document expiry and disposition workflow after 12 months from last modify date.</p:Statement>
  <p:PolicyItems>
    <p:PolicyItem featureId="Microsoft.Office.RecordsManagement.PolicyFeatures.Expiration">
      <p:Name>Expiration</p:Name>
      <p:Description>Automatic scheduling of content for processing, and expiry of content that has reached its due date.</p:Description>
      <p:CustomData>
        <data>
          <formula id="Microsoft.Office.RecordsManagement.PolicyFeatures.Expiration.Formula.BuiltIn">
            <number>12</number>
            <property>Modified</property>
            <period>months</period>
          </formula>
          <action type="workflow" id="e36cee8d-0a49-4f56-989b-08d96603fbaa"/>
        </data>
      </p:CustomData>
    </p:PolicyItem>
  </p:PolicyItems>
</p:Policy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30CC3A2FEF5E47A8EB485548363ECF" ma:contentTypeVersion="8" ma:contentTypeDescription="Create a new document." ma:contentTypeScope="" ma:versionID="c3183f9576edd81b35abc5d31362d40c">
  <xsd:schema xmlns:xsd="http://www.w3.org/2001/XMLSchema" xmlns:p="http://schemas.microsoft.com/office/2006/metadata/properties" xmlns:ns2="421c84ea-e469-4c71-96ba-34e84a7a7893" targetNamespace="http://schemas.microsoft.com/office/2006/metadata/properties" ma:root="true" ma:fieldsID="33ffea11c29d3fc33d9df44aa20f2fb4" ns2:_="">
    <xsd:import namespace="421c84ea-e469-4c71-96ba-34e84a7a7893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2:_dlc_Exempt" minOccurs="0"/>
                <xsd:element ref="ns2:_dlc_ExpireDateSaved" minOccurs="0"/>
                <xsd:element ref="ns2:_dlc_Expire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21c84ea-e469-4c71-96ba-34e84a7a7893" elementFormDefault="qualified">
    <xsd:import namespace="http://schemas.microsoft.com/office/2006/documentManagement/types"/>
    <xsd:element name="Description0" ma:index="8" nillable="true" ma:displayName="Description" ma:internalName="Description0">
      <xsd:simpleType>
        <xsd:restriction base="dms:Text">
          <xsd:maxLength value="255"/>
        </xsd:restriction>
      </xsd:simpleType>
    </xsd:element>
    <xsd:element name="_dlc_Exempt" ma:index="9" nillable="true" ma:displayName="Exempt from Policy" ma:description="" ma:hidden="true" ma:internalName="_dlc_Exempt" ma:readOnly="true">
      <xsd:simpleType>
        <xsd:restriction base="dms:Unknown"/>
      </xsd:simpleType>
    </xsd:element>
    <xsd:element name="_dlc_ExpireDateSaved" ma:index="10" nillable="true" ma:displayName="Original Expiration Date" ma:description="" ma:hidden="true" ma:internalName="_dlc_ExpireDateSaved" ma:readOnly="true">
      <xsd:simpleType>
        <xsd:restriction base="dms:DateTime"/>
      </xsd:simpleType>
    </xsd:element>
    <xsd:element name="_dlc_ExpireDate" ma:index="11" nillable="true" ma:displayName="Expiration Date" ma:description="" ma:hidden="true" ma:internalName="_dlc_ExpireDat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939D0CB1-A3C2-4BAB-AC2C-503387041FBB}">
  <ds:schemaRefs>
    <ds:schemaRef ds:uri="http://purl.org/dc/terms/"/>
    <ds:schemaRef ds:uri="http://purl.org/dc/dcmitype/"/>
    <ds:schemaRef ds:uri="421c84ea-e469-4c71-96ba-34e84a7a7893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90E27B9D-94DE-43B7-A2AB-5175801347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B1E3594-43C5-4882-8AAC-8CE6DAB81345}">
  <ds:schemaRefs>
    <ds:schemaRef ds:uri="office.server.policy"/>
  </ds:schemaRefs>
</ds:datastoreItem>
</file>

<file path=customXml/itemProps4.xml><?xml version="1.0" encoding="utf-8"?>
<ds:datastoreItem xmlns:ds="http://schemas.openxmlformats.org/officeDocument/2006/customXml" ds:itemID="{BF6AFB3B-97C7-4FC2-A447-1619195AED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c84ea-e469-4c71-96ba-34e84a7a789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23784</TotalTime>
  <Words>1175</Words>
  <Application>Microsoft Office PowerPoint</Application>
  <PresentationFormat>On-screen Show (4:3)</PresentationFormat>
  <Paragraphs>177</Paragraphs>
  <Slides>15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1_ICML_v3</vt:lpstr>
      <vt:lpstr>2_ICML_v3</vt:lpstr>
      <vt:lpstr>3_ICML_v3</vt:lpstr>
      <vt:lpstr>PowerPoint Presentation</vt:lpstr>
      <vt:lpstr>EBM– What is it?</vt:lpstr>
      <vt:lpstr>EBM Method</vt:lpstr>
      <vt:lpstr>Healthcare Quiz</vt:lpstr>
      <vt:lpstr>Facts and Figures</vt:lpstr>
      <vt:lpstr>Integrative Medicine – Challenges</vt:lpstr>
      <vt:lpstr>Natural Standard Is The Solution!!</vt:lpstr>
      <vt:lpstr>Natural Standard Is The Solution!!</vt:lpstr>
      <vt:lpstr>What does Natural Standard include?</vt:lpstr>
      <vt:lpstr>Importance of having a resource like NS</vt:lpstr>
      <vt:lpstr>Highlights</vt:lpstr>
      <vt:lpstr>Use Case 1 – Academic Setting</vt:lpstr>
      <vt:lpstr>Use Case 2 – Hospital OR Academic Setting</vt:lpstr>
      <vt:lpstr>Use Case 3 – Hospital OR Academic Setting</vt:lpstr>
      <vt:lpstr>Natural Standard on OvidSP</vt:lpstr>
    </vt:vector>
  </TitlesOfParts>
  <Company>Wolters Kluwer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Transforming Research into Results</dc:title>
  <dc:creator>Wolters Kluwer</dc:creator>
  <cp:lastModifiedBy>Test</cp:lastModifiedBy>
  <cp:revision>583</cp:revision>
  <cp:lastPrinted>2012-10-18T14:17:25Z</cp:lastPrinted>
  <dcterms:created xsi:type="dcterms:W3CDTF">2010-11-11T20:55:05Z</dcterms:created>
  <dcterms:modified xsi:type="dcterms:W3CDTF">2012-12-03T20:04:15Z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0x010100E830CC3A2FEF5E47A8EB485548363ECF</vt:lpwstr>
  </property>
</Properties>
</file>