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63" r:id="rId6"/>
    <p:sldId id="259" r:id="rId7"/>
    <p:sldId id="260" r:id="rId8"/>
    <p:sldId id="266" r:id="rId9"/>
    <p:sldId id="261"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0A68"/>
    <a:srgbClr val="00BF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01" d="100"/>
          <a:sy n="101" d="100"/>
        </p:scale>
        <p:origin x="126"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EAC50CE-AE6C-4604-8E22-FD77419395F4}"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27580-424C-4FC3-AC14-8087D3E80313}" type="slidenum">
              <a:rPr lang="en-US" smtClean="0"/>
              <a:t>‹#›</a:t>
            </a:fld>
            <a:endParaRPr lang="en-US"/>
          </a:p>
        </p:txBody>
      </p:sp>
    </p:spTree>
    <p:extLst>
      <p:ext uri="{BB962C8B-B14F-4D97-AF65-F5344CB8AC3E}">
        <p14:creationId xmlns:p14="http://schemas.microsoft.com/office/powerpoint/2010/main" val="102653633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AC50CE-AE6C-4604-8E22-FD77419395F4}"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27580-424C-4FC3-AC14-8087D3E80313}" type="slidenum">
              <a:rPr lang="en-US" smtClean="0"/>
              <a:t>‹#›</a:t>
            </a:fld>
            <a:endParaRPr lang="en-US"/>
          </a:p>
        </p:txBody>
      </p:sp>
    </p:spTree>
    <p:extLst>
      <p:ext uri="{BB962C8B-B14F-4D97-AF65-F5344CB8AC3E}">
        <p14:creationId xmlns:p14="http://schemas.microsoft.com/office/powerpoint/2010/main" val="161119379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AC50CE-AE6C-4604-8E22-FD77419395F4}"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27580-424C-4FC3-AC14-8087D3E80313}" type="slidenum">
              <a:rPr lang="en-US" smtClean="0"/>
              <a:t>‹#›</a:t>
            </a:fld>
            <a:endParaRPr lang="en-US"/>
          </a:p>
        </p:txBody>
      </p:sp>
    </p:spTree>
    <p:extLst>
      <p:ext uri="{BB962C8B-B14F-4D97-AF65-F5344CB8AC3E}">
        <p14:creationId xmlns:p14="http://schemas.microsoft.com/office/powerpoint/2010/main" val="401159622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AC50CE-AE6C-4604-8E22-FD77419395F4}"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27580-424C-4FC3-AC14-8087D3E80313}" type="slidenum">
              <a:rPr lang="en-US" smtClean="0"/>
              <a:t>‹#›</a:t>
            </a:fld>
            <a:endParaRPr lang="en-US"/>
          </a:p>
        </p:txBody>
      </p:sp>
    </p:spTree>
    <p:extLst>
      <p:ext uri="{BB962C8B-B14F-4D97-AF65-F5344CB8AC3E}">
        <p14:creationId xmlns:p14="http://schemas.microsoft.com/office/powerpoint/2010/main" val="25851886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AC50CE-AE6C-4604-8E22-FD77419395F4}" type="datetimeFigureOut">
              <a:rPr lang="en-US" smtClean="0"/>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27580-424C-4FC3-AC14-8087D3E80313}" type="slidenum">
              <a:rPr lang="en-US" smtClean="0"/>
              <a:t>‹#›</a:t>
            </a:fld>
            <a:endParaRPr lang="en-US"/>
          </a:p>
        </p:txBody>
      </p:sp>
    </p:spTree>
    <p:extLst>
      <p:ext uri="{BB962C8B-B14F-4D97-AF65-F5344CB8AC3E}">
        <p14:creationId xmlns:p14="http://schemas.microsoft.com/office/powerpoint/2010/main" val="152340618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EAC50CE-AE6C-4604-8E22-FD77419395F4}"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727580-424C-4FC3-AC14-8087D3E80313}" type="slidenum">
              <a:rPr lang="en-US" smtClean="0"/>
              <a:t>‹#›</a:t>
            </a:fld>
            <a:endParaRPr lang="en-US"/>
          </a:p>
        </p:txBody>
      </p:sp>
    </p:spTree>
    <p:extLst>
      <p:ext uri="{BB962C8B-B14F-4D97-AF65-F5344CB8AC3E}">
        <p14:creationId xmlns:p14="http://schemas.microsoft.com/office/powerpoint/2010/main" val="250534493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EAC50CE-AE6C-4604-8E22-FD77419395F4}" type="datetimeFigureOut">
              <a:rPr lang="en-US" smtClean="0"/>
              <a:t>11/18/2015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727580-424C-4FC3-AC14-8087D3E80313}" type="slidenum">
              <a:rPr lang="en-US" smtClean="0"/>
              <a:t>‹#›</a:t>
            </a:fld>
            <a:endParaRPr lang="en-US"/>
          </a:p>
        </p:txBody>
      </p:sp>
    </p:spTree>
    <p:extLst>
      <p:ext uri="{BB962C8B-B14F-4D97-AF65-F5344CB8AC3E}">
        <p14:creationId xmlns:p14="http://schemas.microsoft.com/office/powerpoint/2010/main" val="145278569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EAC50CE-AE6C-4604-8E22-FD77419395F4}" type="datetimeFigureOut">
              <a:rPr lang="en-US" smtClean="0"/>
              <a:t>11/18/2015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727580-424C-4FC3-AC14-8087D3E80313}" type="slidenum">
              <a:rPr lang="en-US" smtClean="0"/>
              <a:t>‹#›</a:t>
            </a:fld>
            <a:endParaRPr lang="en-US"/>
          </a:p>
        </p:txBody>
      </p:sp>
    </p:spTree>
    <p:extLst>
      <p:ext uri="{BB962C8B-B14F-4D97-AF65-F5344CB8AC3E}">
        <p14:creationId xmlns:p14="http://schemas.microsoft.com/office/powerpoint/2010/main" val="378649175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C50CE-AE6C-4604-8E22-FD77419395F4}" type="datetimeFigureOut">
              <a:rPr lang="en-US" smtClean="0"/>
              <a:t>11/18/2015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727580-424C-4FC3-AC14-8087D3E80313}" type="slidenum">
              <a:rPr lang="en-US" smtClean="0"/>
              <a:t>‹#›</a:t>
            </a:fld>
            <a:endParaRPr lang="en-US"/>
          </a:p>
        </p:txBody>
      </p:sp>
    </p:spTree>
    <p:extLst>
      <p:ext uri="{BB962C8B-B14F-4D97-AF65-F5344CB8AC3E}">
        <p14:creationId xmlns:p14="http://schemas.microsoft.com/office/powerpoint/2010/main" val="136731509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AC50CE-AE6C-4604-8E22-FD77419395F4}"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727580-424C-4FC3-AC14-8087D3E80313}" type="slidenum">
              <a:rPr lang="en-US" smtClean="0"/>
              <a:t>‹#›</a:t>
            </a:fld>
            <a:endParaRPr lang="en-US"/>
          </a:p>
        </p:txBody>
      </p:sp>
    </p:spTree>
    <p:extLst>
      <p:ext uri="{BB962C8B-B14F-4D97-AF65-F5344CB8AC3E}">
        <p14:creationId xmlns:p14="http://schemas.microsoft.com/office/powerpoint/2010/main" val="110588312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AC50CE-AE6C-4604-8E22-FD77419395F4}" type="datetimeFigureOut">
              <a:rPr lang="en-US" smtClean="0"/>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727580-424C-4FC3-AC14-8087D3E80313}" type="slidenum">
              <a:rPr lang="en-US" smtClean="0"/>
              <a:t>‹#›</a:t>
            </a:fld>
            <a:endParaRPr lang="en-US"/>
          </a:p>
        </p:txBody>
      </p:sp>
    </p:spTree>
    <p:extLst>
      <p:ext uri="{BB962C8B-B14F-4D97-AF65-F5344CB8AC3E}">
        <p14:creationId xmlns:p14="http://schemas.microsoft.com/office/powerpoint/2010/main" val="422680020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2000"/>
            <a:lum/>
          </a:blip>
          <a:srcRect/>
          <a:stretch>
            <a:fillRect t="-6000" b="-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AC50CE-AE6C-4604-8E22-FD77419395F4}" type="datetimeFigureOut">
              <a:rPr lang="en-US" smtClean="0"/>
              <a:t>11/18/2015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727580-424C-4FC3-AC14-8087D3E80313}" type="slidenum">
              <a:rPr lang="en-US" smtClean="0"/>
              <a:t>‹#›</a:t>
            </a:fld>
            <a:endParaRPr lang="en-US"/>
          </a:p>
        </p:txBody>
      </p:sp>
    </p:spTree>
    <p:extLst>
      <p:ext uri="{BB962C8B-B14F-4D97-AF65-F5344CB8AC3E}">
        <p14:creationId xmlns:p14="http://schemas.microsoft.com/office/powerpoint/2010/main" val="28392492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Instructional%20Credentialing%20Guidelines.Rev%2011.9.15.doc"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Weekly%20Credentialing%20Report.xls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Transcripts%20Scanne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as.fsw.edu/cas-web/login?service=https://internal.fsw.ed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FQF%20Other%20Instructional.Notes%20for%20Completion.docx" TargetMode="External"/><Relationship Id="rId2" Type="http://schemas.openxmlformats.org/officeDocument/2006/relationships/hyperlink" Target="Faculty%20Qualification%20Form.8.Notes%20for%20Completion.docx" TargetMode="External"/><Relationship Id="rId1" Type="http://schemas.openxmlformats.org/officeDocument/2006/relationships/slideLayout" Target="../slideLayouts/slideLayout2.xml"/><Relationship Id="rId4" Type="http://schemas.openxmlformats.org/officeDocument/2006/relationships/hyperlink" Target="FQF%20Fire%20Academy.Notes%20for%20Completion.docx"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ope.ed.gov/accreditation/" TargetMode="External"/><Relationship Id="rId2" Type="http://schemas.openxmlformats.org/officeDocument/2006/relationships/hyperlink" Target="Fanslau.JP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Faculty%20Qualification%20Sample.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470A68"/>
                </a:solidFill>
                <a:latin typeface="Times New Roman" panose="02020603050405020304" pitchFamily="18" charset="0"/>
                <a:cs typeface="Times New Roman" panose="02020603050405020304" pitchFamily="18" charset="0"/>
              </a:rPr>
              <a:t>Instructor Credentialing Training</a:t>
            </a:r>
            <a:endParaRPr lang="en-US" dirty="0">
              <a:solidFill>
                <a:srgbClr val="470A68"/>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43000" y="4364038"/>
            <a:ext cx="6858000" cy="1655762"/>
          </a:xfrm>
        </p:spPr>
        <p:txBody>
          <a:bodyPr/>
          <a:lstStyle/>
          <a:p>
            <a:r>
              <a:rPr lang="en-US" dirty="0" smtClean="0">
                <a:solidFill>
                  <a:srgbClr val="00BFB3"/>
                </a:solidFill>
                <a:latin typeface="Times New Roman" panose="02020603050405020304" pitchFamily="18" charset="0"/>
                <a:cs typeface="Times New Roman" panose="02020603050405020304" pitchFamily="18" charset="0"/>
              </a:rPr>
              <a:t>Presented by Michelle Fanslau</a:t>
            </a:r>
          </a:p>
          <a:p>
            <a:r>
              <a:rPr lang="en-US" dirty="0" smtClean="0">
                <a:solidFill>
                  <a:srgbClr val="00BFB3"/>
                </a:solidFill>
                <a:latin typeface="Times New Roman" panose="02020603050405020304" pitchFamily="18" charset="0"/>
                <a:cs typeface="Times New Roman" panose="02020603050405020304" pitchFamily="18" charset="0"/>
              </a:rPr>
              <a:t>November 18, 2015</a:t>
            </a:r>
            <a:endParaRPr lang="en-US" dirty="0">
              <a:solidFill>
                <a:srgbClr val="00BFB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084704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470A68"/>
                </a:solidFill>
                <a:latin typeface="Times New Roman" panose="02020603050405020304" pitchFamily="18" charset="0"/>
                <a:cs typeface="Times New Roman" panose="02020603050405020304" pitchFamily="18" charset="0"/>
              </a:rPr>
              <a:t>Things to remember</a:t>
            </a:r>
            <a:endParaRPr lang="en-US" dirty="0">
              <a:solidFill>
                <a:srgbClr val="470A68"/>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50" y="1825624"/>
            <a:ext cx="7886700" cy="4670425"/>
          </a:xfrm>
        </p:spPr>
        <p:txBody>
          <a:bodyPr>
            <a:normAutofit lnSpcReduction="10000"/>
          </a:bodyPr>
          <a:lstStyle/>
          <a:p>
            <a:r>
              <a:rPr lang="en-US" dirty="0" smtClean="0">
                <a:solidFill>
                  <a:srgbClr val="470A68"/>
                </a:solidFill>
                <a:latin typeface="Times New Roman" panose="02020603050405020304" pitchFamily="18" charset="0"/>
                <a:cs typeface="Times New Roman" panose="02020603050405020304" pitchFamily="18" charset="0"/>
              </a:rPr>
              <a:t>If unsure about the qualification, check with the Dean or with Michelle</a:t>
            </a:r>
          </a:p>
          <a:p>
            <a:r>
              <a:rPr lang="en-US" dirty="0" smtClean="0">
                <a:solidFill>
                  <a:srgbClr val="470A68"/>
                </a:solidFill>
                <a:latin typeface="Times New Roman" panose="02020603050405020304" pitchFamily="18" charset="0"/>
                <a:cs typeface="Times New Roman" panose="02020603050405020304" pitchFamily="18" charset="0"/>
              </a:rPr>
              <a:t>Be sure to check the </a:t>
            </a:r>
            <a:r>
              <a:rPr lang="en-US" dirty="0" smtClean="0">
                <a:solidFill>
                  <a:srgbClr val="470A68"/>
                </a:solidFill>
                <a:latin typeface="Times New Roman" panose="02020603050405020304" pitchFamily="18" charset="0"/>
                <a:cs typeface="Times New Roman" panose="02020603050405020304" pitchFamily="18" charset="0"/>
                <a:hlinkClick r:id="rId2" action="ppaction://hlinkfile"/>
              </a:rPr>
              <a:t>credentialing guidelines </a:t>
            </a:r>
            <a:r>
              <a:rPr lang="en-US" dirty="0" smtClean="0">
                <a:solidFill>
                  <a:srgbClr val="470A68"/>
                </a:solidFill>
                <a:latin typeface="Times New Roman" panose="02020603050405020304" pitchFamily="18" charset="0"/>
                <a:cs typeface="Times New Roman" panose="02020603050405020304" pitchFamily="18" charset="0"/>
              </a:rPr>
              <a:t>when preparing a qualification form</a:t>
            </a:r>
          </a:p>
          <a:p>
            <a:r>
              <a:rPr lang="en-US" dirty="0" smtClean="0">
                <a:solidFill>
                  <a:srgbClr val="470A68"/>
                </a:solidFill>
                <a:latin typeface="Times New Roman" panose="02020603050405020304" pitchFamily="18" charset="0"/>
                <a:cs typeface="Times New Roman" panose="02020603050405020304" pitchFamily="18" charset="0"/>
              </a:rPr>
              <a:t>Check the qualification form thoroughly for accuracy of listed information</a:t>
            </a:r>
          </a:p>
          <a:p>
            <a:r>
              <a:rPr lang="en-US" dirty="0" smtClean="0">
                <a:solidFill>
                  <a:srgbClr val="470A68"/>
                </a:solidFill>
                <a:latin typeface="Times New Roman" panose="02020603050405020304" pitchFamily="18" charset="0"/>
                <a:cs typeface="Times New Roman" panose="02020603050405020304" pitchFamily="18" charset="0"/>
              </a:rPr>
              <a:t>Make sure that only the required documents are included with the qualification form</a:t>
            </a:r>
          </a:p>
          <a:p>
            <a:r>
              <a:rPr lang="en-US" dirty="0" smtClean="0">
                <a:solidFill>
                  <a:srgbClr val="470A68"/>
                </a:solidFill>
                <a:latin typeface="Times New Roman" panose="02020603050405020304" pitchFamily="18" charset="0"/>
                <a:cs typeface="Times New Roman" panose="02020603050405020304" pitchFamily="18" charset="0"/>
              </a:rPr>
              <a:t>Check the weekly report and complete qualification forms in a timely manner and follow-up with faculty for official transcripts</a:t>
            </a:r>
          </a:p>
        </p:txBody>
      </p:sp>
    </p:spTree>
    <p:extLst>
      <p:ext uri="{BB962C8B-B14F-4D97-AF65-F5344CB8AC3E}">
        <p14:creationId xmlns:p14="http://schemas.microsoft.com/office/powerpoint/2010/main" val="176924828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470A68"/>
                </a:solidFill>
                <a:latin typeface="Times New Roman" panose="02020603050405020304" pitchFamily="18" charset="0"/>
                <a:cs typeface="Times New Roman" panose="02020603050405020304" pitchFamily="18" charset="0"/>
              </a:rPr>
              <a:t>Things to </a:t>
            </a:r>
            <a:r>
              <a:rPr lang="en-US" dirty="0" smtClean="0">
                <a:solidFill>
                  <a:srgbClr val="470A68"/>
                </a:solidFill>
                <a:latin typeface="Times New Roman" panose="02020603050405020304" pitchFamily="18" charset="0"/>
                <a:cs typeface="Times New Roman" panose="02020603050405020304" pitchFamily="18" charset="0"/>
              </a:rPr>
              <a:t>remember cont.</a:t>
            </a:r>
            <a:endParaRPr lang="en-US" dirty="0"/>
          </a:p>
        </p:txBody>
      </p:sp>
      <p:sp>
        <p:nvSpPr>
          <p:cNvPr id="3" name="Content Placeholder 2"/>
          <p:cNvSpPr>
            <a:spLocks noGrp="1"/>
          </p:cNvSpPr>
          <p:nvPr>
            <p:ph idx="1"/>
          </p:nvPr>
        </p:nvSpPr>
        <p:spPr/>
        <p:txBody>
          <a:bodyPr>
            <a:normAutofit/>
          </a:bodyPr>
          <a:lstStyle/>
          <a:p>
            <a:r>
              <a:rPr lang="en-US" dirty="0" smtClean="0">
                <a:solidFill>
                  <a:srgbClr val="470A68"/>
                </a:solidFill>
                <a:latin typeface="Times New Roman" panose="02020603050405020304" pitchFamily="18" charset="0"/>
                <a:cs typeface="Times New Roman" panose="02020603050405020304" pitchFamily="18" charset="0"/>
              </a:rPr>
              <a:t>If an official transcript is received by the School or Division, mark the envelope with the receipt date and the person who received it</a:t>
            </a:r>
          </a:p>
          <a:p>
            <a:pPr lvl="1"/>
            <a:r>
              <a:rPr lang="en-US" dirty="0" smtClean="0">
                <a:solidFill>
                  <a:srgbClr val="470A68"/>
                </a:solidFill>
                <a:latin typeface="Times New Roman" panose="02020603050405020304" pitchFamily="18" charset="0"/>
                <a:cs typeface="Times New Roman" panose="02020603050405020304" pitchFamily="18" charset="0"/>
              </a:rPr>
              <a:t>Send all official transcripts to Human Resources</a:t>
            </a:r>
          </a:p>
          <a:p>
            <a:r>
              <a:rPr lang="en-US" dirty="0" smtClean="0">
                <a:solidFill>
                  <a:srgbClr val="470A68"/>
                </a:solidFill>
                <a:latin typeface="Times New Roman" panose="02020603050405020304" pitchFamily="18" charset="0"/>
                <a:cs typeface="Times New Roman" panose="02020603050405020304" pitchFamily="18" charset="0"/>
              </a:rPr>
              <a:t>Staple all qualification documents together</a:t>
            </a:r>
          </a:p>
          <a:p>
            <a:pPr lvl="1"/>
            <a:r>
              <a:rPr lang="en-US" dirty="0" smtClean="0">
                <a:solidFill>
                  <a:srgbClr val="470A68"/>
                </a:solidFill>
                <a:latin typeface="Times New Roman" panose="02020603050405020304" pitchFamily="18" charset="0"/>
                <a:cs typeface="Times New Roman" panose="02020603050405020304" pitchFamily="18" charset="0"/>
              </a:rPr>
              <a:t>Do not use paper clips because documents may </a:t>
            </a:r>
            <a:r>
              <a:rPr lang="en-US" smtClean="0">
                <a:solidFill>
                  <a:srgbClr val="470A68"/>
                </a:solidFill>
                <a:latin typeface="Times New Roman" panose="02020603050405020304" pitchFamily="18" charset="0"/>
                <a:cs typeface="Times New Roman" panose="02020603050405020304" pitchFamily="18" charset="0"/>
              </a:rPr>
              <a:t>become separated</a:t>
            </a:r>
          </a:p>
          <a:p>
            <a:pPr marL="457200" lvl="1" indent="0">
              <a:buNone/>
            </a:pPr>
            <a:endParaRPr lang="en-US" dirty="0"/>
          </a:p>
          <a:p>
            <a:r>
              <a:rPr lang="en-US" dirty="0">
                <a:solidFill>
                  <a:srgbClr val="470A68"/>
                </a:solidFill>
                <a:latin typeface="Times New Roman" panose="02020603050405020304" pitchFamily="18" charset="0"/>
                <a:cs typeface="Times New Roman" panose="02020603050405020304" pitchFamily="18" charset="0"/>
              </a:rPr>
              <a:t>Dr. Wright’s rule: faculty cannot be assigned to courses until the qualification process is complete</a:t>
            </a:r>
          </a:p>
          <a:p>
            <a:pPr lvl="1"/>
            <a:endParaRPr lang="en-US" dirty="0"/>
          </a:p>
        </p:txBody>
      </p:sp>
    </p:spTree>
    <p:extLst>
      <p:ext uri="{BB962C8B-B14F-4D97-AF65-F5344CB8AC3E}">
        <p14:creationId xmlns:p14="http://schemas.microsoft.com/office/powerpoint/2010/main" val="230735614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470A68"/>
                </a:solidFill>
                <a:latin typeface="Times New Roman" panose="02020603050405020304" pitchFamily="18" charset="0"/>
                <a:cs typeface="Times New Roman" panose="02020603050405020304" pitchFamily="18" charset="0"/>
              </a:rPr>
              <a:t>Qualification Forms Workflow</a:t>
            </a:r>
            <a:endParaRPr lang="en-US" dirty="0">
              <a:solidFill>
                <a:srgbClr val="470A68"/>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smtClean="0">
                <a:solidFill>
                  <a:srgbClr val="470A68"/>
                </a:solidFill>
                <a:latin typeface="Times New Roman" panose="02020603050405020304" pitchFamily="18" charset="0"/>
                <a:cs typeface="Times New Roman" panose="02020603050405020304" pitchFamily="18" charset="0"/>
              </a:rPr>
              <a:t>Qualification forms are created by </a:t>
            </a:r>
            <a:r>
              <a:rPr lang="en-US" dirty="0" smtClean="0">
                <a:solidFill>
                  <a:srgbClr val="470A68"/>
                </a:solidFill>
                <a:latin typeface="Times New Roman" panose="02020603050405020304" pitchFamily="18" charset="0"/>
                <a:cs typeface="Times New Roman" panose="02020603050405020304" pitchFamily="18" charset="0"/>
              </a:rPr>
              <a:t>a School </a:t>
            </a:r>
            <a:r>
              <a:rPr lang="en-US" dirty="0" smtClean="0">
                <a:solidFill>
                  <a:srgbClr val="470A68"/>
                </a:solidFill>
                <a:latin typeface="Times New Roman" panose="02020603050405020304" pitchFamily="18" charset="0"/>
                <a:cs typeface="Times New Roman" panose="02020603050405020304" pitchFamily="18" charset="0"/>
              </a:rPr>
              <a:t>or Division designee</a:t>
            </a:r>
          </a:p>
          <a:p>
            <a:pPr lvl="1"/>
            <a:r>
              <a:rPr lang="en-US" dirty="0" smtClean="0">
                <a:solidFill>
                  <a:srgbClr val="470A68"/>
                </a:solidFill>
                <a:latin typeface="Times New Roman" panose="02020603050405020304" pitchFamily="18" charset="0"/>
                <a:cs typeface="Times New Roman" panose="02020603050405020304" pitchFamily="18" charset="0"/>
              </a:rPr>
              <a:t>Example:  Ellen Kadel for Charlotte faculty</a:t>
            </a:r>
          </a:p>
          <a:p>
            <a:pPr lvl="2"/>
            <a:r>
              <a:rPr lang="en-US" dirty="0" smtClean="0">
                <a:solidFill>
                  <a:srgbClr val="470A68"/>
                </a:solidFill>
                <a:latin typeface="Times New Roman" panose="02020603050405020304" pitchFamily="18" charset="0"/>
                <a:cs typeface="Times New Roman" panose="02020603050405020304" pitchFamily="18" charset="0"/>
              </a:rPr>
              <a:t>Arts, Humanities, and Social Sciences</a:t>
            </a:r>
          </a:p>
          <a:p>
            <a:pPr lvl="2"/>
            <a:r>
              <a:rPr lang="en-US" dirty="0" smtClean="0">
                <a:solidFill>
                  <a:srgbClr val="470A68"/>
                </a:solidFill>
                <a:latin typeface="Times New Roman" panose="02020603050405020304" pitchFamily="18" charset="0"/>
                <a:cs typeface="Times New Roman" panose="02020603050405020304" pitchFamily="18" charset="0"/>
              </a:rPr>
              <a:t>Pure and Applied Sciences</a:t>
            </a:r>
          </a:p>
          <a:p>
            <a:r>
              <a:rPr lang="en-US" dirty="0" smtClean="0">
                <a:solidFill>
                  <a:srgbClr val="470A68"/>
                </a:solidFill>
                <a:latin typeface="Times New Roman" panose="02020603050405020304" pitchFamily="18" charset="0"/>
                <a:cs typeface="Times New Roman" panose="02020603050405020304" pitchFamily="18" charset="0"/>
              </a:rPr>
              <a:t>Completed qualification forms are sent to the School or Division for signatures</a:t>
            </a:r>
          </a:p>
          <a:p>
            <a:pPr lvl="1"/>
            <a:r>
              <a:rPr lang="en-US" dirty="0" smtClean="0">
                <a:solidFill>
                  <a:srgbClr val="470A68"/>
                </a:solidFill>
                <a:latin typeface="Times New Roman" panose="02020603050405020304" pitchFamily="18" charset="0"/>
                <a:cs typeface="Times New Roman" panose="02020603050405020304" pitchFamily="18" charset="0"/>
              </a:rPr>
              <a:t>Department chair or program coordinator </a:t>
            </a:r>
          </a:p>
          <a:p>
            <a:pPr lvl="1"/>
            <a:r>
              <a:rPr lang="en-US" dirty="0" smtClean="0">
                <a:solidFill>
                  <a:srgbClr val="470A68"/>
                </a:solidFill>
                <a:latin typeface="Times New Roman" panose="02020603050405020304" pitchFamily="18" charset="0"/>
                <a:cs typeface="Times New Roman" panose="02020603050405020304" pitchFamily="18" charset="0"/>
              </a:rPr>
              <a:t>Associate Dean (when applicable)</a:t>
            </a:r>
          </a:p>
          <a:p>
            <a:pPr lvl="1"/>
            <a:r>
              <a:rPr lang="en-US" dirty="0" smtClean="0">
                <a:solidFill>
                  <a:srgbClr val="470A68"/>
                </a:solidFill>
                <a:latin typeface="Times New Roman" panose="02020603050405020304" pitchFamily="18" charset="0"/>
                <a:cs typeface="Times New Roman" panose="02020603050405020304" pitchFamily="18" charset="0"/>
              </a:rPr>
              <a:t>Dean</a:t>
            </a:r>
          </a:p>
          <a:p>
            <a:pPr lvl="2"/>
            <a:r>
              <a:rPr lang="en-US" dirty="0" smtClean="0">
                <a:solidFill>
                  <a:srgbClr val="470A68"/>
                </a:solidFill>
                <a:latin typeface="Times New Roman" panose="02020603050405020304" pitchFamily="18" charset="0"/>
                <a:cs typeface="Times New Roman" panose="02020603050405020304" pitchFamily="18" charset="0"/>
              </a:rPr>
              <a:t>Note: each person who signs a qualification form should be checking all information for accuracy</a:t>
            </a:r>
          </a:p>
        </p:txBody>
      </p:sp>
    </p:spTree>
    <p:extLst>
      <p:ext uri="{BB962C8B-B14F-4D97-AF65-F5344CB8AC3E}">
        <p14:creationId xmlns:p14="http://schemas.microsoft.com/office/powerpoint/2010/main" val="149068927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rgbClr val="470A68"/>
                </a:solidFill>
                <a:latin typeface="Times New Roman" panose="02020603050405020304" pitchFamily="18" charset="0"/>
                <a:cs typeface="Times New Roman" panose="02020603050405020304" pitchFamily="18" charset="0"/>
              </a:rPr>
              <a:t>Qualification Forms Workflow cont.</a:t>
            </a:r>
          </a:p>
        </p:txBody>
      </p:sp>
      <p:sp>
        <p:nvSpPr>
          <p:cNvPr id="3" name="Content Placeholder 2"/>
          <p:cNvSpPr>
            <a:spLocks noGrp="1"/>
          </p:cNvSpPr>
          <p:nvPr>
            <p:ph idx="1"/>
          </p:nvPr>
        </p:nvSpPr>
        <p:spPr/>
        <p:txBody>
          <a:bodyPr/>
          <a:lstStyle/>
          <a:p>
            <a:r>
              <a:rPr lang="en-US" dirty="0" smtClean="0">
                <a:solidFill>
                  <a:srgbClr val="470A68"/>
                </a:solidFill>
                <a:latin typeface="Times New Roman" panose="02020603050405020304" pitchFamily="18" charset="0"/>
                <a:cs typeface="Times New Roman" panose="02020603050405020304" pitchFamily="18" charset="0"/>
              </a:rPr>
              <a:t>School or Division sends signed qualification form to Provost and Vice President, Academic Affairs</a:t>
            </a:r>
          </a:p>
          <a:p>
            <a:r>
              <a:rPr lang="en-US" dirty="0" smtClean="0">
                <a:solidFill>
                  <a:srgbClr val="470A68"/>
                </a:solidFill>
                <a:latin typeface="Times New Roman" panose="02020603050405020304" pitchFamily="18" charset="0"/>
                <a:cs typeface="Times New Roman" panose="02020603050405020304" pitchFamily="18" charset="0"/>
              </a:rPr>
              <a:t>After approval by Dr. Wright, Michelle enters qualification information in Banner and logs it on the weekly credentialing report</a:t>
            </a:r>
          </a:p>
          <a:p>
            <a:pPr lvl="1"/>
            <a:r>
              <a:rPr lang="en-US" dirty="0" smtClean="0">
                <a:solidFill>
                  <a:srgbClr val="470A68"/>
                </a:solidFill>
                <a:latin typeface="Times New Roman" panose="02020603050405020304" pitchFamily="18" charset="0"/>
                <a:cs typeface="Times New Roman" panose="02020603050405020304" pitchFamily="18" charset="0"/>
                <a:hlinkClick r:id="rId2" action="ppaction://hlinkfile"/>
              </a:rPr>
              <a:t>Sample</a:t>
            </a:r>
            <a:endParaRPr lang="en-US" dirty="0" smtClean="0">
              <a:solidFill>
                <a:srgbClr val="470A68"/>
              </a:solidFill>
              <a:latin typeface="Times New Roman" panose="02020603050405020304" pitchFamily="18" charset="0"/>
              <a:cs typeface="Times New Roman" panose="02020603050405020304" pitchFamily="18" charset="0"/>
            </a:endParaRPr>
          </a:p>
          <a:p>
            <a:pPr lvl="2"/>
            <a:r>
              <a:rPr lang="en-US" dirty="0" smtClean="0">
                <a:solidFill>
                  <a:srgbClr val="470A68"/>
                </a:solidFill>
                <a:latin typeface="Times New Roman" panose="02020603050405020304" pitchFamily="18" charset="0"/>
                <a:cs typeface="Times New Roman" panose="02020603050405020304" pitchFamily="18" charset="0"/>
              </a:rPr>
              <a:t>Exception: Dr. Wright does not sign two types of the forms</a:t>
            </a:r>
            <a:endParaRPr lang="en-US" dirty="0">
              <a:solidFill>
                <a:srgbClr val="470A68"/>
              </a:solidFill>
              <a:latin typeface="Times New Roman" panose="02020603050405020304" pitchFamily="18" charset="0"/>
              <a:cs typeface="Times New Roman" panose="02020603050405020304" pitchFamily="18" charset="0"/>
            </a:endParaRPr>
          </a:p>
          <a:p>
            <a:r>
              <a:rPr lang="en-US" dirty="0" smtClean="0">
                <a:solidFill>
                  <a:srgbClr val="470A68"/>
                </a:solidFill>
                <a:latin typeface="Times New Roman" panose="02020603050405020304" pitchFamily="18" charset="0"/>
                <a:cs typeface="Times New Roman" panose="02020603050405020304" pitchFamily="18" charset="0"/>
              </a:rPr>
              <a:t>Michelle sends completed qualification forms to Human Resources for inclusion in employment file</a:t>
            </a:r>
            <a:endParaRPr lang="en-US" dirty="0">
              <a:solidFill>
                <a:srgbClr val="470A6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237197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rgbClr val="470A68"/>
                </a:solidFill>
                <a:latin typeface="Times New Roman" panose="02020603050405020304" pitchFamily="18" charset="0"/>
                <a:cs typeface="Times New Roman" panose="02020603050405020304" pitchFamily="18" charset="0"/>
              </a:rPr>
              <a:t>Qualification Forms Workflow cont.</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smtClean="0">
                <a:solidFill>
                  <a:srgbClr val="470A68"/>
                </a:solidFill>
                <a:latin typeface="Times New Roman" panose="02020603050405020304" pitchFamily="18" charset="0"/>
                <a:cs typeface="Times New Roman" panose="02020603050405020304" pitchFamily="18" charset="0"/>
              </a:rPr>
              <a:t>For all faculty, only the official transcripts used in the qualification should be requested</a:t>
            </a:r>
            <a:endParaRPr lang="en-US" dirty="0">
              <a:solidFill>
                <a:srgbClr val="470A68"/>
              </a:solidFill>
              <a:latin typeface="Times New Roman" panose="02020603050405020304" pitchFamily="18" charset="0"/>
              <a:cs typeface="Times New Roman" panose="02020603050405020304" pitchFamily="18" charset="0"/>
            </a:endParaRPr>
          </a:p>
          <a:p>
            <a:r>
              <a:rPr lang="en-US" dirty="0" smtClean="0">
                <a:solidFill>
                  <a:srgbClr val="470A68"/>
                </a:solidFill>
                <a:latin typeface="Times New Roman" panose="02020603050405020304" pitchFamily="18" charset="0"/>
                <a:cs typeface="Times New Roman" panose="02020603050405020304" pitchFamily="18" charset="0"/>
              </a:rPr>
              <a:t>Official transcripts should be sent directly to Human Resources</a:t>
            </a:r>
          </a:p>
          <a:p>
            <a:r>
              <a:rPr lang="en-US" dirty="0" smtClean="0">
                <a:solidFill>
                  <a:srgbClr val="470A68"/>
                </a:solidFill>
                <a:latin typeface="Times New Roman" panose="02020603050405020304" pitchFamily="18" charset="0"/>
                <a:cs typeface="Times New Roman" panose="02020603050405020304" pitchFamily="18" charset="0"/>
              </a:rPr>
              <a:t>Michelle will track the </a:t>
            </a:r>
            <a:r>
              <a:rPr lang="en-US" dirty="0" smtClean="0">
                <a:solidFill>
                  <a:srgbClr val="470A68"/>
                </a:solidFill>
                <a:latin typeface="Times New Roman" panose="02020603050405020304" pitchFamily="18" charset="0"/>
                <a:cs typeface="Times New Roman" panose="02020603050405020304" pitchFamily="18" charset="0"/>
                <a:hlinkClick r:id="rId2" action="ppaction://hlinkfile"/>
              </a:rPr>
              <a:t>receipt of official transcripts </a:t>
            </a:r>
            <a:r>
              <a:rPr lang="en-US" dirty="0" smtClean="0">
                <a:solidFill>
                  <a:srgbClr val="470A68"/>
                </a:solidFill>
                <a:latin typeface="Times New Roman" panose="02020603050405020304" pitchFamily="18" charset="0"/>
                <a:cs typeface="Times New Roman" panose="02020603050405020304" pitchFamily="18" charset="0"/>
              </a:rPr>
              <a:t>both in Banner and the weekly credentialing update</a:t>
            </a:r>
          </a:p>
          <a:p>
            <a:endParaRPr lang="en-US" dirty="0">
              <a:solidFill>
                <a:srgbClr val="470A68"/>
              </a:solidFill>
              <a:latin typeface="Times New Roman" panose="02020603050405020304" pitchFamily="18" charset="0"/>
              <a:cs typeface="Times New Roman" panose="02020603050405020304" pitchFamily="18" charset="0"/>
            </a:endParaRPr>
          </a:p>
          <a:p>
            <a:r>
              <a:rPr lang="en-US" dirty="0" smtClean="0">
                <a:solidFill>
                  <a:srgbClr val="470A68"/>
                </a:solidFill>
                <a:latin typeface="Times New Roman" panose="02020603050405020304" pitchFamily="18" charset="0"/>
                <a:cs typeface="Times New Roman" panose="02020603050405020304" pitchFamily="18" charset="0"/>
              </a:rPr>
              <a:t>Note: Dr. Wright has indicated that if official transcripts are not received by the due date or by the end of the term, the faculty cannot be assigned to classes the next term</a:t>
            </a:r>
            <a:endParaRPr lang="en-US" dirty="0">
              <a:solidFill>
                <a:srgbClr val="470A6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314530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rgbClr val="470A68"/>
                </a:solidFill>
                <a:latin typeface="Times New Roman" panose="02020603050405020304" pitchFamily="18" charset="0"/>
                <a:cs typeface="Times New Roman" panose="02020603050405020304" pitchFamily="18" charset="0"/>
              </a:rPr>
              <a:t>Qualification Forms Workflow cont.</a:t>
            </a:r>
            <a:endParaRPr lang="en-US" sz="4000" dirty="0"/>
          </a:p>
        </p:txBody>
      </p:sp>
      <p:sp>
        <p:nvSpPr>
          <p:cNvPr id="3" name="Content Placeholder 2"/>
          <p:cNvSpPr>
            <a:spLocks noGrp="1"/>
          </p:cNvSpPr>
          <p:nvPr>
            <p:ph idx="1"/>
          </p:nvPr>
        </p:nvSpPr>
        <p:spPr/>
        <p:txBody>
          <a:bodyPr>
            <a:normAutofit lnSpcReduction="10000"/>
          </a:bodyPr>
          <a:lstStyle/>
          <a:p>
            <a:r>
              <a:rPr lang="en-US" dirty="0" smtClean="0">
                <a:solidFill>
                  <a:srgbClr val="470A68"/>
                </a:solidFill>
                <a:latin typeface="Times New Roman" panose="02020603050405020304" pitchFamily="18" charset="0"/>
                <a:cs typeface="Times New Roman" panose="02020603050405020304" pitchFamily="18" charset="0"/>
              </a:rPr>
              <a:t>Once a qualification form has been received in Human Resources and </a:t>
            </a:r>
            <a:r>
              <a:rPr lang="en-US" dirty="0" smtClean="0">
                <a:solidFill>
                  <a:srgbClr val="470A68"/>
                </a:solidFill>
                <a:latin typeface="Times New Roman" panose="02020603050405020304" pitchFamily="18" charset="0"/>
                <a:cs typeface="Times New Roman" panose="02020603050405020304" pitchFamily="18" charset="0"/>
              </a:rPr>
              <a:t>the person has been activated </a:t>
            </a:r>
            <a:r>
              <a:rPr lang="en-US" dirty="0" smtClean="0">
                <a:solidFill>
                  <a:srgbClr val="470A68"/>
                </a:solidFill>
                <a:latin typeface="Times New Roman" panose="02020603050405020304" pitchFamily="18" charset="0"/>
                <a:cs typeface="Times New Roman" panose="02020603050405020304" pitchFamily="18" charset="0"/>
              </a:rPr>
              <a:t>as faculty in Banner, then the faculty can be assigned to a course</a:t>
            </a:r>
          </a:p>
          <a:p>
            <a:r>
              <a:rPr lang="en-US" dirty="0" smtClean="0">
                <a:solidFill>
                  <a:srgbClr val="470A68"/>
                </a:solidFill>
                <a:latin typeface="Times New Roman" panose="02020603050405020304" pitchFamily="18" charset="0"/>
                <a:cs typeface="Times New Roman" panose="02020603050405020304" pitchFamily="18" charset="0"/>
              </a:rPr>
              <a:t>For </a:t>
            </a:r>
            <a:r>
              <a:rPr lang="en-US" dirty="0" smtClean="0">
                <a:solidFill>
                  <a:srgbClr val="470A68"/>
                </a:solidFill>
                <a:latin typeface="Times New Roman" panose="02020603050405020304" pitchFamily="18" charset="0"/>
                <a:cs typeface="Times New Roman" panose="02020603050405020304" pitchFamily="18" charset="0"/>
              </a:rPr>
              <a:t>new full-time faculty, the qualifications cannot be entered in Banner until a Banner ID is assigned (offer and fast track complete</a:t>
            </a:r>
            <a:r>
              <a:rPr lang="en-US" dirty="0" smtClean="0">
                <a:solidFill>
                  <a:srgbClr val="470A68"/>
                </a:solidFill>
                <a:latin typeface="Times New Roman" panose="02020603050405020304" pitchFamily="18" charset="0"/>
                <a:cs typeface="Times New Roman" panose="02020603050405020304" pitchFamily="18" charset="0"/>
              </a:rPr>
              <a:t>)</a:t>
            </a:r>
          </a:p>
          <a:p>
            <a:pPr lvl="1"/>
            <a:r>
              <a:rPr lang="en-US" dirty="0" smtClean="0">
                <a:solidFill>
                  <a:srgbClr val="470A68"/>
                </a:solidFill>
                <a:latin typeface="Times New Roman" panose="02020603050405020304" pitchFamily="18" charset="0"/>
                <a:cs typeface="Times New Roman" panose="02020603050405020304" pitchFamily="18" charset="0"/>
              </a:rPr>
              <a:t>Hiring managers should track the process for new full-time faculty to make sure HR returns the qualification form to Academic Affairs for Michelle to enter in Banner</a:t>
            </a:r>
            <a:endParaRPr lang="en-US" dirty="0">
              <a:solidFill>
                <a:srgbClr val="470A68"/>
              </a:solidFill>
              <a:latin typeface="Times New Roman" panose="02020603050405020304" pitchFamily="18" charset="0"/>
              <a:cs typeface="Times New Roman" panose="02020603050405020304" pitchFamily="18" charset="0"/>
            </a:endParaRPr>
          </a:p>
          <a:p>
            <a:r>
              <a:rPr lang="en-US" dirty="0" smtClean="0">
                <a:solidFill>
                  <a:srgbClr val="470A68"/>
                </a:solidFill>
                <a:latin typeface="Times New Roman" panose="02020603050405020304" pitchFamily="18" charset="0"/>
                <a:cs typeface="Times New Roman" panose="02020603050405020304" pitchFamily="18" charset="0"/>
                <a:hlinkClick r:id="rId2"/>
              </a:rPr>
              <a:t>Tracking faculty credentialing</a:t>
            </a:r>
            <a:endParaRPr lang="en-US" dirty="0">
              <a:solidFill>
                <a:srgbClr val="470A6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759572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470A68"/>
                </a:solidFill>
                <a:latin typeface="Times New Roman" panose="02020603050405020304" pitchFamily="18" charset="0"/>
                <a:cs typeface="Times New Roman" panose="02020603050405020304" pitchFamily="18" charset="0"/>
              </a:rPr>
              <a:t>Qualification Form Types</a:t>
            </a:r>
            <a:endParaRPr lang="en-US" dirty="0">
              <a:solidFill>
                <a:srgbClr val="470A68"/>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solidFill>
                  <a:srgbClr val="00BFB3"/>
                </a:solidFill>
                <a:latin typeface="Times New Roman" panose="02020603050405020304" pitchFamily="18" charset="0"/>
                <a:cs typeface="Times New Roman" panose="02020603050405020304" pitchFamily="18" charset="0"/>
                <a:hlinkClick r:id="rId2" action="ppaction://hlinkfile"/>
              </a:rPr>
              <a:t>Faculty Qualification Form</a:t>
            </a:r>
            <a:endParaRPr lang="en-US" dirty="0" smtClean="0">
              <a:solidFill>
                <a:srgbClr val="00BFB3"/>
              </a:solidFill>
              <a:latin typeface="Times New Roman" panose="02020603050405020304" pitchFamily="18" charset="0"/>
              <a:cs typeface="Times New Roman" panose="02020603050405020304" pitchFamily="18" charset="0"/>
            </a:endParaRPr>
          </a:p>
          <a:p>
            <a:endParaRPr lang="en-US" dirty="0">
              <a:solidFill>
                <a:srgbClr val="00BFB3"/>
              </a:solidFill>
              <a:latin typeface="Times New Roman" panose="02020603050405020304" pitchFamily="18" charset="0"/>
              <a:cs typeface="Times New Roman" panose="02020603050405020304" pitchFamily="18" charset="0"/>
            </a:endParaRPr>
          </a:p>
          <a:p>
            <a:r>
              <a:rPr lang="en-US" dirty="0" smtClean="0">
                <a:solidFill>
                  <a:srgbClr val="00BFB3"/>
                </a:solidFill>
                <a:latin typeface="Times New Roman" panose="02020603050405020304" pitchFamily="18" charset="0"/>
                <a:cs typeface="Times New Roman" panose="02020603050405020304" pitchFamily="18" charset="0"/>
                <a:hlinkClick r:id="rId3" action="ppaction://hlinkfile"/>
              </a:rPr>
              <a:t>Other Instructional (clinical)</a:t>
            </a:r>
            <a:endParaRPr lang="en-US" dirty="0" smtClean="0">
              <a:solidFill>
                <a:srgbClr val="00BFB3"/>
              </a:solidFill>
              <a:latin typeface="Times New Roman" panose="02020603050405020304" pitchFamily="18" charset="0"/>
              <a:cs typeface="Times New Roman" panose="02020603050405020304" pitchFamily="18" charset="0"/>
            </a:endParaRPr>
          </a:p>
          <a:p>
            <a:endParaRPr lang="en-US" dirty="0">
              <a:solidFill>
                <a:srgbClr val="00BFB3"/>
              </a:solidFill>
              <a:latin typeface="Times New Roman" panose="02020603050405020304" pitchFamily="18" charset="0"/>
              <a:cs typeface="Times New Roman" panose="02020603050405020304" pitchFamily="18" charset="0"/>
            </a:endParaRPr>
          </a:p>
          <a:p>
            <a:r>
              <a:rPr lang="en-US" dirty="0" smtClean="0">
                <a:solidFill>
                  <a:srgbClr val="00BFB3"/>
                </a:solidFill>
                <a:latin typeface="Times New Roman" panose="02020603050405020304" pitchFamily="18" charset="0"/>
                <a:cs typeface="Times New Roman" panose="02020603050405020304" pitchFamily="18" charset="0"/>
                <a:hlinkClick r:id="rId4" action="ppaction://hlinkfile"/>
              </a:rPr>
              <a:t>Fire Academy</a:t>
            </a:r>
            <a:endParaRPr lang="en-US" dirty="0" smtClean="0">
              <a:solidFill>
                <a:srgbClr val="00BFB3"/>
              </a:solidFill>
              <a:latin typeface="Times New Roman" panose="02020603050405020304" pitchFamily="18" charset="0"/>
              <a:cs typeface="Times New Roman" panose="02020603050405020304" pitchFamily="18" charset="0"/>
            </a:endParaRPr>
          </a:p>
          <a:p>
            <a:endParaRPr lang="en-US" dirty="0">
              <a:solidFill>
                <a:srgbClr val="00BFB3"/>
              </a:solidFill>
              <a:latin typeface="Times New Roman" panose="02020603050405020304" pitchFamily="18" charset="0"/>
              <a:cs typeface="Times New Roman" panose="02020603050405020304" pitchFamily="18" charset="0"/>
            </a:endParaRPr>
          </a:p>
          <a:p>
            <a:r>
              <a:rPr lang="en-US" b="1" dirty="0" smtClean="0">
                <a:solidFill>
                  <a:srgbClr val="00BFB3"/>
                </a:solidFill>
                <a:latin typeface="Times New Roman" panose="02020603050405020304" pitchFamily="18" charset="0"/>
                <a:cs typeface="Times New Roman" panose="02020603050405020304" pitchFamily="18" charset="0"/>
              </a:rPr>
              <a:t>Continuing Education Qualification forms are stored by School or Division and not entered in Banner</a:t>
            </a:r>
            <a:endParaRPr lang="en-US" b="1" dirty="0">
              <a:solidFill>
                <a:srgbClr val="00BFB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682023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rgbClr val="470A68"/>
                </a:solidFill>
                <a:latin typeface="Times New Roman" panose="02020603050405020304" pitchFamily="18" charset="0"/>
                <a:cs typeface="Times New Roman" panose="02020603050405020304" pitchFamily="18" charset="0"/>
              </a:rPr>
              <a:t>Documents needed for qualification</a:t>
            </a:r>
            <a:endParaRPr lang="en-US" sz="4000" dirty="0">
              <a:solidFill>
                <a:srgbClr val="470A68"/>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solidFill>
                  <a:srgbClr val="470A68"/>
                </a:solidFill>
                <a:latin typeface="Times New Roman" panose="02020603050405020304" pitchFamily="18" charset="0"/>
                <a:cs typeface="Times New Roman" panose="02020603050405020304" pitchFamily="18" charset="0"/>
              </a:rPr>
              <a:t>Transcripts (official or unofficial)</a:t>
            </a:r>
          </a:p>
          <a:p>
            <a:pPr lvl="1"/>
            <a:r>
              <a:rPr lang="en-US" dirty="0" smtClean="0">
                <a:solidFill>
                  <a:srgbClr val="470A68"/>
                </a:solidFill>
                <a:latin typeface="Times New Roman" panose="02020603050405020304" pitchFamily="18" charset="0"/>
                <a:cs typeface="Times New Roman" panose="02020603050405020304" pitchFamily="18" charset="0"/>
              </a:rPr>
              <a:t>Highlight degree and date conferred</a:t>
            </a:r>
          </a:p>
          <a:p>
            <a:pPr lvl="1"/>
            <a:r>
              <a:rPr lang="en-US" dirty="0" smtClean="0">
                <a:solidFill>
                  <a:srgbClr val="470A68"/>
                </a:solidFill>
                <a:latin typeface="Times New Roman" panose="02020603050405020304" pitchFamily="18" charset="0"/>
                <a:cs typeface="Times New Roman" panose="02020603050405020304" pitchFamily="18" charset="0"/>
              </a:rPr>
              <a:t>Specific qualifications, highlight applicable </a:t>
            </a:r>
            <a:r>
              <a:rPr lang="en-US" dirty="0" smtClean="0">
                <a:solidFill>
                  <a:srgbClr val="470A68"/>
                </a:solidFill>
                <a:latin typeface="Times New Roman" panose="02020603050405020304" pitchFamily="18" charset="0"/>
                <a:cs typeface="Times New Roman" panose="02020603050405020304" pitchFamily="18" charset="0"/>
              </a:rPr>
              <a:t>coursework</a:t>
            </a:r>
          </a:p>
          <a:p>
            <a:r>
              <a:rPr lang="en-US" dirty="0" smtClean="0">
                <a:solidFill>
                  <a:srgbClr val="470A68"/>
                </a:solidFill>
                <a:latin typeface="Times New Roman" panose="02020603050405020304" pitchFamily="18" charset="0"/>
                <a:cs typeface="Times New Roman" panose="02020603050405020304" pitchFamily="18" charset="0"/>
              </a:rPr>
              <a:t>For updated qualifications, </a:t>
            </a:r>
            <a:r>
              <a:rPr lang="en-US" dirty="0" smtClean="0">
                <a:solidFill>
                  <a:srgbClr val="470A68"/>
                </a:solidFill>
                <a:latin typeface="Times New Roman" panose="02020603050405020304" pitchFamily="18" charset="0"/>
                <a:cs typeface="Times New Roman" panose="02020603050405020304" pitchFamily="18" charset="0"/>
                <a:hlinkClick r:id="rId2" action="ppaction://hlinkfile"/>
              </a:rPr>
              <a:t>snip</a:t>
            </a:r>
            <a:r>
              <a:rPr lang="en-US" dirty="0" smtClean="0">
                <a:solidFill>
                  <a:srgbClr val="470A68"/>
                </a:solidFill>
                <a:latin typeface="Times New Roman" panose="02020603050405020304" pitchFamily="18" charset="0"/>
                <a:cs typeface="Times New Roman" panose="02020603050405020304" pitchFamily="18" charset="0"/>
              </a:rPr>
              <a:t> of credentialing summary in credentialing manager</a:t>
            </a:r>
            <a:endParaRPr lang="en-US" dirty="0" smtClean="0">
              <a:solidFill>
                <a:srgbClr val="470A68"/>
              </a:solidFill>
              <a:latin typeface="Times New Roman" panose="02020603050405020304" pitchFamily="18" charset="0"/>
              <a:cs typeface="Times New Roman" panose="02020603050405020304" pitchFamily="18" charset="0"/>
            </a:endParaRPr>
          </a:p>
          <a:p>
            <a:r>
              <a:rPr lang="en-US" dirty="0" smtClean="0">
                <a:solidFill>
                  <a:srgbClr val="470A68"/>
                </a:solidFill>
                <a:latin typeface="Times New Roman" panose="02020603050405020304" pitchFamily="18" charset="0"/>
                <a:cs typeface="Times New Roman" panose="02020603050405020304" pitchFamily="18" charset="0"/>
                <a:hlinkClick r:id="rId3"/>
              </a:rPr>
              <a:t>Proof of accreditation if necessary</a:t>
            </a:r>
            <a:endParaRPr lang="en-US" dirty="0" smtClean="0">
              <a:solidFill>
                <a:srgbClr val="470A68"/>
              </a:solidFill>
              <a:latin typeface="Times New Roman" panose="02020603050405020304" pitchFamily="18" charset="0"/>
              <a:cs typeface="Times New Roman" panose="02020603050405020304" pitchFamily="18" charset="0"/>
            </a:endParaRPr>
          </a:p>
          <a:p>
            <a:r>
              <a:rPr lang="en-US" dirty="0" smtClean="0">
                <a:solidFill>
                  <a:srgbClr val="470A68"/>
                </a:solidFill>
                <a:latin typeface="Times New Roman" panose="02020603050405020304" pitchFamily="18" charset="0"/>
                <a:cs typeface="Times New Roman" panose="02020603050405020304" pitchFamily="18" charset="0"/>
              </a:rPr>
              <a:t>Supporting documents if applicable (alternative qualification, work experience, licenses, training)</a:t>
            </a:r>
          </a:p>
          <a:p>
            <a:pPr lvl="2"/>
            <a:endParaRPr lang="en-US" dirty="0">
              <a:solidFill>
                <a:srgbClr val="470A6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925949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rgbClr val="470A68"/>
                </a:solidFill>
                <a:latin typeface="Times New Roman" panose="02020603050405020304" pitchFamily="18" charset="0"/>
                <a:cs typeface="Times New Roman" panose="02020603050405020304" pitchFamily="18" charset="0"/>
              </a:rPr>
              <a:t>Unnecessary documents</a:t>
            </a:r>
            <a:endParaRPr lang="en-US" sz="4000" dirty="0"/>
          </a:p>
        </p:txBody>
      </p:sp>
      <p:sp>
        <p:nvSpPr>
          <p:cNvPr id="3" name="Content Placeholder 2"/>
          <p:cNvSpPr>
            <a:spLocks noGrp="1"/>
          </p:cNvSpPr>
          <p:nvPr>
            <p:ph idx="1"/>
          </p:nvPr>
        </p:nvSpPr>
        <p:spPr>
          <a:xfrm>
            <a:off x="628650" y="1790699"/>
            <a:ext cx="7886700" cy="3548063"/>
          </a:xfrm>
        </p:spPr>
        <p:txBody>
          <a:bodyPr/>
          <a:lstStyle/>
          <a:p>
            <a:r>
              <a:rPr lang="en-US" dirty="0">
                <a:solidFill>
                  <a:srgbClr val="470A68"/>
                </a:solidFill>
                <a:latin typeface="Times New Roman" panose="02020603050405020304" pitchFamily="18" charset="0"/>
                <a:cs typeface="Times New Roman" panose="02020603050405020304" pitchFamily="18" charset="0"/>
              </a:rPr>
              <a:t>Documents commonly sent but not needed</a:t>
            </a:r>
          </a:p>
          <a:p>
            <a:pPr lvl="1"/>
            <a:r>
              <a:rPr lang="en-US" dirty="0">
                <a:solidFill>
                  <a:srgbClr val="470A68"/>
                </a:solidFill>
                <a:latin typeface="Times New Roman" panose="02020603050405020304" pitchFamily="18" charset="0"/>
                <a:cs typeface="Times New Roman" panose="02020603050405020304" pitchFamily="18" charset="0"/>
              </a:rPr>
              <a:t>Employment applications</a:t>
            </a:r>
          </a:p>
          <a:p>
            <a:pPr lvl="1"/>
            <a:r>
              <a:rPr lang="en-US" dirty="0">
                <a:solidFill>
                  <a:srgbClr val="470A68"/>
                </a:solidFill>
                <a:latin typeface="Times New Roman" panose="02020603050405020304" pitchFamily="18" charset="0"/>
                <a:cs typeface="Times New Roman" panose="02020603050405020304" pitchFamily="18" charset="0"/>
              </a:rPr>
              <a:t>Resumes and CVs</a:t>
            </a:r>
          </a:p>
          <a:p>
            <a:pPr lvl="1"/>
            <a:r>
              <a:rPr lang="en-US" dirty="0">
                <a:solidFill>
                  <a:srgbClr val="470A68"/>
                </a:solidFill>
                <a:latin typeface="Times New Roman" panose="02020603050405020304" pitchFamily="18" charset="0"/>
                <a:cs typeface="Times New Roman" panose="02020603050405020304" pitchFamily="18" charset="0"/>
              </a:rPr>
              <a:t>Previous qualification forms</a:t>
            </a:r>
          </a:p>
          <a:p>
            <a:pPr lvl="1"/>
            <a:r>
              <a:rPr lang="en-US" dirty="0">
                <a:solidFill>
                  <a:srgbClr val="470A68"/>
                </a:solidFill>
                <a:latin typeface="Times New Roman" panose="02020603050405020304" pitchFamily="18" charset="0"/>
                <a:cs typeface="Times New Roman" panose="02020603050405020304" pitchFamily="18" charset="0"/>
              </a:rPr>
              <a:t>Other licenses not needed for credentialing</a:t>
            </a:r>
          </a:p>
          <a:p>
            <a:pPr lvl="1"/>
            <a:r>
              <a:rPr lang="en-US" dirty="0">
                <a:solidFill>
                  <a:srgbClr val="470A68"/>
                </a:solidFill>
                <a:latin typeface="Times New Roman" panose="02020603050405020304" pitchFamily="18" charset="0"/>
                <a:cs typeface="Times New Roman" panose="02020603050405020304" pitchFamily="18" charset="0"/>
              </a:rPr>
              <a:t>Unnecessary transcripts</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4650" y="4552950"/>
            <a:ext cx="2038350" cy="2038350"/>
          </a:xfrm>
          <a:prstGeom prst="rect">
            <a:avLst/>
          </a:prstGeom>
        </p:spPr>
      </p:pic>
    </p:spTree>
    <p:extLst>
      <p:ext uri="{BB962C8B-B14F-4D97-AF65-F5344CB8AC3E}">
        <p14:creationId xmlns:p14="http://schemas.microsoft.com/office/powerpoint/2010/main" val="4275179129"/>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solidFill>
                  <a:srgbClr val="470A68"/>
                </a:solidFill>
                <a:latin typeface="Times New Roman" panose="02020603050405020304" pitchFamily="18" charset="0"/>
                <a:cs typeface="Times New Roman" panose="02020603050405020304" pitchFamily="18" charset="0"/>
              </a:rPr>
              <a:t>Common qualification form errors</a:t>
            </a:r>
            <a:endParaRPr lang="en-US" sz="4000" dirty="0">
              <a:solidFill>
                <a:srgbClr val="470A68"/>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hlinkClick r:id="rId2" action="ppaction://hlinkfile"/>
              </a:rPr>
              <a:t>Sample</a:t>
            </a:r>
            <a:endParaRPr lang="en-US" dirty="0" smtClean="0"/>
          </a:p>
          <a:p>
            <a:r>
              <a:rPr lang="en-US" dirty="0" smtClean="0">
                <a:solidFill>
                  <a:srgbClr val="470A68"/>
                </a:solidFill>
                <a:latin typeface="Times New Roman" panose="02020603050405020304" pitchFamily="18" charset="0"/>
                <a:cs typeface="Times New Roman" panose="02020603050405020304" pitchFamily="18" charset="0"/>
              </a:rPr>
              <a:t>Incorrect or incomplete Banner ID or no Banner ID assigned (most common with new full-time)</a:t>
            </a:r>
          </a:p>
          <a:p>
            <a:r>
              <a:rPr lang="en-US" dirty="0" smtClean="0">
                <a:solidFill>
                  <a:srgbClr val="470A68"/>
                </a:solidFill>
                <a:latin typeface="Times New Roman" panose="02020603050405020304" pitchFamily="18" charset="0"/>
                <a:cs typeface="Times New Roman" panose="02020603050405020304" pitchFamily="18" charset="0"/>
              </a:rPr>
              <a:t>Incorrect listing of institution name (Edison)</a:t>
            </a:r>
          </a:p>
          <a:p>
            <a:r>
              <a:rPr lang="en-US" dirty="0" smtClean="0">
                <a:solidFill>
                  <a:srgbClr val="470A68"/>
                </a:solidFill>
                <a:latin typeface="Times New Roman" panose="02020603050405020304" pitchFamily="18" charset="0"/>
                <a:cs typeface="Times New Roman" panose="02020603050405020304" pitchFamily="18" charset="0"/>
              </a:rPr>
              <a:t>Institutions listed that are not necessary for qualification</a:t>
            </a:r>
          </a:p>
          <a:p>
            <a:r>
              <a:rPr lang="en-US" dirty="0" smtClean="0">
                <a:solidFill>
                  <a:srgbClr val="470A68"/>
                </a:solidFill>
                <a:latin typeface="Times New Roman" panose="02020603050405020304" pitchFamily="18" charset="0"/>
                <a:cs typeface="Times New Roman" panose="02020603050405020304" pitchFamily="18" charset="0"/>
              </a:rPr>
              <a:t>Missing signatures</a:t>
            </a:r>
          </a:p>
          <a:p>
            <a:r>
              <a:rPr lang="en-US" dirty="0" smtClean="0">
                <a:solidFill>
                  <a:srgbClr val="470A68"/>
                </a:solidFill>
                <a:latin typeface="Times New Roman" panose="02020603050405020304" pitchFamily="18" charset="0"/>
                <a:cs typeface="Times New Roman" panose="02020603050405020304" pitchFamily="18" charset="0"/>
              </a:rPr>
              <a:t>Incorrect GSH counts and incorrect degree dates</a:t>
            </a:r>
          </a:p>
          <a:p>
            <a:pPr marL="0" indent="0">
              <a:buNone/>
            </a:pPr>
            <a:endParaRPr lang="en-US" dirty="0" smtClean="0">
              <a:solidFill>
                <a:srgbClr val="470A68"/>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8215558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TotalTime>
  <Words>611</Words>
  <Application>Microsoft Office PowerPoint</Application>
  <PresentationFormat>On-screen Show (4:3)</PresentationFormat>
  <Paragraphs>72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Instructor Credentialing Training</vt:lpstr>
      <vt:lpstr>Qualification Forms Workflow</vt:lpstr>
      <vt:lpstr>Qualification Forms Workflow cont.</vt:lpstr>
      <vt:lpstr>Qualification Forms Workflow cont.</vt:lpstr>
      <vt:lpstr>Qualification Forms Workflow cont.</vt:lpstr>
      <vt:lpstr>Qualification Form Types</vt:lpstr>
      <vt:lpstr>Documents needed for qualification</vt:lpstr>
      <vt:lpstr>Unnecessary documents</vt:lpstr>
      <vt:lpstr>Common qualification form errors</vt:lpstr>
      <vt:lpstr>Things to remember</vt:lpstr>
      <vt:lpstr>Things to remember cont.</vt:lpstr>
    </vt:vector>
  </TitlesOfParts>
  <Company>FSW</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Instructor Credentialing Training</dc:title>
  <dc:creator>Michelle Fanslau</dc:creator>
  <cp:lastModifiedBy>Michelle Fanslau</cp:lastModifiedBy>
  <cp:revision>13</cp:revision>
  <dcterms:created xsi:type="dcterms:W3CDTF">2015-11-17T13:33:49Z</dcterms:created>
  <dcterms:modified xsi:type="dcterms:W3CDTF">2015-11-18T14:00:23Z</dcterms:modified>
</cp:coreProperties>
</file>