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2" r:id="rId1"/>
  </p:sldMasterIdLst>
  <p:notesMasterIdLst>
    <p:notesMasterId r:id="rId29"/>
  </p:notesMasterIdLst>
  <p:sldIdLst>
    <p:sldId id="256" r:id="rId2"/>
    <p:sldId id="447" r:id="rId3"/>
    <p:sldId id="379" r:id="rId4"/>
    <p:sldId id="383" r:id="rId5"/>
    <p:sldId id="384" r:id="rId6"/>
    <p:sldId id="431" r:id="rId7"/>
    <p:sldId id="435" r:id="rId8"/>
    <p:sldId id="468" r:id="rId9"/>
    <p:sldId id="469" r:id="rId10"/>
    <p:sldId id="470" r:id="rId11"/>
    <p:sldId id="471" r:id="rId12"/>
    <p:sldId id="445" r:id="rId13"/>
    <p:sldId id="449" r:id="rId14"/>
    <p:sldId id="450" r:id="rId15"/>
    <p:sldId id="452" r:id="rId16"/>
    <p:sldId id="466" r:id="rId17"/>
    <p:sldId id="453" r:id="rId18"/>
    <p:sldId id="467" r:id="rId19"/>
    <p:sldId id="456" r:id="rId20"/>
    <p:sldId id="457" r:id="rId21"/>
    <p:sldId id="458" r:id="rId22"/>
    <p:sldId id="459" r:id="rId23"/>
    <p:sldId id="460" r:id="rId24"/>
    <p:sldId id="461" r:id="rId25"/>
    <p:sldId id="462" r:id="rId26"/>
    <p:sldId id="463" r:id="rId27"/>
    <p:sldId id="46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38CBE8"/>
    <a:srgbClr val="CC66FF"/>
    <a:srgbClr val="CC00FF"/>
    <a:srgbClr val="99FF99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8" d="100"/>
          <a:sy n="78" d="100"/>
        </p:scale>
        <p:origin x="-114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9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DD9CC-62C1-5D44-96E7-A05E8055AE4A}" type="datetimeFigureOut">
              <a:rPr lang="en-US" smtClean="0"/>
              <a:pPr/>
              <a:t>8/18/2015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BBA3C-D995-FF49-9D61-C8413FBD26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732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ACDB3CC-F982-40F9-8DD6-BCC9AFBF44BD}" type="datetime1">
              <a:rPr lang="en-US" smtClean="0"/>
              <a:pPr/>
              <a:t>8/18/2015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371C1A-CAFA-43FD-A579-55B116A1448A}" type="datetime1">
              <a:rPr lang="en-US" smtClean="0"/>
              <a:pPr/>
              <a:t>8/18/2015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A1BC03-21BF-4F6B-A3BE-29C937D452B1}" type="datetime1">
              <a:rPr lang="en-US" smtClean="0"/>
              <a:pPr/>
              <a:t>8/18/2015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008867-0964-49C4-9DE5-8FBB189497BC}" type="datetime1">
              <a:rPr lang="en-US" smtClean="0"/>
              <a:pPr/>
              <a:t>8/18/2015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DDAE5B-B07C-441A-8026-C23A427A74DC}" type="datetime1">
              <a:rPr lang="en-US" smtClean="0"/>
              <a:pPr/>
              <a:t>8/18/2015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51D5B8-D9C5-419F-913D-2186935717ED}" type="datetime1">
              <a:rPr lang="en-US" smtClean="0"/>
              <a:pPr/>
              <a:t>8/18/2015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6F952F-F888-4FB8-9CB7-51D5F02FA3C8}" type="datetime1">
              <a:rPr lang="en-US" smtClean="0"/>
              <a:pPr/>
              <a:t>8/18/2015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88DB32-6162-43C0-9325-230E0A9B0177}" type="datetime1">
              <a:rPr lang="en-US" smtClean="0"/>
              <a:pPr/>
              <a:t>8/18/2015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219B57-0E9E-4DE4-A7F5-9A169EF1CEE0}" type="datetime1">
              <a:rPr lang="en-US" smtClean="0"/>
              <a:pPr/>
              <a:t>8/18/2015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4F8F86C-0F1B-4333-B99B-B3B2B1F87225}" type="datetime1">
              <a:rPr lang="en-US" smtClean="0"/>
              <a:pPr/>
              <a:t>8/18/2015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0D7FCD9-7699-43D6-8D62-436E2DD234FF}" type="datetime1">
              <a:rPr lang="en-US" smtClean="0"/>
              <a:pPr/>
              <a:t>8/18/2015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10FC3EB-42FB-4C38-8CAE-7A1293B83421}" type="datetime1">
              <a:rPr lang="en-US" smtClean="0"/>
              <a:pPr/>
              <a:t>8/18/2015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Excel_Worksheet12.xlsx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Excel_Worksheet13.xls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9.emf"/><Relationship Id="rId4" Type="http://schemas.openxmlformats.org/officeDocument/2006/relationships/package" Target="../embeddings/Microsoft_Excel_Worksheet14.xls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0.emf"/><Relationship Id="rId4" Type="http://schemas.openxmlformats.org/officeDocument/2006/relationships/package" Target="../embeddings/Microsoft_Excel_Worksheet15.xls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1.emf"/><Relationship Id="rId4" Type="http://schemas.openxmlformats.org/officeDocument/2006/relationships/package" Target="../embeddings/Microsoft_Excel_Worksheet16.xls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2.emf"/><Relationship Id="rId4" Type="http://schemas.openxmlformats.org/officeDocument/2006/relationships/package" Target="../embeddings/Microsoft_Excel_Worksheet17.xlsx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3.emf"/><Relationship Id="rId4" Type="http://schemas.openxmlformats.org/officeDocument/2006/relationships/package" Target="../embeddings/Microsoft_Excel_Worksheet18.xls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4.emf"/><Relationship Id="rId4" Type="http://schemas.openxmlformats.org/officeDocument/2006/relationships/package" Target="../embeddings/Microsoft_Excel_Worksheet19.xls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5.emf"/><Relationship Id="rId4" Type="http://schemas.openxmlformats.org/officeDocument/2006/relationships/package" Target="../embeddings/Microsoft_Excel_Worksheet20.xls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6.emf"/><Relationship Id="rId4" Type="http://schemas.openxmlformats.org/officeDocument/2006/relationships/package" Target="../embeddings/Microsoft_Excel_Worksheet21.xlsx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oleObject" Target="../embeddings/oleObject22.bin"/><Relationship Id="rId7" Type="http://schemas.openxmlformats.org/officeDocument/2006/relationships/package" Target="../embeddings/Microsoft_Excel_Worksheet2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7.emf"/><Relationship Id="rId4" Type="http://schemas.openxmlformats.org/officeDocument/2006/relationships/package" Target="../embeddings/Microsoft_Excel_Worksheet22.xls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9.emf"/><Relationship Id="rId4" Type="http://schemas.openxmlformats.org/officeDocument/2006/relationships/package" Target="../embeddings/Microsoft_Excel_Worksheet24.xlsx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oleObject" Target="../embeddings/oleObject25.bin"/><Relationship Id="rId7" Type="http://schemas.openxmlformats.org/officeDocument/2006/relationships/package" Target="../embeddings/Microsoft_Excel_Worksheet26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0.emf"/><Relationship Id="rId4" Type="http://schemas.openxmlformats.org/officeDocument/2006/relationships/package" Target="../embeddings/Microsoft_Excel_Worksheet25.xlsx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.bin"/><Relationship Id="rId7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4" Type="http://schemas.openxmlformats.org/officeDocument/2006/relationships/package" Target="../embeddings/Microsoft_Excel_Worksheet1.xlsx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oleObject3.bin"/><Relationship Id="rId7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3.xlsx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5.bin"/><Relationship Id="rId7" Type="http://schemas.openxmlformats.org/officeDocument/2006/relationships/package" Target="../embeddings/Microsoft_Excel_Worksheet6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5.xlsx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7.bin"/><Relationship Id="rId7" Type="http://schemas.openxmlformats.org/officeDocument/2006/relationships/package" Target="../embeddings/Microsoft_Excel_Worksheet8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Worksheet7.xlsx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9.bin"/><Relationship Id="rId7" Type="http://schemas.openxmlformats.org/officeDocument/2006/relationships/package" Target="../embeddings/Microsoft_Excel_Worksheet10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3.emf"/><Relationship Id="rId5" Type="http://schemas.openxmlformats.org/officeDocument/2006/relationships/image" Target="../media/image11.emf"/><Relationship Id="rId10" Type="http://schemas.openxmlformats.org/officeDocument/2006/relationships/package" Target="../embeddings/Microsoft_Excel_Worksheet11.xlsx"/><Relationship Id="rId4" Type="http://schemas.openxmlformats.org/officeDocument/2006/relationships/package" Target="../embeddings/Microsoft_Excel_Worksheet9.xlsx"/><Relationship Id="rId9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4023" y="1870808"/>
            <a:ext cx="7483405" cy="161261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Academic Success Data</a:t>
            </a:r>
            <a:br>
              <a:rPr lang="en-US" sz="4800" dirty="0" smtClean="0">
                <a:solidFill>
                  <a:schemeClr val="tx1"/>
                </a:solidFill>
              </a:rPr>
            </a:br>
            <a:r>
              <a:rPr lang="en-US" sz="4800" dirty="0" smtClean="0">
                <a:solidFill>
                  <a:schemeClr val="tx1"/>
                </a:solidFill>
              </a:rPr>
              <a:t>for Department Meeting</a:t>
            </a:r>
            <a:br>
              <a:rPr lang="en-US" sz="4800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August 18,2015</a:t>
            </a:r>
            <a:endParaRPr lang="en-US" sz="4800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220877" y="423568"/>
            <a:ext cx="2512695" cy="772165"/>
            <a:chOff x="7642" y="1035"/>
            <a:chExt cx="3958" cy="1217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2" y="1066"/>
              <a:ext cx="3958" cy="1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11402" y="1035"/>
              <a:ext cx="49" cy="23"/>
              <a:chOff x="11402" y="1035"/>
              <a:chExt cx="49" cy="23"/>
            </a:xfrm>
          </p:grpSpPr>
          <p:sp>
            <p:nvSpPr>
              <p:cNvPr id="6" name="Freeform 5"/>
              <p:cNvSpPr>
                <a:spLocks/>
              </p:cNvSpPr>
              <p:nvPr/>
            </p:nvSpPr>
            <p:spPr bwMode="auto">
              <a:xfrm>
                <a:off x="11402" y="1035"/>
                <a:ext cx="49" cy="23"/>
              </a:xfrm>
              <a:custGeom>
                <a:avLst/>
                <a:gdLst>
                  <a:gd name="T0" fmla="+- 0 11431 11402"/>
                  <a:gd name="T1" fmla="*/ T0 w 49"/>
                  <a:gd name="T2" fmla="+- 0 1035 1035"/>
                  <a:gd name="T3" fmla="*/ 1035 h 23"/>
                  <a:gd name="T4" fmla="+- 0 11425 11402"/>
                  <a:gd name="T5" fmla="*/ T4 w 49"/>
                  <a:gd name="T6" fmla="+- 0 1035 1035"/>
                  <a:gd name="T7" fmla="*/ 1035 h 23"/>
                  <a:gd name="T8" fmla="+- 0 11423 11402"/>
                  <a:gd name="T9" fmla="*/ T8 w 49"/>
                  <a:gd name="T10" fmla="+- 0 1058 1035"/>
                  <a:gd name="T11" fmla="*/ 1058 h 23"/>
                  <a:gd name="T12" fmla="+- 0 11427 11402"/>
                  <a:gd name="T13" fmla="*/ T12 w 49"/>
                  <a:gd name="T14" fmla="+- 0 1058 1035"/>
                  <a:gd name="T15" fmla="*/ 1058 h 23"/>
                  <a:gd name="T16" fmla="+- 0 11428 11402"/>
                  <a:gd name="T17" fmla="*/ T16 w 49"/>
                  <a:gd name="T18" fmla="+- 0 1046 1035"/>
                  <a:gd name="T19" fmla="*/ 1046 h 23"/>
                  <a:gd name="T20" fmla="+- 0 11428 11402"/>
                  <a:gd name="T21" fmla="*/ T20 w 49"/>
                  <a:gd name="T22" fmla="+- 0 1043 1035"/>
                  <a:gd name="T23" fmla="*/ 1043 h 23"/>
                  <a:gd name="T24" fmla="+- 0 11428 11402"/>
                  <a:gd name="T25" fmla="*/ T24 w 49"/>
                  <a:gd name="T26" fmla="+- 0 1038 1035"/>
                  <a:gd name="T27" fmla="*/ 1038 h 23"/>
                  <a:gd name="T28" fmla="+- 0 11433 11402"/>
                  <a:gd name="T29" fmla="*/ T28 w 49"/>
                  <a:gd name="T30" fmla="+- 0 1038 1035"/>
                  <a:gd name="T31" fmla="*/ 1038 h 23"/>
                  <a:gd name="T32" fmla="+- 0 11431 11402"/>
                  <a:gd name="T33" fmla="*/ T32 w 49"/>
                  <a:gd name="T34" fmla="+- 0 1035 1035"/>
                  <a:gd name="T35" fmla="*/ 1035 h 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49" h="23">
                    <a:moveTo>
                      <a:pt x="29" y="0"/>
                    </a:moveTo>
                    <a:lnTo>
                      <a:pt x="23" y="0"/>
                    </a:lnTo>
                    <a:lnTo>
                      <a:pt x="21" y="23"/>
                    </a:lnTo>
                    <a:lnTo>
                      <a:pt x="25" y="23"/>
                    </a:lnTo>
                    <a:lnTo>
                      <a:pt x="26" y="11"/>
                    </a:lnTo>
                    <a:lnTo>
                      <a:pt x="26" y="8"/>
                    </a:lnTo>
                    <a:lnTo>
                      <a:pt x="26" y="3"/>
                    </a:lnTo>
                    <a:lnTo>
                      <a:pt x="31" y="3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4D0C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11402" y="1035"/>
                <a:ext cx="49" cy="23"/>
              </a:xfrm>
              <a:custGeom>
                <a:avLst/>
                <a:gdLst>
                  <a:gd name="T0" fmla="+- 0 11449 11402"/>
                  <a:gd name="T1" fmla="*/ T0 w 49"/>
                  <a:gd name="T2" fmla="+- 0 1038 1035"/>
                  <a:gd name="T3" fmla="*/ 1038 h 23"/>
                  <a:gd name="T4" fmla="+- 0 11445 11402"/>
                  <a:gd name="T5" fmla="*/ T4 w 49"/>
                  <a:gd name="T6" fmla="+- 0 1038 1035"/>
                  <a:gd name="T7" fmla="*/ 1038 h 23"/>
                  <a:gd name="T8" fmla="+- 0 11446 11402"/>
                  <a:gd name="T9" fmla="*/ T8 w 49"/>
                  <a:gd name="T10" fmla="+- 0 1043 1035"/>
                  <a:gd name="T11" fmla="*/ 1043 h 23"/>
                  <a:gd name="T12" fmla="+- 0 11446 11402"/>
                  <a:gd name="T13" fmla="*/ T12 w 49"/>
                  <a:gd name="T14" fmla="+- 0 1046 1035"/>
                  <a:gd name="T15" fmla="*/ 1046 h 23"/>
                  <a:gd name="T16" fmla="+- 0 11446 11402"/>
                  <a:gd name="T17" fmla="*/ T16 w 49"/>
                  <a:gd name="T18" fmla="+- 0 1058 1035"/>
                  <a:gd name="T19" fmla="*/ 1058 h 23"/>
                  <a:gd name="T20" fmla="+- 0 11451 11402"/>
                  <a:gd name="T21" fmla="*/ T20 w 49"/>
                  <a:gd name="T22" fmla="+- 0 1058 1035"/>
                  <a:gd name="T23" fmla="*/ 1058 h 23"/>
                  <a:gd name="T24" fmla="+- 0 11449 11402"/>
                  <a:gd name="T25" fmla="*/ T24 w 49"/>
                  <a:gd name="T26" fmla="+- 0 1038 1035"/>
                  <a:gd name="T27" fmla="*/ 1038 h 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49" h="23">
                    <a:moveTo>
                      <a:pt x="47" y="3"/>
                    </a:moveTo>
                    <a:lnTo>
                      <a:pt x="43" y="3"/>
                    </a:lnTo>
                    <a:lnTo>
                      <a:pt x="44" y="8"/>
                    </a:lnTo>
                    <a:lnTo>
                      <a:pt x="44" y="11"/>
                    </a:lnTo>
                    <a:lnTo>
                      <a:pt x="44" y="23"/>
                    </a:lnTo>
                    <a:lnTo>
                      <a:pt x="49" y="23"/>
                    </a:lnTo>
                    <a:lnTo>
                      <a:pt x="47" y="3"/>
                    </a:lnTo>
                  </a:path>
                </a:pathLst>
              </a:custGeom>
              <a:solidFill>
                <a:srgbClr val="4D0C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11402" y="1035"/>
                <a:ext cx="49" cy="23"/>
              </a:xfrm>
              <a:custGeom>
                <a:avLst/>
                <a:gdLst>
                  <a:gd name="T0" fmla="+- 0 11433 11402"/>
                  <a:gd name="T1" fmla="*/ T0 w 49"/>
                  <a:gd name="T2" fmla="+- 0 1038 1035"/>
                  <a:gd name="T3" fmla="*/ 1038 h 23"/>
                  <a:gd name="T4" fmla="+- 0 11429 11402"/>
                  <a:gd name="T5" fmla="*/ T4 w 49"/>
                  <a:gd name="T6" fmla="+- 0 1038 1035"/>
                  <a:gd name="T7" fmla="*/ 1038 h 23"/>
                  <a:gd name="T8" fmla="+- 0 11429 11402"/>
                  <a:gd name="T9" fmla="*/ T8 w 49"/>
                  <a:gd name="T10" fmla="+- 0 1040 1035"/>
                  <a:gd name="T11" fmla="*/ 1040 h 23"/>
                  <a:gd name="T12" fmla="+- 0 11430 11402"/>
                  <a:gd name="T13" fmla="*/ T12 w 49"/>
                  <a:gd name="T14" fmla="+- 0 1043 1035"/>
                  <a:gd name="T15" fmla="*/ 1043 h 23"/>
                  <a:gd name="T16" fmla="+- 0 11430 11402"/>
                  <a:gd name="T17" fmla="*/ T16 w 49"/>
                  <a:gd name="T18" fmla="+- 0 1044 1035"/>
                  <a:gd name="T19" fmla="*/ 1044 h 23"/>
                  <a:gd name="T20" fmla="+- 0 11434 11402"/>
                  <a:gd name="T21" fmla="*/ T20 w 49"/>
                  <a:gd name="T22" fmla="+- 0 1057 1035"/>
                  <a:gd name="T23" fmla="*/ 1057 h 23"/>
                  <a:gd name="T24" fmla="+- 0 11439 11402"/>
                  <a:gd name="T25" fmla="*/ T24 w 49"/>
                  <a:gd name="T26" fmla="+- 0 1057 1035"/>
                  <a:gd name="T27" fmla="*/ 1057 h 23"/>
                  <a:gd name="T28" fmla="+- 0 11441 11402"/>
                  <a:gd name="T29" fmla="*/ T28 w 49"/>
                  <a:gd name="T30" fmla="+- 0 1052 1035"/>
                  <a:gd name="T31" fmla="*/ 1052 h 23"/>
                  <a:gd name="T32" fmla="+- 0 11437 11402"/>
                  <a:gd name="T33" fmla="*/ T32 w 49"/>
                  <a:gd name="T34" fmla="+- 0 1052 1035"/>
                  <a:gd name="T35" fmla="*/ 1052 h 23"/>
                  <a:gd name="T36" fmla="+- 0 11436 11402"/>
                  <a:gd name="T37" fmla="*/ T36 w 49"/>
                  <a:gd name="T38" fmla="+- 0 1049 1035"/>
                  <a:gd name="T39" fmla="*/ 1049 h 23"/>
                  <a:gd name="T40" fmla="+- 0 11435 11402"/>
                  <a:gd name="T41" fmla="*/ T40 w 49"/>
                  <a:gd name="T42" fmla="+- 0 1046 1035"/>
                  <a:gd name="T43" fmla="*/ 1046 h 23"/>
                  <a:gd name="T44" fmla="+- 0 11433 11402"/>
                  <a:gd name="T45" fmla="*/ T44 w 49"/>
                  <a:gd name="T46" fmla="+- 0 1038 1035"/>
                  <a:gd name="T47" fmla="*/ 1038 h 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49" h="23">
                    <a:moveTo>
                      <a:pt x="31" y="3"/>
                    </a:moveTo>
                    <a:lnTo>
                      <a:pt x="27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8" y="9"/>
                    </a:lnTo>
                    <a:lnTo>
                      <a:pt x="32" y="22"/>
                    </a:lnTo>
                    <a:lnTo>
                      <a:pt x="37" y="22"/>
                    </a:lnTo>
                    <a:lnTo>
                      <a:pt x="39" y="17"/>
                    </a:lnTo>
                    <a:lnTo>
                      <a:pt x="35" y="17"/>
                    </a:lnTo>
                    <a:lnTo>
                      <a:pt x="34" y="14"/>
                    </a:lnTo>
                    <a:lnTo>
                      <a:pt x="33" y="11"/>
                    </a:lnTo>
                    <a:lnTo>
                      <a:pt x="31" y="3"/>
                    </a:lnTo>
                  </a:path>
                </a:pathLst>
              </a:custGeom>
              <a:solidFill>
                <a:srgbClr val="4D0C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11402" y="1035"/>
                <a:ext cx="49" cy="23"/>
              </a:xfrm>
              <a:custGeom>
                <a:avLst/>
                <a:gdLst>
                  <a:gd name="T0" fmla="+- 0 11449 11402"/>
                  <a:gd name="T1" fmla="*/ T0 w 49"/>
                  <a:gd name="T2" fmla="+- 0 1035 1035"/>
                  <a:gd name="T3" fmla="*/ 1035 h 23"/>
                  <a:gd name="T4" fmla="+- 0 11443 11402"/>
                  <a:gd name="T5" fmla="*/ T4 w 49"/>
                  <a:gd name="T6" fmla="+- 0 1035 1035"/>
                  <a:gd name="T7" fmla="*/ 1035 h 23"/>
                  <a:gd name="T8" fmla="+- 0 11439 11402"/>
                  <a:gd name="T9" fmla="*/ T8 w 49"/>
                  <a:gd name="T10" fmla="+- 0 1046 1035"/>
                  <a:gd name="T11" fmla="*/ 1046 h 23"/>
                  <a:gd name="T12" fmla="+- 0 11437 11402"/>
                  <a:gd name="T13" fmla="*/ T12 w 49"/>
                  <a:gd name="T14" fmla="+- 0 1052 1035"/>
                  <a:gd name="T15" fmla="*/ 1052 h 23"/>
                  <a:gd name="T16" fmla="+- 0 11441 11402"/>
                  <a:gd name="T17" fmla="*/ T16 w 49"/>
                  <a:gd name="T18" fmla="+- 0 1052 1035"/>
                  <a:gd name="T19" fmla="*/ 1052 h 23"/>
                  <a:gd name="T20" fmla="+- 0 11443 11402"/>
                  <a:gd name="T21" fmla="*/ T20 w 49"/>
                  <a:gd name="T22" fmla="+- 0 1044 1035"/>
                  <a:gd name="T23" fmla="*/ 1044 h 23"/>
                  <a:gd name="T24" fmla="+- 0 11444 11402"/>
                  <a:gd name="T25" fmla="*/ T24 w 49"/>
                  <a:gd name="T26" fmla="+- 0 1043 1035"/>
                  <a:gd name="T27" fmla="*/ 1043 h 23"/>
                  <a:gd name="T28" fmla="+- 0 11445 11402"/>
                  <a:gd name="T29" fmla="*/ T28 w 49"/>
                  <a:gd name="T30" fmla="+- 0 1040 1035"/>
                  <a:gd name="T31" fmla="*/ 1040 h 23"/>
                  <a:gd name="T32" fmla="+- 0 11445 11402"/>
                  <a:gd name="T33" fmla="*/ T32 w 49"/>
                  <a:gd name="T34" fmla="+- 0 1038 1035"/>
                  <a:gd name="T35" fmla="*/ 1038 h 23"/>
                  <a:gd name="T36" fmla="+- 0 11449 11402"/>
                  <a:gd name="T37" fmla="*/ T36 w 49"/>
                  <a:gd name="T38" fmla="+- 0 1038 1035"/>
                  <a:gd name="T39" fmla="*/ 1038 h 23"/>
                  <a:gd name="T40" fmla="+- 0 11449 11402"/>
                  <a:gd name="T41" fmla="*/ T40 w 49"/>
                  <a:gd name="T42" fmla="+- 0 1035 1035"/>
                  <a:gd name="T43" fmla="*/ 1035 h 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49" h="23">
                    <a:moveTo>
                      <a:pt x="47" y="0"/>
                    </a:moveTo>
                    <a:lnTo>
                      <a:pt x="41" y="0"/>
                    </a:lnTo>
                    <a:lnTo>
                      <a:pt x="37" y="11"/>
                    </a:lnTo>
                    <a:lnTo>
                      <a:pt x="35" y="17"/>
                    </a:lnTo>
                    <a:lnTo>
                      <a:pt x="39" y="17"/>
                    </a:lnTo>
                    <a:lnTo>
                      <a:pt x="41" y="9"/>
                    </a:lnTo>
                    <a:lnTo>
                      <a:pt x="42" y="8"/>
                    </a:lnTo>
                    <a:lnTo>
                      <a:pt x="43" y="5"/>
                    </a:lnTo>
                    <a:lnTo>
                      <a:pt x="43" y="3"/>
                    </a:lnTo>
                    <a:lnTo>
                      <a:pt x="47" y="3"/>
                    </a:lnTo>
                    <a:lnTo>
                      <a:pt x="47" y="0"/>
                    </a:lnTo>
                  </a:path>
                </a:pathLst>
              </a:custGeom>
              <a:solidFill>
                <a:srgbClr val="4D0C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11402" y="1035"/>
                <a:ext cx="49" cy="23"/>
              </a:xfrm>
              <a:custGeom>
                <a:avLst/>
                <a:gdLst>
                  <a:gd name="T0" fmla="+- 0 11414 11402"/>
                  <a:gd name="T1" fmla="*/ T0 w 49"/>
                  <a:gd name="T2" fmla="+- 0 1039 1035"/>
                  <a:gd name="T3" fmla="*/ 1039 h 23"/>
                  <a:gd name="T4" fmla="+- 0 11410 11402"/>
                  <a:gd name="T5" fmla="*/ T4 w 49"/>
                  <a:gd name="T6" fmla="+- 0 1039 1035"/>
                  <a:gd name="T7" fmla="*/ 1039 h 23"/>
                  <a:gd name="T8" fmla="+- 0 11410 11402"/>
                  <a:gd name="T9" fmla="*/ T8 w 49"/>
                  <a:gd name="T10" fmla="+- 0 1058 1035"/>
                  <a:gd name="T11" fmla="*/ 1058 h 23"/>
                  <a:gd name="T12" fmla="+- 0 11414 11402"/>
                  <a:gd name="T13" fmla="*/ T12 w 49"/>
                  <a:gd name="T14" fmla="+- 0 1058 1035"/>
                  <a:gd name="T15" fmla="*/ 1058 h 23"/>
                  <a:gd name="T16" fmla="+- 0 11414 11402"/>
                  <a:gd name="T17" fmla="*/ T16 w 49"/>
                  <a:gd name="T18" fmla="+- 0 1039 1035"/>
                  <a:gd name="T19" fmla="*/ 1039 h 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9" h="23">
                    <a:moveTo>
                      <a:pt x="12" y="4"/>
                    </a:moveTo>
                    <a:lnTo>
                      <a:pt x="8" y="4"/>
                    </a:lnTo>
                    <a:lnTo>
                      <a:pt x="8" y="23"/>
                    </a:lnTo>
                    <a:lnTo>
                      <a:pt x="12" y="23"/>
                    </a:lnTo>
                    <a:lnTo>
                      <a:pt x="12" y="4"/>
                    </a:lnTo>
                  </a:path>
                </a:pathLst>
              </a:custGeom>
              <a:solidFill>
                <a:srgbClr val="4D0C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11402" y="1035"/>
                <a:ext cx="49" cy="23"/>
              </a:xfrm>
              <a:custGeom>
                <a:avLst/>
                <a:gdLst>
                  <a:gd name="T0" fmla="+- 0 11422 11402"/>
                  <a:gd name="T1" fmla="*/ T0 w 49"/>
                  <a:gd name="T2" fmla="+- 0 1035 1035"/>
                  <a:gd name="T3" fmla="*/ 1035 h 23"/>
                  <a:gd name="T4" fmla="+- 0 11402 11402"/>
                  <a:gd name="T5" fmla="*/ T4 w 49"/>
                  <a:gd name="T6" fmla="+- 0 1035 1035"/>
                  <a:gd name="T7" fmla="*/ 1035 h 23"/>
                  <a:gd name="T8" fmla="+- 0 11402 11402"/>
                  <a:gd name="T9" fmla="*/ T8 w 49"/>
                  <a:gd name="T10" fmla="+- 0 1039 1035"/>
                  <a:gd name="T11" fmla="*/ 1039 h 23"/>
                  <a:gd name="T12" fmla="+- 0 11422 11402"/>
                  <a:gd name="T13" fmla="*/ T12 w 49"/>
                  <a:gd name="T14" fmla="+- 0 1039 1035"/>
                  <a:gd name="T15" fmla="*/ 1039 h 23"/>
                  <a:gd name="T16" fmla="+- 0 11422 11402"/>
                  <a:gd name="T17" fmla="*/ T16 w 49"/>
                  <a:gd name="T18" fmla="+- 0 1035 1035"/>
                  <a:gd name="T19" fmla="*/ 1035 h 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9" h="23">
                    <a:moveTo>
                      <a:pt x="2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0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4D0C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7555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 0019 Final Exam Results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" y="1080764"/>
            <a:ext cx="7771130" cy="5635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021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 0019 Final Exam Results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" y="1417638"/>
            <a:ext cx="7040880" cy="510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774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329503"/>
              </p:ext>
            </p:extLst>
          </p:nvPr>
        </p:nvGraphicFramePr>
        <p:xfrm>
          <a:off x="123268" y="1871529"/>
          <a:ext cx="8909672" cy="3119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Worksheet" r:id="rId4" imgW="5114967" imgH="1790640" progId="Excel.Sheet.12">
                  <p:embed/>
                </p:oleObj>
              </mc:Choice>
              <mc:Fallback>
                <p:oleObj name="Worksheet" r:id="rId4" imgW="5114967" imgH="17906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268" y="1871529"/>
                        <a:ext cx="8909672" cy="3119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222191" y="274638"/>
            <a:ext cx="86483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Developmental Reading Satisfaction Survey Results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53114" y="5409488"/>
            <a:ext cx="2273181" cy="646331"/>
          </a:xfrm>
          <a:prstGeom prst="rect">
            <a:avLst/>
          </a:prstGeom>
          <a:noFill/>
          <a:ln w="22225"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SB 1720 Implementation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7426295" y="4990744"/>
            <a:ext cx="213645" cy="418744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980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endParaRPr lang="en-US" dirty="0" smtClean="0"/>
          </a:p>
          <a:p>
            <a:pPr marL="109728" indent="0" algn="ctr">
              <a:buNone/>
            </a:pPr>
            <a:endParaRPr lang="en-US" dirty="0"/>
          </a:p>
          <a:p>
            <a:pPr marL="109728" indent="0" algn="ctr">
              <a:buNone/>
            </a:pPr>
            <a:r>
              <a:rPr lang="en-US" sz="5400" b="1" dirty="0" smtClean="0"/>
              <a:t>EAP Data </a:t>
            </a:r>
            <a:endParaRPr lang="en-US" sz="5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683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Enrollment Tracking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589742"/>
              </p:ext>
            </p:extLst>
          </p:nvPr>
        </p:nvGraphicFramePr>
        <p:xfrm>
          <a:off x="1401510" y="1308647"/>
          <a:ext cx="6176409" cy="5211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Worksheet" r:id="rId4" imgW="4086301" imgH="3448170" progId="Excel.Sheet.12">
                  <p:embed/>
                </p:oleObj>
              </mc:Choice>
              <mc:Fallback>
                <p:oleObj name="Worksheet" r:id="rId4" imgW="4086301" imgH="34481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01510" y="1308647"/>
                        <a:ext cx="6176409" cy="5211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6697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Course Assessment</a:t>
            </a:r>
            <a:br>
              <a:rPr lang="en-US" dirty="0" smtClean="0"/>
            </a:br>
            <a:r>
              <a:rPr lang="en-US" dirty="0" smtClean="0"/>
              <a:t>EAP1540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307785"/>
              </p:ext>
            </p:extLst>
          </p:nvPr>
        </p:nvGraphicFramePr>
        <p:xfrm>
          <a:off x="611024" y="1417638"/>
          <a:ext cx="7922610" cy="4438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Worksheet" r:id="rId4" imgW="5457766" imgH="3057480" progId="Excel.Sheet.12">
                  <p:embed/>
                </p:oleObj>
              </mc:Choice>
              <mc:Fallback>
                <p:oleObj name="Worksheet" r:id="rId4" imgW="5457766" imgH="3057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024" y="1417638"/>
                        <a:ext cx="7922610" cy="44383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181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Course Assessment</a:t>
            </a:r>
            <a:br>
              <a:rPr lang="en-US" dirty="0" smtClean="0"/>
            </a:br>
            <a:r>
              <a:rPr lang="en-US" dirty="0" smtClean="0"/>
              <a:t>EAP1640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847933"/>
              </p:ext>
            </p:extLst>
          </p:nvPr>
        </p:nvGraphicFramePr>
        <p:xfrm>
          <a:off x="1324599" y="1325970"/>
          <a:ext cx="6125066" cy="4946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Worksheet" r:id="rId4" imgW="4257565" imgH="3438450" progId="Excel.Sheet.12">
                  <p:embed/>
                </p:oleObj>
              </mc:Choice>
              <mc:Fallback>
                <p:oleObj name="Worksheet" r:id="rId4" imgW="4257565" imgH="34384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24599" y="1325970"/>
                        <a:ext cx="6125066" cy="49466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437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EAP Course Success Rates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662122"/>
              </p:ext>
            </p:extLst>
          </p:nvPr>
        </p:nvGraphicFramePr>
        <p:xfrm>
          <a:off x="103621" y="1897166"/>
          <a:ext cx="8949222" cy="3067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Worksheet" r:id="rId4" imgW="6696055" imgH="2295540" progId="Excel.Sheet.12">
                  <p:embed/>
                </p:oleObj>
              </mc:Choice>
              <mc:Fallback>
                <p:oleObj name="Worksheet" r:id="rId4" imgW="6696055" imgH="22955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3621" y="1897166"/>
                        <a:ext cx="8949222" cy="30679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0574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EAP Satisfaction Survey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7031"/>
              </p:ext>
            </p:extLst>
          </p:nvPr>
        </p:nvGraphicFramePr>
        <p:xfrm>
          <a:off x="177592" y="1905713"/>
          <a:ext cx="8825791" cy="3059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Worksheet" r:id="rId4" imgW="5248143" imgH="1819260" progId="Excel.Sheet.12">
                  <p:embed/>
                </p:oleObj>
              </mc:Choice>
              <mc:Fallback>
                <p:oleObj name="Worksheet" r:id="rId4" imgW="5248143" imgH="18192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7592" y="1905713"/>
                        <a:ext cx="8825791" cy="30593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53114" y="5409488"/>
            <a:ext cx="2273181" cy="646331"/>
          </a:xfrm>
          <a:prstGeom prst="rect">
            <a:avLst/>
          </a:prstGeom>
          <a:noFill/>
          <a:ln w="22225"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SB 1720 Implementation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7426295" y="4990744"/>
            <a:ext cx="213645" cy="418744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409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marL="109728" indent="0" algn="ctr">
              <a:buNone/>
            </a:pPr>
            <a:endParaRPr lang="en-US" dirty="0" smtClean="0"/>
          </a:p>
          <a:p>
            <a:pPr marL="109728" indent="0" algn="ctr">
              <a:buNone/>
            </a:pPr>
            <a:endParaRPr lang="en-US" dirty="0"/>
          </a:p>
          <a:p>
            <a:pPr marL="109728" indent="0" algn="ctr">
              <a:buNone/>
            </a:pPr>
            <a:endParaRPr lang="en-US" dirty="0" smtClean="0"/>
          </a:p>
          <a:p>
            <a:pPr marL="109728" indent="0" algn="ctr">
              <a:buNone/>
            </a:pPr>
            <a:r>
              <a:rPr lang="en-US" sz="5400" b="1" dirty="0" smtClean="0"/>
              <a:t>SLS Data</a:t>
            </a:r>
            <a:endParaRPr lang="en-US" sz="5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162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109728" indent="0" algn="ctr">
              <a:buNone/>
            </a:pPr>
            <a:r>
              <a:rPr lang="en-US" sz="5400" b="1" dirty="0" smtClean="0"/>
              <a:t>Developmental Reading Data</a:t>
            </a:r>
            <a:endParaRPr lang="en-US" sz="5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295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Strategies Survey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125176"/>
              </p:ext>
            </p:extLst>
          </p:nvPr>
        </p:nvGraphicFramePr>
        <p:xfrm>
          <a:off x="132459" y="1222223"/>
          <a:ext cx="8892287" cy="4990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Worksheet" r:id="rId4" imgW="5600700" imgH="3143250" progId="Excel.Sheet.12">
                  <p:embed/>
                </p:oleObj>
              </mc:Choice>
              <mc:Fallback>
                <p:oleObj name="Worksheet" r:id="rId4" imgW="5600700" imgH="31432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2459" y="1222223"/>
                        <a:ext cx="8892287" cy="49905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4874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Strategies Survey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575635"/>
              </p:ext>
            </p:extLst>
          </p:nvPr>
        </p:nvGraphicFramePr>
        <p:xfrm>
          <a:off x="130322" y="1282938"/>
          <a:ext cx="8925497" cy="3776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Worksheet" r:id="rId4" imgW="5943600" imgH="2514600" progId="Excel.Sheet.12">
                  <p:embed/>
                </p:oleObj>
              </mc:Choice>
              <mc:Fallback>
                <p:oleObj name="Worksheet" r:id="rId4" imgW="5943600" imgH="25146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0322" y="1282938"/>
                        <a:ext cx="8925497" cy="37761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7368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Strategies Survey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738646"/>
              </p:ext>
            </p:extLst>
          </p:nvPr>
        </p:nvGraphicFramePr>
        <p:xfrm>
          <a:off x="115813" y="1905712"/>
          <a:ext cx="8974869" cy="3067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Worksheet" r:id="rId4" imgW="5600666" imgH="1914570" progId="Excel.Sheet.12">
                  <p:embed/>
                </p:oleObj>
              </mc:Choice>
              <mc:Fallback>
                <p:oleObj name="Worksheet" r:id="rId4" imgW="5600666" imgH="19145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5813" y="1905712"/>
                        <a:ext cx="8974869" cy="30679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0426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 Strategies Survey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162655"/>
              </p:ext>
            </p:extLst>
          </p:nvPr>
        </p:nvGraphicFramePr>
        <p:xfrm>
          <a:off x="82520" y="1267849"/>
          <a:ext cx="8981092" cy="4953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Worksheet" r:id="rId4" imgW="5543685" imgH="3057525" progId="Excel.Sheet.12">
                  <p:embed/>
                </p:oleObj>
              </mc:Choice>
              <mc:Fallback>
                <p:oleObj name="Worksheet" r:id="rId4" imgW="5543685" imgH="30575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520" y="1267849"/>
                        <a:ext cx="8981092" cy="4953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80405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Strategies Survey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3299289"/>
              </p:ext>
            </p:extLst>
          </p:nvPr>
        </p:nvGraphicFramePr>
        <p:xfrm>
          <a:off x="80917" y="1417638"/>
          <a:ext cx="8943441" cy="531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2" name="Worksheet" r:id="rId4" imgW="6572334" imgH="390420" progId="Excel.Sheet.12">
                  <p:embed/>
                </p:oleObj>
              </mc:Choice>
              <mc:Fallback>
                <p:oleObj name="Worksheet" r:id="rId4" imgW="6572334" imgH="3904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917" y="1417638"/>
                        <a:ext cx="8943441" cy="5314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98645"/>
              </p:ext>
            </p:extLst>
          </p:nvPr>
        </p:nvGraphicFramePr>
        <p:xfrm>
          <a:off x="95070" y="1949060"/>
          <a:ext cx="8929287" cy="2776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" name="Worksheet" r:id="rId7" imgW="5543668" imgH="1723950" progId="Excel.Sheet.12">
                  <p:embed/>
                </p:oleObj>
              </mc:Choice>
              <mc:Fallback>
                <p:oleObj name="Worksheet" r:id="rId7" imgW="5543668" imgH="17239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5070" y="1949060"/>
                        <a:ext cx="8929287" cy="27769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38378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Strategies Survey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440920"/>
              </p:ext>
            </p:extLst>
          </p:nvPr>
        </p:nvGraphicFramePr>
        <p:xfrm>
          <a:off x="59998" y="1314450"/>
          <a:ext cx="9021656" cy="3189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Worksheet" r:id="rId4" imgW="5981824" imgH="2114640" progId="Excel.Sheet.12">
                  <p:embed/>
                </p:oleObj>
              </mc:Choice>
              <mc:Fallback>
                <p:oleObj name="Worksheet" r:id="rId4" imgW="5981824" imgH="21146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998" y="1314450"/>
                        <a:ext cx="9021656" cy="3189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8482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Strategies Survey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073877"/>
              </p:ext>
            </p:extLst>
          </p:nvPr>
        </p:nvGraphicFramePr>
        <p:xfrm>
          <a:off x="77936" y="1412520"/>
          <a:ext cx="8997698" cy="446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8" name="Worksheet" r:id="rId4" imgW="7877077" imgH="390420" progId="Excel.Sheet.12">
                  <p:embed/>
                </p:oleObj>
              </mc:Choice>
              <mc:Fallback>
                <p:oleObj name="Worksheet" r:id="rId4" imgW="7877077" imgH="3904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936" y="1412520"/>
                        <a:ext cx="8997698" cy="4460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632541"/>
              </p:ext>
            </p:extLst>
          </p:nvPr>
        </p:nvGraphicFramePr>
        <p:xfrm>
          <a:off x="104286" y="1858597"/>
          <a:ext cx="8125314" cy="4927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9" name="Worksheet" r:id="rId7" imgW="5638755" imgH="3419550" progId="Excel.Sheet.12">
                  <p:embed/>
                </p:oleObj>
              </mc:Choice>
              <mc:Fallback>
                <p:oleObj name="Worksheet" r:id="rId7" imgW="5638755" imgH="34195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4286" y="1858597"/>
                        <a:ext cx="8125314" cy="4927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58401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936171"/>
            <a:ext cx="8948057" cy="5921829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en-US" sz="3100" dirty="0"/>
              <a:t>As in past focus groups, students discussed </a:t>
            </a:r>
            <a:r>
              <a:rPr lang="en-US" sz="3100" b="1" dirty="0"/>
              <a:t>time management </a:t>
            </a:r>
            <a:r>
              <a:rPr lang="en-US" sz="3100" dirty="0"/>
              <a:t>strategies as important and useful course </a:t>
            </a:r>
            <a:r>
              <a:rPr lang="en-US" sz="3100" dirty="0" smtClean="0"/>
              <a:t>topic.</a:t>
            </a:r>
          </a:p>
          <a:p>
            <a:pPr lvl="1"/>
            <a:endParaRPr lang="en-US" sz="3100" dirty="0"/>
          </a:p>
          <a:p>
            <a:pPr lvl="1"/>
            <a:r>
              <a:rPr lang="en-US" sz="3100" dirty="0" smtClean="0"/>
              <a:t>Another widely discussed topic was how the course </a:t>
            </a:r>
            <a:r>
              <a:rPr lang="en-US" sz="3100" b="1" dirty="0" smtClean="0"/>
              <a:t>encouraged students to “talk” or “communicate</a:t>
            </a:r>
            <a:r>
              <a:rPr lang="en-US" sz="3100" dirty="0" smtClean="0"/>
              <a:t>” with other students.</a:t>
            </a:r>
            <a:endParaRPr lang="en-US" sz="3100" dirty="0"/>
          </a:p>
          <a:p>
            <a:pPr lvl="1"/>
            <a:endParaRPr lang="en-US" sz="3100" dirty="0" smtClean="0"/>
          </a:p>
          <a:p>
            <a:pPr lvl="1"/>
            <a:r>
              <a:rPr lang="en-US" sz="3100" dirty="0" smtClean="0"/>
              <a:t>Students </a:t>
            </a:r>
            <a:r>
              <a:rPr lang="en-US" sz="3100" dirty="0"/>
              <a:t>were very positive about Peer Architects</a:t>
            </a:r>
            <a:r>
              <a:rPr lang="en-US" sz="3100" dirty="0" smtClean="0"/>
              <a:t>.</a:t>
            </a:r>
          </a:p>
          <a:p>
            <a:pPr lvl="1"/>
            <a:endParaRPr lang="en-US" sz="3100" dirty="0" smtClean="0"/>
          </a:p>
          <a:p>
            <a:pPr lvl="1"/>
            <a:r>
              <a:rPr lang="en-US" sz="3100" dirty="0"/>
              <a:t>As in past focus groups, students reported </a:t>
            </a:r>
            <a:r>
              <a:rPr lang="en-US" sz="3100" b="1" dirty="0"/>
              <a:t>learning about themselves</a:t>
            </a:r>
            <a:r>
              <a:rPr lang="en-US" sz="3100" dirty="0"/>
              <a:t> to include thorough use of the personality and aptitude assessments</a:t>
            </a:r>
            <a:r>
              <a:rPr lang="en-US" sz="3100" dirty="0" smtClean="0"/>
              <a:t>.</a:t>
            </a:r>
            <a:endParaRPr lang="en-US" sz="3100" dirty="0"/>
          </a:p>
          <a:p>
            <a:pPr marL="393192" lvl="1" indent="0">
              <a:buNone/>
            </a:pPr>
            <a:endParaRPr lang="en-US" sz="3100" dirty="0"/>
          </a:p>
          <a:p>
            <a:pPr lvl="1"/>
            <a:r>
              <a:rPr lang="en-US" sz="3100" dirty="0"/>
              <a:t>As in past focus groups, students mentioned </a:t>
            </a:r>
            <a:r>
              <a:rPr lang="en-US" sz="3100" b="1" dirty="0"/>
              <a:t>critical thinking</a:t>
            </a:r>
            <a:r>
              <a:rPr lang="en-US" sz="3100" dirty="0"/>
              <a:t> as an important and useful course topic</a:t>
            </a:r>
            <a:r>
              <a:rPr lang="en-US" sz="3100" dirty="0" smtClean="0"/>
              <a:t>.</a:t>
            </a:r>
          </a:p>
          <a:p>
            <a:pPr lvl="1"/>
            <a:endParaRPr lang="en-US" sz="3100" dirty="0"/>
          </a:p>
          <a:p>
            <a:pPr lvl="1"/>
            <a:r>
              <a:rPr lang="en-US" sz="3100" b="1" dirty="0" smtClean="0"/>
              <a:t>GPS</a:t>
            </a:r>
            <a:r>
              <a:rPr lang="en-US" sz="3100" dirty="0" smtClean="0"/>
              <a:t> was the most mentioned assignment (mostly positive, any negative comments related to difficulty to fit into life schedule).</a:t>
            </a:r>
            <a:endParaRPr lang="en-US" sz="3100" dirty="0"/>
          </a:p>
          <a:p>
            <a:pPr lvl="1"/>
            <a:endParaRPr lang="en-US" sz="3400" dirty="0" smtClean="0"/>
          </a:p>
          <a:p>
            <a:pPr marL="393192" lvl="1" indent="0">
              <a:buNone/>
            </a:pPr>
            <a:endParaRPr lang="en-US" sz="3400" dirty="0"/>
          </a:p>
          <a:p>
            <a:pPr marL="393192" lvl="1" indent="0">
              <a:buNone/>
            </a:pPr>
            <a:endParaRPr lang="en-US" sz="34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0905"/>
          </a:xfrm>
        </p:spPr>
        <p:txBody>
          <a:bodyPr>
            <a:noAutofit/>
          </a:bodyPr>
          <a:lstStyle/>
          <a:p>
            <a:r>
              <a:rPr lang="en-US" sz="3200" dirty="0" smtClean="0"/>
              <a:t>Spring 2015 Focus Groups Highlights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00807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Student Enrollment Data-</a:t>
            </a:r>
            <a:br>
              <a:rPr lang="en-US" sz="3200" dirty="0" smtClean="0"/>
            </a:br>
            <a:r>
              <a:rPr lang="en-US" sz="3200" dirty="0" smtClean="0"/>
              <a:t>Developmental Reading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3228108" y="6488668"/>
            <a:ext cx="5777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Source: Local Banner Data (Open Close Report)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69920"/>
              </p:ext>
            </p:extLst>
          </p:nvPr>
        </p:nvGraphicFramePr>
        <p:xfrm>
          <a:off x="192414" y="1599576"/>
          <a:ext cx="8840834" cy="1989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6" name="Worksheet" r:id="rId4" imgW="4486368" imgH="1009530" progId="Excel.Sheet.12">
                  <p:embed/>
                </p:oleObj>
              </mc:Choice>
              <mc:Fallback>
                <p:oleObj name="Worksheet" r:id="rId4" imgW="4486368" imgH="10095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2414" y="1599576"/>
                        <a:ext cx="8840834" cy="19896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154494"/>
              </p:ext>
            </p:extLst>
          </p:nvPr>
        </p:nvGraphicFramePr>
        <p:xfrm>
          <a:off x="192414" y="3589232"/>
          <a:ext cx="8840834" cy="210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7" name="Worksheet" r:id="rId7" imgW="4486368" imgH="1066770" progId="Excel.Sheet.12">
                  <p:embed/>
                </p:oleObj>
              </mc:Choice>
              <mc:Fallback>
                <p:oleObj name="Worksheet" r:id="rId7" imgW="4486368" imgH="10667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2414" y="3589232"/>
                        <a:ext cx="8840834" cy="21022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1696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Enrollment Tracking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443584"/>
              </p:ext>
            </p:extLst>
          </p:nvPr>
        </p:nvGraphicFramePr>
        <p:xfrm>
          <a:off x="76512" y="1317566"/>
          <a:ext cx="8961735" cy="1194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8" name="Worksheet" r:id="rId4" imgW="7572367" imgH="1009530" progId="Excel.Sheet.12">
                  <p:embed/>
                </p:oleObj>
              </mc:Choice>
              <mc:Fallback>
                <p:oleObj name="Worksheet" r:id="rId4" imgW="7572367" imgH="10095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512" y="1317566"/>
                        <a:ext cx="8961735" cy="11948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72849"/>
              </p:ext>
            </p:extLst>
          </p:nvPr>
        </p:nvGraphicFramePr>
        <p:xfrm>
          <a:off x="76512" y="2512464"/>
          <a:ext cx="8961735" cy="1262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9" name="Worksheet" r:id="rId7" imgW="7572367" imgH="1066770" progId="Excel.Sheet.12">
                  <p:embed/>
                </p:oleObj>
              </mc:Choice>
              <mc:Fallback>
                <p:oleObj name="Worksheet" r:id="rId7" imgW="7572367" imgH="10667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512" y="2512464"/>
                        <a:ext cx="8961735" cy="12625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1282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518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Section Tracking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179601"/>
              </p:ext>
            </p:extLst>
          </p:nvPr>
        </p:nvGraphicFramePr>
        <p:xfrm>
          <a:off x="67967" y="1269095"/>
          <a:ext cx="9016212" cy="1236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0" name="Worksheet" r:id="rId4" imgW="7572367" imgH="1038150" progId="Excel.Sheet.12">
                  <p:embed/>
                </p:oleObj>
              </mc:Choice>
              <mc:Fallback>
                <p:oleObj name="Worksheet" r:id="rId4" imgW="7572367" imgH="10381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967" y="1269095"/>
                        <a:ext cx="9016212" cy="1236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114491"/>
              </p:ext>
            </p:extLst>
          </p:nvPr>
        </p:nvGraphicFramePr>
        <p:xfrm>
          <a:off x="67967" y="2505280"/>
          <a:ext cx="9016212" cy="1258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1" name="Worksheet" r:id="rId7" imgW="7572367" imgH="1057320" progId="Excel.Sheet.12">
                  <p:embed/>
                </p:oleObj>
              </mc:Choice>
              <mc:Fallback>
                <p:oleObj name="Worksheet" r:id="rId7" imgW="7572367" imgH="10573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967" y="2505280"/>
                        <a:ext cx="9016212" cy="1258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4043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2191" y="274638"/>
            <a:ext cx="8648344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Reading Course Success Rates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506635"/>
              </p:ext>
            </p:extLst>
          </p:nvPr>
        </p:nvGraphicFramePr>
        <p:xfrm>
          <a:off x="108202" y="1244570"/>
          <a:ext cx="8873428" cy="1352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6" name="Worksheet" r:id="rId4" imgW="6124454" imgH="933390" progId="Excel.Sheet.12">
                  <p:embed/>
                </p:oleObj>
              </mc:Choice>
              <mc:Fallback>
                <p:oleObj name="Worksheet" r:id="rId4" imgW="6124454" imgH="9333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8202" y="1244570"/>
                        <a:ext cx="8873428" cy="13524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671171"/>
              </p:ext>
            </p:extLst>
          </p:nvPr>
        </p:nvGraphicFramePr>
        <p:xfrm>
          <a:off x="108202" y="2596974"/>
          <a:ext cx="8873428" cy="731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7" name="Worksheet" r:id="rId7" imgW="6124454" imgH="504900" progId="Excel.Sheet.12">
                  <p:embed/>
                </p:oleObj>
              </mc:Choice>
              <mc:Fallback>
                <p:oleObj name="Worksheet" r:id="rId7" imgW="6124454" imgH="5049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8202" y="2596974"/>
                        <a:ext cx="8873428" cy="7314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7066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85257"/>
            <a:ext cx="8229600" cy="4222034"/>
          </a:xfrm>
        </p:spPr>
        <p:txBody>
          <a:bodyPr/>
          <a:lstStyle/>
          <a:p>
            <a:r>
              <a:rPr lang="en-US" sz="2800" dirty="0"/>
              <a:t>Options for reporting achievement </a:t>
            </a:r>
          </a:p>
          <a:p>
            <a:pPr lvl="1"/>
            <a:r>
              <a:rPr lang="en-US" sz="2800" dirty="0"/>
              <a:t>% of student receiving a minimum pass score (e.g. 70%)</a:t>
            </a:r>
          </a:p>
          <a:p>
            <a:pPr lvl="1"/>
            <a:r>
              <a:rPr lang="en-US" sz="2800" dirty="0"/>
              <a:t>% of students receiving scores at or above certain benchmarks (e.g. 50%, 70%, 90</a:t>
            </a:r>
            <a:r>
              <a:rPr lang="en-US" sz="2800" dirty="0" smtClean="0"/>
              <a:t>%)</a:t>
            </a:r>
          </a:p>
          <a:p>
            <a:pPr lvl="1"/>
            <a:r>
              <a:rPr lang="en-US" sz="2800" dirty="0" smtClean="0"/>
              <a:t>Scores by competency</a:t>
            </a:r>
            <a:endParaRPr lang="en-US" sz="2800" dirty="0"/>
          </a:p>
          <a:p>
            <a:pPr lvl="1"/>
            <a:r>
              <a:rPr lang="en-US" sz="2800" dirty="0"/>
              <a:t>Overall mean scores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799" y="274638"/>
            <a:ext cx="855617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 0019-Mastery Exam/Common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794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 0019 Final Exam Results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051861"/>
              </p:ext>
            </p:extLst>
          </p:nvPr>
        </p:nvGraphicFramePr>
        <p:xfrm>
          <a:off x="98425" y="3403599"/>
          <a:ext cx="8860370" cy="829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0" name="Worksheet" r:id="rId4" imgW="5391043" imgH="504900" progId="Excel.Sheet.12">
                  <p:embed/>
                </p:oleObj>
              </mc:Choice>
              <mc:Fallback>
                <p:oleObj name="Worksheet" r:id="rId4" imgW="5391043" imgH="5049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425" y="3403599"/>
                        <a:ext cx="8860370" cy="829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619134"/>
              </p:ext>
            </p:extLst>
          </p:nvPr>
        </p:nvGraphicFramePr>
        <p:xfrm>
          <a:off x="98425" y="4233280"/>
          <a:ext cx="5123816" cy="259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1" name="Worksheet" r:id="rId7" imgW="3390979" imgH="171450" progId="Excel.Sheet.12">
                  <p:embed/>
                </p:oleObj>
              </mc:Choice>
              <mc:Fallback>
                <p:oleObj name="Worksheet" r:id="rId7" imgW="3390979" imgH="1714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8425" y="4233280"/>
                        <a:ext cx="5123816" cy="2590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51672"/>
              </p:ext>
            </p:extLst>
          </p:nvPr>
        </p:nvGraphicFramePr>
        <p:xfrm>
          <a:off x="98425" y="1556384"/>
          <a:ext cx="8860370" cy="1847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2" name="Worksheet" r:id="rId10" imgW="5391043" imgH="1124010" progId="Excel.Sheet.12">
                  <p:embed/>
                </p:oleObj>
              </mc:Choice>
              <mc:Fallback>
                <p:oleObj name="Worksheet" r:id="rId10" imgW="5391043" imgH="11240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8425" y="1556384"/>
                        <a:ext cx="8860370" cy="1847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2072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 0019 Final Exam Results</a:t>
            </a:r>
            <a:endParaRPr 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36912"/>
            <a:ext cx="7679690" cy="5569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746240" y="2213871"/>
            <a:ext cx="2225040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department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shifted to a new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exam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in spring 2015. 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Fall 2014 data is not a relevant comparison.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7726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5959</TotalTime>
  <Words>270</Words>
  <Application>Microsoft Office PowerPoint</Application>
  <PresentationFormat>On-screen Show (4:3)</PresentationFormat>
  <Paragraphs>59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Concourse</vt:lpstr>
      <vt:lpstr>Worksheet</vt:lpstr>
      <vt:lpstr>Academic Success Data for Department Meeting August 18,2015</vt:lpstr>
      <vt:lpstr>PowerPoint Presentation</vt:lpstr>
      <vt:lpstr>Student Enrollment Data- Developmental Reading</vt:lpstr>
      <vt:lpstr>Enrollment Tracking</vt:lpstr>
      <vt:lpstr>Section Tracking</vt:lpstr>
      <vt:lpstr>Reading Course Success Rates</vt:lpstr>
      <vt:lpstr>REA 0019-Mastery Exam/Common Assessment</vt:lpstr>
      <vt:lpstr>REA 0019 Final Exam Results</vt:lpstr>
      <vt:lpstr>REA 0019 Final Exam Results</vt:lpstr>
      <vt:lpstr>REA 0019 Final Exam Results</vt:lpstr>
      <vt:lpstr>REA 0019 Final Exam Results</vt:lpstr>
      <vt:lpstr>Developmental Reading Satisfaction Survey Results</vt:lpstr>
      <vt:lpstr>PowerPoint Presentation</vt:lpstr>
      <vt:lpstr>Enrollment Tracking</vt:lpstr>
      <vt:lpstr>Common Course Assessment EAP1540</vt:lpstr>
      <vt:lpstr>Common Course Assessment EAP1640</vt:lpstr>
      <vt:lpstr>EAP Course Success Rates</vt:lpstr>
      <vt:lpstr>EAP Satisfaction Survey</vt:lpstr>
      <vt:lpstr>PowerPoint Presentation</vt:lpstr>
      <vt:lpstr>Success Strategies Survey</vt:lpstr>
      <vt:lpstr>Success Strategies Survey</vt:lpstr>
      <vt:lpstr>Success Strategies Survey</vt:lpstr>
      <vt:lpstr>Success Strategies Survey</vt:lpstr>
      <vt:lpstr>Success Strategies Survey</vt:lpstr>
      <vt:lpstr>Success Strategies Survey</vt:lpstr>
      <vt:lpstr>Success Strategies Survey</vt:lpstr>
      <vt:lpstr>Spring 2015 Focus Groups Highlights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Seefchak</dc:creator>
  <cp:lastModifiedBy>Kathy Clark</cp:lastModifiedBy>
  <cp:revision>232</cp:revision>
  <dcterms:created xsi:type="dcterms:W3CDTF">2012-06-24T18:08:53Z</dcterms:created>
  <dcterms:modified xsi:type="dcterms:W3CDTF">2015-08-18T20:21:37Z</dcterms:modified>
</cp:coreProperties>
</file>