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60" r:id="rId5"/>
    <p:sldId id="275"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M. Torres" initials="SMT" lastIdx="5" clrIdx="0">
    <p:extLst>
      <p:ext uri="{19B8F6BF-5375-455C-9EA6-DF929625EA0E}">
        <p15:presenceInfo xmlns:p15="http://schemas.microsoft.com/office/powerpoint/2012/main" userId="S-1-5-21-2207996845-521149321-3078721690-8324" providerId="AD"/>
      </p:ext>
    </p:extLst>
  </p:cmAuthor>
  <p:cmAuthor id="2" name="Bobby Holbrook" initials="BH" lastIdx="1" clrIdx="1">
    <p:extLst>
      <p:ext uri="{19B8F6BF-5375-455C-9EA6-DF929625EA0E}">
        <p15:presenceInfo xmlns:p15="http://schemas.microsoft.com/office/powerpoint/2012/main" userId="S-1-5-21-2207996845-521149321-3078721690-14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439" autoAdjust="0"/>
  </p:normalViewPr>
  <p:slideViewPr>
    <p:cSldViewPr snapToGrid="0">
      <p:cViewPr varScale="1">
        <p:scale>
          <a:sx n="36" d="100"/>
          <a:sy n="36" d="100"/>
        </p:scale>
        <p:origin x="101"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804F4-C312-4E70-9728-A43B8C17077F}"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3D7FE-42E4-42A4-9624-C6D72D936C57}" type="slidenum">
              <a:rPr lang="en-US" smtClean="0"/>
              <a:t>‹#›</a:t>
            </a:fld>
            <a:endParaRPr lang="en-US"/>
          </a:p>
        </p:txBody>
      </p:sp>
    </p:spTree>
    <p:extLst>
      <p:ext uri="{BB962C8B-B14F-4D97-AF65-F5344CB8AC3E}">
        <p14:creationId xmlns:p14="http://schemas.microsoft.com/office/powerpoint/2010/main" val="47620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3D7FE-42E4-42A4-9624-C6D72D936C57}" type="slidenum">
              <a:rPr lang="en-US" smtClean="0"/>
              <a:t>2</a:t>
            </a:fld>
            <a:endParaRPr lang="en-US"/>
          </a:p>
        </p:txBody>
      </p:sp>
    </p:spTree>
    <p:extLst>
      <p:ext uri="{BB962C8B-B14F-4D97-AF65-F5344CB8AC3E}">
        <p14:creationId xmlns:p14="http://schemas.microsoft.com/office/powerpoint/2010/main" val="119040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A3D7FE-42E4-42A4-9624-C6D72D936C57}" type="slidenum">
              <a:rPr lang="en-US" smtClean="0"/>
              <a:t>12</a:t>
            </a:fld>
            <a:endParaRPr lang="en-US"/>
          </a:p>
        </p:txBody>
      </p:sp>
    </p:spTree>
    <p:extLst>
      <p:ext uri="{BB962C8B-B14F-4D97-AF65-F5344CB8AC3E}">
        <p14:creationId xmlns:p14="http://schemas.microsoft.com/office/powerpoint/2010/main" val="1455794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RN to BSN Outcomes</a:t>
            </a:r>
          </a:p>
        </p:txBody>
      </p:sp>
      <p:sp>
        <p:nvSpPr>
          <p:cNvPr id="3" name="Subtitle 2"/>
          <p:cNvSpPr>
            <a:spLocks noGrp="1"/>
          </p:cNvSpPr>
          <p:nvPr>
            <p:ph type="subTitle" idx="1"/>
          </p:nvPr>
        </p:nvSpPr>
        <p:spPr/>
        <p:txBody>
          <a:bodyPr/>
          <a:lstStyle/>
          <a:p>
            <a:r>
              <a:rPr lang="en-US" dirty="0"/>
              <a:t>2019-2020</a:t>
            </a:r>
          </a:p>
        </p:txBody>
      </p:sp>
    </p:spTree>
    <p:extLst>
      <p:ext uri="{BB962C8B-B14F-4D97-AF65-F5344CB8AC3E}">
        <p14:creationId xmlns:p14="http://schemas.microsoft.com/office/powerpoint/2010/main" val="3337493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Satisfaction</a:t>
            </a:r>
          </a:p>
        </p:txBody>
      </p:sp>
      <p:sp>
        <p:nvSpPr>
          <p:cNvPr id="3" name="Content Placeholder 2"/>
          <p:cNvSpPr>
            <a:spLocks noGrp="1"/>
          </p:cNvSpPr>
          <p:nvPr>
            <p:ph idx="1"/>
          </p:nvPr>
        </p:nvSpPr>
        <p:spPr/>
        <p:txBody>
          <a:bodyPr/>
          <a:lstStyle/>
          <a:p>
            <a:r>
              <a:rPr lang="en-US" dirty="0"/>
              <a:t>Spring 2019 graduate survey – 4/4 responded they would recommend program to others when asked about satisfaction. </a:t>
            </a:r>
          </a:p>
          <a:p>
            <a:r>
              <a:rPr lang="en-US" dirty="0"/>
              <a:t>Fall 2019 graduate survey – 4/5 responded they would recommend the program to others. 1/5 responded negatively when asked about satisfaction</a:t>
            </a:r>
          </a:p>
          <a:p>
            <a:r>
              <a:rPr lang="en-US" dirty="0"/>
              <a:t>In summary: 8/9 (88%) graduates said they would recommend the program to others </a:t>
            </a:r>
            <a:br>
              <a:rPr lang="en-US" dirty="0"/>
            </a:br>
            <a:endParaRPr lang="en-US" dirty="0"/>
          </a:p>
        </p:txBody>
      </p:sp>
    </p:spTree>
    <p:extLst>
      <p:ext uri="{BB962C8B-B14F-4D97-AF65-F5344CB8AC3E}">
        <p14:creationId xmlns:p14="http://schemas.microsoft.com/office/powerpoint/2010/main" val="422452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1490103"/>
              </p:ext>
            </p:extLst>
          </p:nvPr>
        </p:nvGraphicFramePr>
        <p:xfrm>
          <a:off x="3116911" y="725326"/>
          <a:ext cx="6122506" cy="5670092"/>
        </p:xfrm>
        <a:graphic>
          <a:graphicData uri="http://schemas.openxmlformats.org/drawingml/2006/table">
            <a:tbl>
              <a:tblPr firstRow="1" firstCol="1" bandRow="1">
                <a:tableStyleId>{5C22544A-7EE6-4342-B048-85BDC9FD1C3A}</a:tableStyleId>
              </a:tblPr>
              <a:tblGrid>
                <a:gridCol w="3401390">
                  <a:extLst>
                    <a:ext uri="{9D8B030D-6E8A-4147-A177-3AD203B41FA5}">
                      <a16:colId xmlns:a16="http://schemas.microsoft.com/office/drawing/2014/main" val="1951107200"/>
                    </a:ext>
                  </a:extLst>
                </a:gridCol>
                <a:gridCol w="680279">
                  <a:extLst>
                    <a:ext uri="{9D8B030D-6E8A-4147-A177-3AD203B41FA5}">
                      <a16:colId xmlns:a16="http://schemas.microsoft.com/office/drawing/2014/main" val="1144160820"/>
                    </a:ext>
                  </a:extLst>
                </a:gridCol>
                <a:gridCol w="680279">
                  <a:extLst>
                    <a:ext uri="{9D8B030D-6E8A-4147-A177-3AD203B41FA5}">
                      <a16:colId xmlns:a16="http://schemas.microsoft.com/office/drawing/2014/main" val="3514026930"/>
                    </a:ext>
                  </a:extLst>
                </a:gridCol>
                <a:gridCol w="680279">
                  <a:extLst>
                    <a:ext uri="{9D8B030D-6E8A-4147-A177-3AD203B41FA5}">
                      <a16:colId xmlns:a16="http://schemas.microsoft.com/office/drawing/2014/main" val="4168127553"/>
                    </a:ext>
                  </a:extLst>
                </a:gridCol>
                <a:gridCol w="680279">
                  <a:extLst>
                    <a:ext uri="{9D8B030D-6E8A-4147-A177-3AD203B41FA5}">
                      <a16:colId xmlns:a16="http://schemas.microsoft.com/office/drawing/2014/main" val="3369166452"/>
                    </a:ext>
                  </a:extLst>
                </a:gridCol>
              </a:tblGrid>
              <a:tr h="173876">
                <a:tc rowSpan="2">
                  <a:txBody>
                    <a:bodyPr/>
                    <a:lstStyle/>
                    <a:p>
                      <a:pPr marL="0" marR="0"/>
                      <a:r>
                        <a:rPr lang="en-US" sz="1000" dirty="0">
                          <a:effectLst/>
                        </a:rPr>
                        <a:t>Enrollment</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gridSpan="2">
                  <a:txBody>
                    <a:bodyPr/>
                    <a:lstStyle/>
                    <a:p>
                      <a:pPr marL="0" marR="0" algn="ctr"/>
                      <a:r>
                        <a:rPr lang="en-US" sz="1400" dirty="0">
                          <a:effectLst/>
                        </a:rPr>
                        <a:t>Fall 2018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hMerge="1">
                  <a:txBody>
                    <a:bodyPr/>
                    <a:lstStyle/>
                    <a:p>
                      <a:endParaRPr lang="en-US"/>
                    </a:p>
                  </a:txBody>
                  <a:tcPr/>
                </a:tc>
                <a:tc gridSpan="2">
                  <a:txBody>
                    <a:bodyPr/>
                    <a:lstStyle/>
                    <a:p>
                      <a:pPr marL="0" marR="0" algn="ctr"/>
                      <a:r>
                        <a:rPr lang="en-US" sz="1400">
                          <a:effectLst/>
                        </a:rPr>
                        <a:t>2019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hMerge="1">
                  <a:txBody>
                    <a:bodyPr/>
                    <a:lstStyle/>
                    <a:p>
                      <a:endParaRPr lang="en-US"/>
                    </a:p>
                  </a:txBody>
                  <a:tcPr/>
                </a:tc>
                <a:extLst>
                  <a:ext uri="{0D108BD9-81ED-4DB2-BD59-A6C34878D82A}">
                    <a16:rowId xmlns:a16="http://schemas.microsoft.com/office/drawing/2014/main" val="1498513739"/>
                  </a:ext>
                </a:extLst>
              </a:tr>
              <a:tr h="173876">
                <a:tc vMerge="1">
                  <a:txBody>
                    <a:bodyPr/>
                    <a:lstStyle/>
                    <a:p>
                      <a:endParaRPr lang="en-US"/>
                    </a:p>
                  </a:txBody>
                  <a:tcPr/>
                </a:tc>
                <a:tc>
                  <a:txBody>
                    <a:bodyPr/>
                    <a:lstStyle/>
                    <a:p>
                      <a:pPr marL="0" marR="0" algn="ctr"/>
                      <a:r>
                        <a:rPr lang="en-US" sz="1400" dirty="0">
                          <a:effectLst/>
                        </a:rPr>
                        <a:t>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n</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1289377214"/>
                  </a:ext>
                </a:extLst>
              </a:tr>
              <a:tr h="173876">
                <a:tc>
                  <a:txBody>
                    <a:bodyPr/>
                    <a:lstStyle/>
                    <a:p>
                      <a:pPr marL="0" marR="0"/>
                      <a:r>
                        <a:rPr lang="en-US" sz="1400" dirty="0">
                          <a:effectLst/>
                        </a:rPr>
                        <a:t>Headcount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199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196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2222882218"/>
                  </a:ext>
                </a:extLst>
              </a:tr>
              <a:tr h="173876">
                <a:tc>
                  <a:txBody>
                    <a:bodyPr/>
                    <a:lstStyle/>
                    <a:p>
                      <a:pPr marL="0" marR="0"/>
                      <a:r>
                        <a:rPr lang="en-US" sz="1400" dirty="0">
                          <a:effectLst/>
                        </a:rPr>
                        <a:t>Full-Time Equivalent (FTE) Enrollment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49.2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46.8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3044327221"/>
                  </a:ext>
                </a:extLst>
              </a:tr>
              <a:tr h="332633">
                <a:tc>
                  <a:txBody>
                    <a:bodyPr/>
                    <a:lstStyle/>
                    <a:p>
                      <a:pPr marL="0" marR="0"/>
                      <a:r>
                        <a:rPr lang="en-US" sz="1400" dirty="0">
                          <a:effectLst/>
                        </a:rPr>
                        <a:t>Full-Time Enrollment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29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14.6%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9.7%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2139730234"/>
                  </a:ext>
                </a:extLst>
              </a:tr>
              <a:tr h="332633">
                <a:tc>
                  <a:txBody>
                    <a:bodyPr/>
                    <a:lstStyle/>
                    <a:p>
                      <a:pPr marL="0" marR="0"/>
                      <a:r>
                        <a:rPr lang="en-US" sz="1400" dirty="0">
                          <a:effectLst/>
                        </a:rPr>
                        <a:t>Part-Time Enrollment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170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85.4%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177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90.3%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3796684732"/>
                  </a:ext>
                </a:extLst>
              </a:tr>
              <a:tr h="332633">
                <a:tc>
                  <a:txBody>
                    <a:bodyPr/>
                    <a:lstStyle/>
                    <a:p>
                      <a:pPr marL="0" marR="0"/>
                      <a:r>
                        <a:rPr lang="en-US" sz="1400" dirty="0">
                          <a:effectLst/>
                        </a:rPr>
                        <a:t>Female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171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85.9%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171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87.2%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2416532721"/>
                  </a:ext>
                </a:extLst>
              </a:tr>
              <a:tr h="332633">
                <a:tc>
                  <a:txBody>
                    <a:bodyPr/>
                    <a:lstStyle/>
                    <a:p>
                      <a:pPr marL="0" marR="0"/>
                      <a:r>
                        <a:rPr lang="en-US" sz="1400" dirty="0">
                          <a:effectLst/>
                        </a:rPr>
                        <a:t>Male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28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14.1%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25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12.8%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652244173"/>
                  </a:ext>
                </a:extLst>
              </a:tr>
              <a:tr h="173876">
                <a:tc>
                  <a:txBody>
                    <a:bodyPr/>
                    <a:lstStyle/>
                    <a:p>
                      <a:pPr marL="0" marR="0"/>
                      <a:r>
                        <a:rPr lang="en-US" sz="1400" dirty="0">
                          <a:effectLst/>
                        </a:rPr>
                        <a:t>Gender Unknown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3099211636"/>
                  </a:ext>
                </a:extLst>
              </a:tr>
              <a:tr h="332633">
                <a:tc>
                  <a:txBody>
                    <a:bodyPr/>
                    <a:lstStyle/>
                    <a:p>
                      <a:pPr marL="0" marR="0"/>
                      <a:r>
                        <a:rPr lang="en-US" sz="1400" dirty="0">
                          <a:effectLst/>
                        </a:rPr>
                        <a:t>Hispanic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53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26.6%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52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26.5%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2992214238"/>
                  </a:ext>
                </a:extLst>
              </a:tr>
              <a:tr h="173876">
                <a:tc>
                  <a:txBody>
                    <a:bodyPr/>
                    <a:lstStyle/>
                    <a:p>
                      <a:pPr marL="0" marR="0"/>
                      <a:r>
                        <a:rPr lang="en-US" sz="1400" dirty="0">
                          <a:effectLst/>
                        </a:rPr>
                        <a:t>American Indian/Native Alaskan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0.0%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3163791073"/>
                  </a:ext>
                </a:extLst>
              </a:tr>
              <a:tr h="173876">
                <a:tc>
                  <a:txBody>
                    <a:bodyPr/>
                    <a:lstStyle/>
                    <a:p>
                      <a:pPr marL="0" marR="0"/>
                      <a:r>
                        <a:rPr lang="en-US" sz="1400" dirty="0">
                          <a:effectLst/>
                        </a:rPr>
                        <a:t>Asian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1.0%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3.6%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368142621"/>
                  </a:ext>
                </a:extLst>
              </a:tr>
              <a:tr h="332633">
                <a:tc>
                  <a:txBody>
                    <a:bodyPr/>
                    <a:lstStyle/>
                    <a:p>
                      <a:pPr marL="0" marR="0"/>
                      <a:r>
                        <a:rPr lang="en-US" sz="1400" dirty="0">
                          <a:effectLst/>
                        </a:rPr>
                        <a:t>Black/ African American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25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12.6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34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17.3%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780018617"/>
                  </a:ext>
                </a:extLst>
              </a:tr>
              <a:tr h="329435">
                <a:tc>
                  <a:txBody>
                    <a:bodyPr/>
                    <a:lstStyle/>
                    <a:p>
                      <a:pPr marL="0" marR="0"/>
                      <a:r>
                        <a:rPr lang="en-US" sz="1400" dirty="0">
                          <a:effectLst/>
                        </a:rPr>
                        <a:t>Native Hawaiian/ Pacific Islander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0.5%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0.5%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51131130"/>
                  </a:ext>
                </a:extLst>
              </a:tr>
              <a:tr h="332633">
                <a:tc>
                  <a:txBody>
                    <a:bodyPr/>
                    <a:lstStyle/>
                    <a:p>
                      <a:pPr marL="0" marR="0"/>
                      <a:r>
                        <a:rPr lang="en-US" sz="1400" dirty="0">
                          <a:effectLst/>
                        </a:rPr>
                        <a:t>White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108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54.3%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94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48.0%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2606764078"/>
                  </a:ext>
                </a:extLst>
              </a:tr>
              <a:tr h="173876">
                <a:tc>
                  <a:txBody>
                    <a:bodyPr/>
                    <a:lstStyle/>
                    <a:p>
                      <a:pPr marL="0" marR="0"/>
                      <a:r>
                        <a:rPr lang="en-US" sz="1400" dirty="0">
                          <a:effectLst/>
                        </a:rPr>
                        <a:t>Two or More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4132531492"/>
                  </a:ext>
                </a:extLst>
              </a:tr>
              <a:tr h="173876">
                <a:tc>
                  <a:txBody>
                    <a:bodyPr/>
                    <a:lstStyle/>
                    <a:p>
                      <a:pPr marL="0" marR="0"/>
                      <a:r>
                        <a:rPr lang="en-US" sz="1400" dirty="0">
                          <a:effectLst/>
                        </a:rPr>
                        <a:t>Race/Ethnicity Unknown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3.0%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2.6%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3457467098"/>
                  </a:ext>
                </a:extLst>
              </a:tr>
              <a:tr h="332633">
                <a:tc>
                  <a:txBody>
                    <a:bodyPr/>
                    <a:lstStyle/>
                    <a:p>
                      <a:pPr marL="0" marR="0"/>
                      <a:r>
                        <a:rPr lang="en-US" sz="1400" dirty="0">
                          <a:effectLst/>
                        </a:rPr>
                        <a:t>Paid Pell Grant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43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21.6%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49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25.0%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1575813994"/>
                  </a:ext>
                </a:extLst>
              </a:tr>
              <a:tr h="332633">
                <a:tc>
                  <a:txBody>
                    <a:bodyPr/>
                    <a:lstStyle/>
                    <a:p>
                      <a:pPr marL="0" marR="0"/>
                      <a:r>
                        <a:rPr lang="en-US" sz="1400" dirty="0">
                          <a:effectLst/>
                        </a:rPr>
                        <a:t>Paid Any Financial Aid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61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30.7%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79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40.3%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3207540095"/>
                  </a:ext>
                </a:extLst>
              </a:tr>
              <a:tr h="173876">
                <a:tc>
                  <a:txBody>
                    <a:bodyPr/>
                    <a:lstStyle/>
                    <a:p>
                      <a:pPr marL="0" marR="0"/>
                      <a:r>
                        <a:rPr lang="en-US" sz="1400" dirty="0">
                          <a:effectLst/>
                        </a:rPr>
                        <a:t>Average Age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32.46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32.31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2157746485"/>
                  </a:ext>
                </a:extLst>
              </a:tr>
              <a:tr h="173876">
                <a:tc>
                  <a:txBody>
                    <a:bodyPr/>
                    <a:lstStyle/>
                    <a:p>
                      <a:pPr marL="0" marR="0"/>
                      <a:r>
                        <a:rPr lang="en-US" sz="700">
                          <a:effectLst/>
                        </a:rPr>
                        <a:t> </a:t>
                      </a:r>
                      <a:endParaRPr lang="en-US"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tc>
                  <a:txBody>
                    <a:bodyPr/>
                    <a:lstStyle/>
                    <a:p>
                      <a:pPr marL="0" marR="0" algn="ct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36" marR="44436" marT="0" marB="0"/>
                </a:tc>
                <a:extLst>
                  <a:ext uri="{0D108BD9-81ED-4DB2-BD59-A6C34878D82A}">
                    <a16:rowId xmlns:a16="http://schemas.microsoft.com/office/drawing/2014/main" val="466230933"/>
                  </a:ext>
                </a:extLst>
              </a:tr>
            </a:tbl>
          </a:graphicData>
        </a:graphic>
      </p:graphicFrame>
    </p:spTree>
    <p:extLst>
      <p:ext uri="{BB962C8B-B14F-4D97-AF65-F5344CB8AC3E}">
        <p14:creationId xmlns:p14="http://schemas.microsoft.com/office/powerpoint/2010/main" val="72923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9693886"/>
              </p:ext>
            </p:extLst>
          </p:nvPr>
        </p:nvGraphicFramePr>
        <p:xfrm>
          <a:off x="1025237" y="2496708"/>
          <a:ext cx="10187708" cy="1551956"/>
        </p:xfrm>
        <a:graphic>
          <a:graphicData uri="http://schemas.openxmlformats.org/drawingml/2006/table">
            <a:tbl>
              <a:tblPr firstRow="1" firstCol="1" bandRow="1">
                <a:tableStyleId>{5C22544A-7EE6-4342-B048-85BDC9FD1C3A}</a:tableStyleId>
              </a:tblPr>
              <a:tblGrid>
                <a:gridCol w="3370336">
                  <a:extLst>
                    <a:ext uri="{9D8B030D-6E8A-4147-A177-3AD203B41FA5}">
                      <a16:colId xmlns:a16="http://schemas.microsoft.com/office/drawing/2014/main" val="409339977"/>
                    </a:ext>
                  </a:extLst>
                </a:gridCol>
                <a:gridCol w="1893756">
                  <a:extLst>
                    <a:ext uri="{9D8B030D-6E8A-4147-A177-3AD203B41FA5}">
                      <a16:colId xmlns:a16="http://schemas.microsoft.com/office/drawing/2014/main" val="632145190"/>
                    </a:ext>
                  </a:extLst>
                </a:gridCol>
                <a:gridCol w="1737494">
                  <a:extLst>
                    <a:ext uri="{9D8B030D-6E8A-4147-A177-3AD203B41FA5}">
                      <a16:colId xmlns:a16="http://schemas.microsoft.com/office/drawing/2014/main" val="2511390251"/>
                    </a:ext>
                  </a:extLst>
                </a:gridCol>
                <a:gridCol w="3186122">
                  <a:extLst>
                    <a:ext uri="{9D8B030D-6E8A-4147-A177-3AD203B41FA5}">
                      <a16:colId xmlns:a16="http://schemas.microsoft.com/office/drawing/2014/main" val="3294317245"/>
                    </a:ext>
                  </a:extLst>
                </a:gridCol>
              </a:tblGrid>
              <a:tr h="337931">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Academic Year 2018 –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Academic Year 2019-2020*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Academic</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Year 2019 –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9754684"/>
                  </a:ext>
                </a:extLst>
              </a:tr>
              <a:tr h="337931">
                <a:tc>
                  <a:txBody>
                    <a:bodyPr/>
                    <a:lstStyle/>
                    <a:p>
                      <a:pPr marL="0" marR="0">
                        <a:lnSpc>
                          <a:spcPct val="107000"/>
                        </a:lnSpc>
                        <a:spcBef>
                          <a:spcPts val="0"/>
                        </a:spcBef>
                        <a:spcAft>
                          <a:spcPts val="0"/>
                        </a:spcAft>
                      </a:pPr>
                      <a:r>
                        <a:rPr lang="en-US" sz="1100" dirty="0">
                          <a:effectLst/>
                        </a:rPr>
                        <a:t>Degrees / Certificates Conferred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135</a:t>
                      </a:r>
                    </a:p>
                  </a:txBody>
                  <a:tcPr marL="68580" marR="68580" marT="0" marB="0"/>
                </a:tc>
                <a:extLst>
                  <a:ext uri="{0D108BD9-81ED-4DB2-BD59-A6C34878D82A}">
                    <a16:rowId xmlns:a16="http://schemas.microsoft.com/office/drawing/2014/main" val="658367894"/>
                  </a:ext>
                </a:extLst>
              </a:tr>
              <a:tr h="337931">
                <a:tc>
                  <a:txBody>
                    <a:bodyPr/>
                    <a:lstStyle/>
                    <a:p>
                      <a:pPr marL="0" marR="0">
                        <a:lnSpc>
                          <a:spcPct val="107000"/>
                        </a:lnSpc>
                        <a:spcBef>
                          <a:spcPts val="0"/>
                        </a:spcBef>
                        <a:spcAft>
                          <a:spcPts val="0"/>
                        </a:spcAft>
                      </a:pPr>
                      <a:r>
                        <a:rPr lang="en-US" sz="1100">
                          <a:effectLst/>
                        </a:rPr>
                        <a:t>Degrees Conferred per 100 FTE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88.21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75.95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3632270"/>
                  </a:ext>
                </a:extLst>
              </a:tr>
              <a:tr h="337931">
                <a:tc>
                  <a:txBody>
                    <a:bodyPr/>
                    <a:lstStyle/>
                    <a:p>
                      <a:pPr marL="0" marR="0">
                        <a:lnSpc>
                          <a:spcPct val="107000"/>
                        </a:lnSpc>
                        <a:spcBef>
                          <a:spcPts val="0"/>
                        </a:spcBef>
                        <a:spcAft>
                          <a:spcPts val="0"/>
                        </a:spcAft>
                      </a:pPr>
                      <a:r>
                        <a:rPr lang="en-US" sz="1100" dirty="0">
                          <a:effectLst/>
                        </a:rPr>
                        <a:t>Average time to degree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 (11.8%) -</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2 semester track –  16 (100%)</a:t>
                      </a:r>
                    </a:p>
                    <a:p>
                      <a:pPr marL="0" marR="0" algn="ctr">
                        <a:lnSpc>
                          <a:spcPct val="107000"/>
                        </a:lnSpc>
                        <a:spcBef>
                          <a:spcPts val="0"/>
                        </a:spcBef>
                        <a:spcAft>
                          <a:spcPts val="0"/>
                        </a:spcAft>
                      </a:pP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98 (72.6%) – 4 semester track – (100%)</a:t>
                      </a:r>
                    </a:p>
                    <a:p>
                      <a:pPr marL="0" marR="0" algn="ctr">
                        <a:lnSpc>
                          <a:spcPct val="107000"/>
                        </a:lnSpc>
                        <a:spcBef>
                          <a:spcPts val="0"/>
                        </a:spcBef>
                        <a:spcAft>
                          <a:spcPts val="0"/>
                        </a:spcAft>
                      </a:pP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21 (15.6%) – 6 semester track – 18 (85.7%)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307070"/>
                  </a:ext>
                </a:extLst>
              </a:tr>
            </a:tbl>
          </a:graphicData>
        </a:graphic>
      </p:graphicFrame>
      <p:sp>
        <p:nvSpPr>
          <p:cNvPr id="3" name="TextBox 2"/>
          <p:cNvSpPr txBox="1"/>
          <p:nvPr/>
        </p:nvSpPr>
        <p:spPr>
          <a:xfrm>
            <a:off x="1099127" y="4368800"/>
            <a:ext cx="10113818" cy="646331"/>
          </a:xfrm>
          <a:prstGeom prst="rect">
            <a:avLst/>
          </a:prstGeom>
          <a:noFill/>
        </p:spPr>
        <p:txBody>
          <a:bodyPr wrap="square" rtlCol="0">
            <a:spAutoFit/>
          </a:bodyPr>
          <a:lstStyle/>
          <a:p>
            <a:r>
              <a:rPr lang="en-US" dirty="0"/>
              <a:t>*measured from Spring 19 – Spring 20</a:t>
            </a:r>
          </a:p>
          <a:p>
            <a:r>
              <a:rPr lang="en-US" dirty="0"/>
              <a:t>**measured from Fall 2019- Summer 20</a:t>
            </a:r>
          </a:p>
        </p:txBody>
      </p:sp>
    </p:spTree>
    <p:extLst>
      <p:ext uri="{BB962C8B-B14F-4D97-AF65-F5344CB8AC3E}">
        <p14:creationId xmlns:p14="http://schemas.microsoft.com/office/powerpoint/2010/main" val="211327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Learning Outcomes During Program (Pilot)</a:t>
            </a:r>
          </a:p>
        </p:txBody>
      </p:sp>
      <p:sp>
        <p:nvSpPr>
          <p:cNvPr id="3" name="Content Placeholder 2"/>
          <p:cNvSpPr>
            <a:spLocks noGrp="1"/>
          </p:cNvSpPr>
          <p:nvPr>
            <p:ph idx="1"/>
          </p:nvPr>
        </p:nvSpPr>
        <p:spPr/>
        <p:txBody>
          <a:bodyPr/>
          <a:lstStyle/>
          <a:p>
            <a:pPr marL="0" indent="0" algn="ctr">
              <a:buNone/>
            </a:pPr>
            <a:r>
              <a:rPr lang="en-US" dirty="0"/>
              <a:t>Course chosen to measure – NUR 4955 Nursing Capstone</a:t>
            </a:r>
          </a:p>
          <a:p>
            <a:pPr marL="0" indent="0" algn="ctr">
              <a:buNone/>
            </a:pPr>
            <a:endParaRPr lang="en-US" dirty="0"/>
          </a:p>
          <a:p>
            <a:pPr marL="0" indent="0" algn="ctr">
              <a:buNone/>
            </a:pPr>
            <a:r>
              <a:rPr lang="en-US" dirty="0"/>
              <a:t>Ninety-seven (97) students took NUR 4955 Nursing Capstone: Spring 2020 (38) and Summer (59). Ninety-six (98.9%) of the students met the 8 Student Learning Outcomes, measured by course rubric. One (1) student did not meet the outcomes and failed the Capstone course and did not graduate.</a:t>
            </a:r>
          </a:p>
        </p:txBody>
      </p:sp>
    </p:spTree>
    <p:extLst>
      <p:ext uri="{BB962C8B-B14F-4D97-AF65-F5344CB8AC3E}">
        <p14:creationId xmlns:p14="http://schemas.microsoft.com/office/powerpoint/2010/main" val="295521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a:t>
            </a:r>
          </a:p>
        </p:txBody>
      </p:sp>
      <p:sp>
        <p:nvSpPr>
          <p:cNvPr id="3" name="Content Placeholder 2"/>
          <p:cNvSpPr>
            <a:spLocks noGrp="1"/>
          </p:cNvSpPr>
          <p:nvPr>
            <p:ph idx="1"/>
          </p:nvPr>
        </p:nvSpPr>
        <p:spPr>
          <a:xfrm>
            <a:off x="1295401" y="2425148"/>
            <a:ext cx="9601196" cy="3450720"/>
          </a:xfrm>
        </p:spPr>
        <p:txBody>
          <a:bodyPr/>
          <a:lstStyle/>
          <a:p>
            <a:pPr marL="0" indent="0">
              <a:buNone/>
            </a:pPr>
            <a:r>
              <a:rPr lang="en-US" dirty="0"/>
              <a:t>RN to BSN students will meet or exceed the Fall 2017 completion or progression statistics during 2018 academic year. (Progression results are behind two years in measurement).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1277062"/>
              </p:ext>
            </p:extLst>
          </p:nvPr>
        </p:nvGraphicFramePr>
        <p:xfrm>
          <a:off x="2083238" y="3633745"/>
          <a:ext cx="8261408" cy="2513056"/>
        </p:xfrm>
        <a:graphic>
          <a:graphicData uri="http://schemas.openxmlformats.org/drawingml/2006/table">
            <a:tbl>
              <a:tblPr firstRow="1" firstCol="1" bandRow="1">
                <a:tableStyleId>{5C22544A-7EE6-4342-B048-85BDC9FD1C3A}</a:tableStyleId>
              </a:tblPr>
              <a:tblGrid>
                <a:gridCol w="2752624">
                  <a:extLst>
                    <a:ext uri="{9D8B030D-6E8A-4147-A177-3AD203B41FA5}">
                      <a16:colId xmlns:a16="http://schemas.microsoft.com/office/drawing/2014/main" val="1278819104"/>
                    </a:ext>
                  </a:extLst>
                </a:gridCol>
                <a:gridCol w="1377196">
                  <a:extLst>
                    <a:ext uri="{9D8B030D-6E8A-4147-A177-3AD203B41FA5}">
                      <a16:colId xmlns:a16="http://schemas.microsoft.com/office/drawing/2014/main" val="1143751801"/>
                    </a:ext>
                  </a:extLst>
                </a:gridCol>
                <a:gridCol w="1377196">
                  <a:extLst>
                    <a:ext uri="{9D8B030D-6E8A-4147-A177-3AD203B41FA5}">
                      <a16:colId xmlns:a16="http://schemas.microsoft.com/office/drawing/2014/main" val="500536892"/>
                    </a:ext>
                  </a:extLst>
                </a:gridCol>
                <a:gridCol w="1377196">
                  <a:extLst>
                    <a:ext uri="{9D8B030D-6E8A-4147-A177-3AD203B41FA5}">
                      <a16:colId xmlns:a16="http://schemas.microsoft.com/office/drawing/2014/main" val="2467776222"/>
                    </a:ext>
                  </a:extLst>
                </a:gridCol>
                <a:gridCol w="1377196">
                  <a:extLst>
                    <a:ext uri="{9D8B030D-6E8A-4147-A177-3AD203B41FA5}">
                      <a16:colId xmlns:a16="http://schemas.microsoft.com/office/drawing/2014/main" val="1059668214"/>
                    </a:ext>
                  </a:extLst>
                </a:gridCol>
              </a:tblGrid>
              <a:tr h="246916">
                <a:tc rowSpan="2">
                  <a:txBody>
                    <a:bodyPr/>
                    <a:lstStyle/>
                    <a:p>
                      <a:pPr marL="0" marR="0">
                        <a:lnSpc>
                          <a:spcPct val="107000"/>
                        </a:lnSpc>
                        <a:spcBef>
                          <a:spcPts val="0"/>
                        </a:spcBef>
                        <a:spcAft>
                          <a:spcPts val="0"/>
                        </a:spcAft>
                      </a:pPr>
                      <a:r>
                        <a:rPr lang="en-US" sz="1400" dirty="0">
                          <a:effectLst/>
                        </a:rPr>
                        <a:t>Progression*</a:t>
                      </a:r>
                    </a:p>
                    <a:p>
                      <a:pPr marL="0" marR="0">
                        <a:lnSpc>
                          <a:spcPct val="107000"/>
                        </a:lnSpc>
                        <a:spcBef>
                          <a:spcPts val="0"/>
                        </a:spcBef>
                        <a:spcAft>
                          <a:spcPts val="0"/>
                        </a:spcAft>
                      </a:pPr>
                      <a:r>
                        <a:rPr lang="en-US" sz="1200" dirty="0">
                          <a:effectLst/>
                        </a:rPr>
                        <a:t>*data is 2 years behind</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400" b="1" dirty="0">
                          <a:effectLst/>
                        </a:rPr>
                        <a:t>Fall 2017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400" b="1">
                          <a:effectLst/>
                        </a:rPr>
                        <a:t>Fall 2018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170293680"/>
                  </a:ext>
                </a:extLst>
              </a:tr>
              <a:tr h="511391">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1111865"/>
                  </a:ext>
                </a:extLst>
              </a:tr>
              <a:tr h="246916">
                <a:tc>
                  <a:txBody>
                    <a:bodyPr/>
                    <a:lstStyle/>
                    <a:p>
                      <a:pPr marL="0" marR="0">
                        <a:lnSpc>
                          <a:spcPct val="107000"/>
                        </a:lnSpc>
                        <a:spcBef>
                          <a:spcPts val="0"/>
                        </a:spcBef>
                        <a:spcAft>
                          <a:spcPts val="0"/>
                        </a:spcAft>
                      </a:pPr>
                      <a:r>
                        <a:rPr lang="en-US" sz="1400" dirty="0">
                          <a:effectLst/>
                        </a:rPr>
                        <a:t>Enrollment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182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199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4795980"/>
                  </a:ext>
                </a:extLst>
              </a:tr>
              <a:tr h="502611">
                <a:tc>
                  <a:txBody>
                    <a:bodyPr/>
                    <a:lstStyle/>
                    <a:p>
                      <a:pPr marL="0" marR="0">
                        <a:lnSpc>
                          <a:spcPct val="107000"/>
                        </a:lnSpc>
                        <a:spcBef>
                          <a:spcPts val="0"/>
                        </a:spcBef>
                        <a:spcAft>
                          <a:spcPts val="0"/>
                        </a:spcAft>
                      </a:pPr>
                      <a:r>
                        <a:rPr lang="en-US" sz="1400" dirty="0">
                          <a:effectLst/>
                        </a:rPr>
                        <a:t>Completed Program Prior to Following Fall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93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51.1%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97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48.7%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542126"/>
                  </a:ext>
                </a:extLst>
              </a:tr>
              <a:tr h="502611">
                <a:tc>
                  <a:txBody>
                    <a:bodyPr/>
                    <a:lstStyle/>
                    <a:p>
                      <a:pPr marL="0" marR="0">
                        <a:lnSpc>
                          <a:spcPct val="107000"/>
                        </a:lnSpc>
                        <a:spcBef>
                          <a:spcPts val="0"/>
                        </a:spcBef>
                        <a:spcAft>
                          <a:spcPts val="0"/>
                        </a:spcAft>
                      </a:pPr>
                      <a:r>
                        <a:rPr lang="en-US" sz="1400" dirty="0">
                          <a:effectLst/>
                        </a:rPr>
                        <a:t>Still Enrolled in Program the following Fall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72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39.6%</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69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34.7%</a:t>
                      </a:r>
                    </a:p>
                    <a:p>
                      <a:pPr marL="0" marR="0" algn="ctr">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9035373"/>
                  </a:ext>
                </a:extLst>
              </a:tr>
              <a:tr h="502611">
                <a:tc>
                  <a:txBody>
                    <a:bodyPr/>
                    <a:lstStyle/>
                    <a:p>
                      <a:pPr marL="0" marR="0">
                        <a:lnSpc>
                          <a:spcPct val="107000"/>
                        </a:lnSpc>
                        <a:spcBef>
                          <a:spcPts val="0"/>
                        </a:spcBef>
                        <a:spcAft>
                          <a:spcPts val="0"/>
                        </a:spcAft>
                      </a:pPr>
                      <a:r>
                        <a:rPr lang="en-US" sz="1400" dirty="0">
                          <a:effectLst/>
                        </a:rPr>
                        <a:t>Total Fall to Fall Program Retention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165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90.7%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166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83.4%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1132705"/>
                  </a:ext>
                </a:extLst>
              </a:tr>
            </a:tbl>
          </a:graphicData>
        </a:graphic>
      </p:graphicFrame>
    </p:spTree>
    <p:extLst>
      <p:ext uri="{BB962C8B-B14F-4D97-AF65-F5344CB8AC3E}">
        <p14:creationId xmlns:p14="http://schemas.microsoft.com/office/powerpoint/2010/main" val="21028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Data</a:t>
            </a:r>
          </a:p>
        </p:txBody>
      </p:sp>
      <p:sp>
        <p:nvSpPr>
          <p:cNvPr id="5" name="AutoShape 4" descr="data:image/png;base64,iVBORw0KGgoAAAANSUhEUgAABBAAAABwCAYAAACn3oO5AAAgAElEQVR4Ae2dvYsjSbru899IW2555ZWVlpxyxmmnjTTKGaONC20IymtjYQ1BwcLAgQVBMbCw3CGty8JQIMYZWOpesVwYhkJwOHcYCsGhOacRYmiKQjyX+MqMjPyUVFIqI5+GplL5ERHv84vMyHjjjcgA/EcFqAAVoAJUgApQASpABagAFaACVIAKUIEGBYKG4zxMBagAFaACVIAKUAEqQAWoABWgAlSAClAB0IHASkAFqAAVoAJUgApQASpABagAFaACVIAKNCpAB0KjRDyBClABKkAFqAAVoAJUgApQASpABagAFdjNgbBZYj6bIAoCBEGIaJJgudmeiYqfMZ9cIpBlE+ULEMZTJIsVmkuorw1vMV83n30mBrMYVIAKUAEqQAWoABWgAlSAClABKkAFTqZAewfC9jckNxcIok+Yr14AvGD1+G+4vX9q0UE/gT3bJ8zGIYLxDEvhA9iu8HgXIwyuMV18aSgAHQgNAvEwFaACVIAKUAEqQAWoABWgAlSACgxcgdYOhO1yhnFwicn8c4lkL1gtvsckClUEQBhj+rDEBlus57cI0+u+Yjl7hyB4h9nyK1SaY0ymHxHJc/4Tm2WSpaPPU86K7xCHKrIgiG6RLNf5crgOBHHU3Zc6FUQ6F4jvfsZqa8qk0w5CjGfCKSIcJFmeYfwdHqXjJJ8tf1EBKkAFqAAVoAJUgApQASpABagAFRiCAi0dCKaTXe5AUI6AC9wkv8mO93PyAaHs/P/RwoEQILxJ8CyjBlQUQTiZw3YPqPRNJMEXLKbXWaSBoeQ6C+R+O7LgDyzv/4S7RzGlwTg2lCMDsM9TUxi2y7/hVjoYAKznmITGsWAy5F8qQAWoABWgAlSAClABKkAFqAAVoALDUeANHAjGuWA649CRBaLD/Sv+uzECwXZKmLQuEE//jrmMMjD7TISA/uuuV9DoQHjFZvkjpvGFtU6CybvoQMBmiYepmAKR5es6NoZTTWgpFaACVIAKUAEqQAWoABWgAlSACgxdgZYOBDNibzrctmymg1/mQHjCa27qQ/7c8mkRayznCWaTsZ7q8CU37cHOObdd5kDQ+1THXzkJVLSDa4/rQNDHww9Inl90BEIAOhByivMHFaACVIAKUAEqQAWoABWgAlSACgxIgZYOBLGeQPUiispJ4Exh0J1v5STQ4f+bXzCTEQD2GgiWU2L7hPvb7/G02eooBnUsP0Wigo7rQEjXO9BTH3LOhDWeZjfFtRnSqAbt6JC/X7F5upfrL9CBUKE9d1MBKkAFqAAVoAJUgApQASpABaiA9wq0dyDIDxsskKRh/eIzjt9jIRcWXGP5cGctcjjBffr5RNNZDxBEE8zkZyArHAi5hQvNIoeCgZO++ESjs05Cuo6BPeUg9xnHbeoIkAso/vkT4jBzXmxXD7iVi0DqfamzQ3wO8hP+HF+U5Ol9/aCBVIAKUAEqQAWoABWgAlSAClABKkAFpAI7ORCoGRWgAlSAClABKkAFqAAVoAJUgApQASowTAXoQBgmd1pNBagAFaACVIAKUAEqQAWoABWgAlRgJwXoQNhJLp5MBagAFaACVIAKUAEqQAWoABWgAlRgmArUOhACaz0Bbmefc6QW1IJ1gHWAdYB1gHWAdYB1gHWAdYB1gHWAdcDXOlDlHqEDgU4S+FrpaRcf6KwDrAOsA6wDrAOsA6wDrAOsA6wDrAP71YEyJ0KjA6HsIu6jAlSAChxbAfGg579hKEDWw+AsrCRrsh6OAsOxlPf1MFgLzmRN1kKB2jd0VpJhVBJaSQXOUQE+f86RynHKRNbH0fUcUyXrc6RynDKR9XF0PcdUyfocqbx9mQRnsn57Xc8xxSbWdCCcIzWWiQpQATZSA6oDfCEZDmyyJuvhKDAcS3lfD4N1U6dyGCoMw8om1nQgDKMe0Eoq0DsFevtC8rrAdBRhutj0TvOuCkzWXSl/+nzJ+vSad5UjWXel/Onz7Svr18UUo9EUi9fTa9bHHAVnsu4jud3L3MSaDoTdNeUVVIAKnECB4zdSX7GcvUMQXGIy//x2Fr21A0GmF2A0XaDpHWf7nOAmtO35gsX0GuFNguft25n41imRtVaUrN+gavG+fgMR3yQJ3te8r9+kIslEjnNfv7UDQaYXtBtA6GN73dSpfBveZP02Oh6WShNrOhAO05dXUwEqcCQFjv7yuX3CbHyBKLpEOJlj/VZ2vLUDYadyKYdBMJ5huQW2yxnGwTWmiy87pXLqk8l6H8XJulQ13telsnSxk/f1Pqrzvi5V7Uj39Vs7EErLXrmzf6ybOpWVpu5ygKx3Ueto5zaxpgPhaNIzYSpABQ5R4Ngvn7JzHd3hcfFXjIN3mC2/6uJusVkmmEShDNULghHi5HeokQXzCZwQ0STBciOG9fPnh+9jvA/NCMQLVo/fIQ71ddEtkqVwVbxilXyLMP6EP8cXMp8w/jc8PPxFn3uBePYL1CSI35HEl7IMbl6mbDmd13NMZBTCr5hP8s6R7epn3On8gmCMSfKEDTZYTCNtqyin2Q9glSAO32PycYzSvHIZ7/+DrMl6/9qTv5L3tbl/eV/zGc5nuOoE2e31GsvkFpEMxb/A+/gbhOkUhjdor0WbGXyLZCXiBe28RNtq9lvPrMr2uqos3d7XTZ1Ky7K9N9/uGW7rT9a7AmliTQfCroryfCpABU6iwHE7lZ8xn1xhPHvCVnq7R2pbWCZ/X1od+BJzZaOvnQS5802DpY6phvAT5qsXAC94Tj4glNEByoEQhDHuHlfYbh4xFQ6LSJz7FZvFHaL0ZcNyIOTyKimX3KXC/5Qjw3KMyGuvcTt/hnR7yOkO1nF57Rbr+W32QiVfhkJE00ftzKjK87D9ZG1eLMn6sJrE+1qFRfO+no35DJfz+vkMB6z2WrbJ4Q1mT2tg84RkMkagHQhv0l5bDoRcXpUPtvL2urosdkKnb6+bOpV26fbbfrtneE5/st4ZRxNrOhB2lpQXUAEqcAoFjtqplC8U5iVbz7fTYf9y1D3tvFuWbpZ4mMYI9SJC6Yi89cIgz06nMHyRUQbmIZz+lS8r2oEQJ1jJi6yOo/gty1fSqXTzsoqX25TXOx1/ea2JoDB/haNjjc3yR0zTyARrpKRtfrnMd/9B1mS9e60puYL3tY4k4n2djQJb9YTPcEuMt93sxzP8P1SbnLa7UJGFdpuctu+6jbSPpdfVtNdpm/m1kFel4oX2Wr8flJZFRDx2116b95hKWw498GbPcLI+FEUTazoQDlWY11MBKnAUBY73QqK99m7jbKYxpC8A9pKFukGP7rAQ0xakk0BNbSg4HFwHQvrSYcvU4ECQaRzQqYTzgiOyLrVLHBDnXqRRBmqqhs678hrblsO3yZqsD69FvK/zGvK+VmHkRhU+w40Sx/jbj2d4i07loe112mbu4EAotNfu+4FNrNv7uqlTaZd09+23fIaT9e76569oYk0HQl4v/qICVOBMFDjeC4kKkcuF5cvw/pHqRJdOE9BhhvJrBmZuonYg5M4vmcJgwiVzurovCE6Hv8qBkMsrl6Dzw0lPHK26Vu+/SX7DdrvC452IsvDFgUDWuY+JkrUzNYn3tfPgeNOffIaXOAarnsMF5fkMV5K87TO8Maz90PY6dSC8qkWMS9NzYRdZ58ppn97xM7ypU2kXdfdtss5pduas6UDI0eIPKkAFzkWBY718yobZRBukxur1CcJbzNev2DzdZwsf6kUUcwsQRu8RRxd6YUPjUBAhj2Kxpj9hEo0xXYium3EomCkDgf7iw54OBLFgY0nZUjPSjeILSXEBxgCBtPertdBjiCh+n62/YL0MpUkfYYOsSzoaZL1TTeN9bRZ95X3NZzif4ZXtdeokF23yGJPpR0R6DYQ3aa9zbeYaT7Mba9qjec67j7ay9rrq3cF53zhxe31MB8KbP8PJ2q1oO/1uYk0Hwk5y8mQqQAVOpcCxOpWnKj/zaa8AWbfXqu9nknXfCbYvP1m316rvZ5J13wm2K7/gTNbttOr7WU2s6UDoO2GWnwp4qgAbKU/BlphF1iWieLqLrD0FW2IWWZeI4ukusvYUrGOW4EzWjiie/mxiTQeCp+BpFhXouwJspPpOsH35ybq9Vn0/k6z7TrB9+cm6vVZ9P5Os+06wXfkFZ7Jup1Xfz2piTQdC3wmz/FTAUwXYSHkKtsQssi4RxdNdZO0p2BKzyLpEFE93kbWnYB2zBGeydkTx9GcTazoQPAVPs6hA3xVgI9V3gu3LT9btter7mWTdd4Lty0/W7bXq+5lk3XeC7covOJN1O636flYTazoQ+k6Y5acCnirARspTsCVmkXWJKJ7uImtPwZaYRdYloni6i6w9BeuYJTiTtSOKpz+bWNOB4Cl4mkUF+q4AG6m+E2xffrJur1XfzyTrvhNsX36ybq9V388k674TbFd+wZms22nV97OaWNOB0HfCLD8V8FQBNlKegi0xi6xLRPF0F1l7CrbELLIuEcXTXWTtKVjHLMGZrB1RPP3ZxJoOBE/B0ywq0HcF2Ej1nWD78pN1e636fiZZ951g+/KTdXut+n4mWfedYLvyC85k3U6rvp/VxJoOhL4TZvmpgKcKsJHyFGyJWWRdIoqnu8jaU7AlZpF1iSie7iJrT8E6ZgnOZO2I4unPJtZ0IHgKnmZRgb4rcPaN1HaFx7sYoWxQQ0STBMvNVsm+WeJhWnEMwHb1iPvJGMFoisWrS+oLFtNrBMEIcfK7ezD7vV1hcT9BFESYLjZ6/ytWybeygTcP//I8smTOYctf1i9YLb7HJAoxmi6Qof4dSTzKccofd6iUshbnZOkr3teYLr44F5/Xz+Gxtu5386yYPsLcsQU6payL9UXyjhOsCgmcz45hsS559kre3yJZZXd+jk4p65L6YrctuQTO58ewWMtGXLe/qkMdRLdIlutqIK1YXyC++xkr/RpRnVh3R+RzJ6jtOnZXOJPz3u9mWXuaa49Tdop1GH+Hx9WLyS33d7v6GXfxhW7bx5gkT/pZv8Vm+SOmpcdySZzNjybWtbXg7B8IZyMzC0IFqMBbK3Duz5/XxR2uJ99jsXrBdvWA22iE8ewJW3zFcvYOYXyPJ+FQ2Dximh7bYj2/xSi+wz9mHzEqOBC22CzuEIVXiK4uqh0I6zkmoxjTf8wwGZU4EM68Y+HWFT9Zf8Z8MkY8/Ttmk6sSB8JlNV9boErWwPY5wc0oxt3jCvKdc/PvWNS9xNrpdrQ9ONbb35DcRFbHYI3l4t/LHQg1rHO4tk+Yjc3zJnfkrH4MjnVOfdUOBOMZlmUdwkrWuv24SfAsrpPtR01bkMuzux9DY71dzjAOPyB5Fh1J7fSvancrWYs24grR7YN0GsjneXiJyfxzdyAbchach8VavbOF0SfMhdNAPs8vEE7mKLqLNlhMbzC5f8Rq+4LV/BOi4B1my6+AfGZfIp79gg30e5451qB5V4ebWNOB0BUZ5ksFqECtAufeSOULr14ElANBjBZG1kuAfpF0Xi5eF9OiA0G+LF7iJvkJP8QtOpivC0zpQMijOPqvXVmLl4pofweCsafAWnc0Sl9kzEXn99fv+7rIWnU0bjFfl/UiK/gUWNvn6RfacMc07SROtD001jlZRaexTWewwNpxIMiOx5XVnuRyOZsfQ2OddyC0fBa7rN3fEG3LpdNWnA1iWRDBeVis3We6fv4WBn9KOMlngHYgrBLE9jNb3tfn7RhsYk0HQglz7qICVKB7BXrVSNkNReGlQDc4jQ4ENYoRypEn4YQ4wIGgG/kgOP+QSFHT/GbtvoAIiwVfawpDaEURVN16hXol0rhAFL9HZHg3hdFWpX3C/cNircPao/eIo7AkrLVC+AJr6zw5Anapo52s/We4OSzWNoAXPCcfEFZFH9inlrHePCERU9xkvbm2wqDtC89re3is11gmt3IKYRyP81MYq9C4rHUkUWSmNOnR7Vz4fFVaHe0XnIfFWg8ARXdYyCmq+t5udCDo9z79DCgOGAlnUdQuCvFMWdOB0BEYZksFqEC9Ar1ppLbPmN9eI30JcF8S0M6BkB/RsB0IqgNqGu7cy0UhL1tTMecuwSTi6JWtykHbe7EucyDYpdAvonJ0Yi2jFdqx1g4EHf4KWbZxRWilnV+3237f1y5r40DQ4a9izQoR1roza8PMTHEyodNm/3n+HRZri0EaSfabmlqEXZ7hZq70O0xmP+AHsZYOHYOWuAduvtUzXK5zdIPx5K9IfpgiDvV8d9kmq052kFufCEChvTZttHEuXiKKRoxAOBBxevmbsdYOPek8CXEVXSEUDoSvIgK0nLWa1vpNuiYRHQgpFW5QASpABY6rQC9ePk0DZTpxQpJCyGl5eGO+QalagCuof5kovJC4TOxwe/fY+fz2m7XbqSzR3Y5gKTksdxVYu2x1HXIiXaqS62r/sFjnR6Gk5iKUNahZWE+cVGBtaKkQ5/L5t+ac8/k7LNZGd83cDlc2h8r+uqwr2o+A93WZervt27u9dp/hxTZdDgDsfV8bM8T9fX3W01XEPT3M+9owUvf3qGbqoHIeXON2/qwdiEBhKlvhPjfpn8/fJtaMQDgfViwJFaAClgJn30htfsEsvkwXQMqKrl8u9CKKqjER6xqY0Sh1Zt6BkF2ttuwIBPeY9dt9+bQOQSzU83SPOOTK/DlZ9vlxEGv35dMtwBpPsxuEaYike1z/LrB2QitNGU04bEUyXe/2+74uslYdC3MP7staUVNp6Tm1XYNskf/QWEtJdFi6Wg+nhUjufS2vN4utCYe0iHBjZFELJetPMc9H29kvr2jTXrv3df4a+TWcNLKoZq0Tl7WISPrXL/qrC3YkWk0a9VYe/WhTp/LoBWiTwZuyFl9F+QX/kl9dMBEjVVGd5p1rnHMeyCLn7msTiXbekWRNrOlAaFMZeQ4VoAInV+C8Xz4rIgbMvDgzh1V66y+sFdjF4OIUI+3FNw/o3LQEqXSDA0G+iJjQOf1X5m0+Aan3hTGmD8vyFd9PTrQ6Qz9Zq5dOw1j91V/MkCHOJmw1QBjf4aHq6wmVrMUK7XZo5QXi6Y/Zp0Sr5e70yOBYw8yVVvfk3qz1AmtqjZROEbbOfHisTfRBi45B5X1tOin286H6s3GtYRz5xMGxzj17AwR169hUstbz6fX7QO2z4cj82iav2rHarmPbpI503r7vZtXttfo6Rpt3KvHeZq1tpLmq9zvnvq6rL0dSZtdkm1jX1oLzfiDsKgXPpwJUoE8K8PnTJ1qHlZWsD9OvT1eTdZ9oHVZWsj5Mvz5dTdZ9orV/WQVnst5fvz5d2cSaDoQ+0WRZqcCAFGAjNRzYZE3Ww1FgOJbyvibr4SgwDEubOpXDUGEYVjaxpgNhGPWAVlKB3inAl8/eIdu7wGS9t3S9u5Cse4ds7wKT9d7S9e5Csu4dsr0KLDiT9V7S9e6iJtaNDoSffvoJ/E8NWAdYB05dB8TD69R5Mr9u6jlZd6N7F/WdrMm6i3rHPI9b73hfH1ffc6m/gjNZD4O1qHOCddW/6iMAKwmdJ+zAsQ50VgfYSA2rkTqXFySW47j1jvf1cfU9p/pL1mR9TvWRZTm8Pop7mvf14Tr2pS4K1lX/qo9oB0LVhdxPBagAFTimAnUPrmPmy7RPrwBZn17zrnIk666UP32+ZH16zbvKkay7Uv60+QrOZH1azbvKrYk1HQhdkWG+VIAK1CrARqpWHq8OkrVXOGuNIetaebw6SNZe4aw1hqxr5fHmoOBM1t7grDWkiTUdCLXy8SAVoAJdKcBGqivlT58vWZ9e865yJOuulD99vmR9es27ypGsu1L+tPkKzmR9Ws27yq2JNR0IXZFhvlSACtQqwEaqVh6vDpK1VzhrjSHrWnm8OkjWXuGsNYasa+Xx5qDgTNbe4Kw1pIk1HQi18vEgFaACXSnARqor5U+fL1mfXvOuciTrrpQ/fb5kfXrNu8qRrLtS/rT5Cs5kfVrNu8qtiTUdCF2RYb5UgArUKsBGqlYerw6StVc4a40h61p5vDpI1l7hrDWGrGvl8eag4EzW3uCsNaSJNR0ItfLxIBWgAl0pwEaqK+VPny9Zn17zrnIk666UP32+ZH16zbvKkay7Uv60+QrOZH1azbvKrYk1HQhdkWG+VIAK1CrARqpWHq8OkrVXOGuNIetaebw6SNZe4aw1hqxr5fHmoOBM1t7grDWkiTUdCLXy8SAVoAJdKcBGqivlT58vWZ9e865yJOuulD99vmR9es27ypGsu1L+tPkKzmR9Ws27yq2JNR0IXZFhvlSACtQqwEaqVh6vDpK1VzhrjSHrWnm8OkjWXuGsNYasa+Xx5qDgTNbe4Kw1pIk1HQi18vEgFaACXSnARqor5U+fL1mfXvOuciTrrpQ/fb5kfXrNu8qRrLtS/rT5Cs5kfVrNu8qtiTUdCF2RYb5UgArUKsBGqlYerw6StVc4a40h61p5vDpI1l7hrDWGrGvl8eag4EzW3uCsNaSJNR0ItfLxYCcKbB4xjb7BdPHlwOx/RxJfYDx7wvbAlJovf8Uq+RbBeIblLpmt55iEEaaLTXMWAzuDjdRwgJM1WQ9HgeFYyvuarIejwDAsbepUDkOFYVjZxHpnB8J2OcM4CBBO5lj3RsMtNssfMY0vpOcsCMaY3D9itUtH74i2blc/486ULYxx97jar8P7usB0ZHVG5e8Ao+kCr29S/hesHr9DHCoPZBh/h8fVC/Cm+XzBYnqdq1/b1SPuJ2PNLkAQTXC/aKGRLNclJvPPLa3/jPnkck+9NlhMo1y522Qq76fwFvP1oZXxBavF95hE4VnW8TZauOfw5dNVxN/fZO0vW9cysnYV8fc3WfvL1rWMrF1F/PwtOJO1n2xdq5pY7+hA+Irl7B3CKMLVm3R63OIe5/f2OcFNOMYkeYIY51Ud0pszGfUVndYrRNNHbKA76DcJVvtI4ToQ9kmj7ho5Wn6tIgO2KzzefYub5Pe6K3Y+phxU7zBbfpXXKnYXiO9+1g6fNZ5mNwjDD0ieX+rTXyWIgyyt+pOhHSG7OBzsFPeJdtgzasHOVm6/4Dn5gDCMMX1YYoMtNk/3iEdv4ZgoZHayHWykTiZ15xmRdecITlYAsj6Z1J1nRNadIzhZAcj6ZFJ3mpHgTNadIjhZ5k2sd3MgbJ8wG3+D6ePPmI1HaWi42+mD7GiqjlhudF2M/OtOPETnLnyPyUcxsjxCnPwqR3BNgWWUgDl3+4z5rTUCLSpwLDrZ+RHxILpFsnTjIrTToypiQnaEY4T6pkhH1aE7dzIfwUuNMKvRfHUsjD/ioxzx/Rb/8//8lEURBFkUQKX9aRWwHQjpTr1RZZ+IqEis0eYR4r//HdORurGVht8iWf0HkvgSse7k58tid8pF5/cK8Z8/6egC+5hVJtuBYO0GxPU6H9lpt8oxmmLxKpw2VpSFXQ9y6TjRB9vfkNxcFEf17bB/6TS5QDz5gEgyHON2/owttljPbxGK/L+KyAzLMSCvL3Es2A6HynRFVVjiYarrjIkYsctkb0u/xBQj43DbPCEx0RThN4jfZ/blIy0uEM9+Uc6AHGvBNR9PYpwsN8lvxciVyvrtRFvY0Rra9vfxNwiDEOPZr1iXlsGJeghvMHty778c4J1+sJHaSa5en0zWvca3U+HJeie5en0yWfca306FJ+ud5OrtyYIzWfcW304Fb2K9gwNBd8jkHG/VKU/ne8uO3qV2KOjzRIfpv3/FbHytO3SA6ujojpvsrIV65N21yer8vert6A6LzValMVKjz9JxEX3CXITRQ4/CFuagi45SlHai8zlp50J8j6fNVhRQOirU9IxmB0IQ6NF442xw85YOlwr704JkzoAwnuKHuRhBVv8q7XsVjpxL3cFME9Ij6JnzItexl2XJrtmuHnAbXenwfuEAGEE5T75is7hDVDpyv8YyuUUUXCCe/h3z1FljORBMcXSdkJEVrXQoiQCwO/QmXfHX7qBrh0UoGa6VE0o6fXQdlduifGYtBLse24nadQ6QDi4xVaeQrnZyyP2vSqvxDE9PYmqP6txLbsZhYOqGLIdzrYgSCIXz7HdArvtwrR1suuzS+aLKriJU7PKabX1ump/ZL/6a/PRUE5lHqKZoSCaGv7HXKn8QIrp90FEfZWXYKtuN006mp9O2i3DANhupA8Tr2aVk3TNgBxSXrA8Qr2eXknXPgB1QXLI+QLweXSo4k3WPgB1Q1CbWOzgQ1Ei5WZAuH3Vgd8rUyKbshOvOnSmE+qs7uPKYPZrqrlMgKqk4/qJGko0DQa7BIJwQG7Vona7MaR56xDvTrKRzmx4sHntdTDGSabRwIKTRCcY54nSs6+xPy2A21ljOZzKqILxJ8LzV+ZfZ97sIzbe102nIkeMKB0JBbzuiwtGhkI4po/67WWI+m0hHghr1dq7XzpyRtMN0Tq2oBGmTXU6Vbr5OCX+INXJvFSHb/6rqRtp5tm2y66u1PoF2pBRH622Hg67PZelK54UVzSDLZdd/zS11Jqn7QUauuNemjpC1ssNiLZxJiVznQTkBxLoPM8u5lMmh0lcROdleueXmB6sssj6YKAzbeeLaLlIqK4PONy2zqPsJFtKZ55Rjz5/inua/YShA1sPgLKwka7IejgLDsZT39TBYC85kTdZCgdo39FwlkZ0RtxMowpv1Cvfy+DvMHv8XJqEdZVDS0RU5Fzq0ohN6kUYkyE6idiDI+dx64b5AjH7L0G63g18FVHUMyxd9dDu+utO6hwNB5r5dYZFMEYcXkB3Ugo1VZbT2p53KL8pBYjkp0rOq0i10/C37CtfYnW3rPJFJIZ00Z2vD7nTa15v599YaBYW8rWTSTTs9tTNz5qQnAblpDQ5b6Ry4UCP60gbT0Ted+r9i8XiHSDujrFShojVMlEJ1ulm9tKcRWA4KPdUlrW9WJz5/rd1RV5ET1YtdmqkCo/T+yMoutB+hzIGQz08s/iEiV5Q+8ljqIFHOAFVmx/Y0I6cMrepIerFi39IAABX3SURBVPFeG7nnz14p8KK+KEDWfSF1eDnJ+nAN+5ICWfeF1OHlJOvDNexDCoIzWfeB1OFlbGLd0oGgOzu5jpfqaATpPmtE0oy+6tFe1eF3jHE7lfbIcDpvWzgfNmrhxpI1DFSoePO8a3cRRch56O8xmf+u0i6dwmDb/JquOWCvgVDWaYM9yltnv5FDdMSuzVcFXrCaf0KkO3aV9lWlK/dbYen22gTONcUpDNlaCVUOhNfFHa4n36tR5tx0D8uBIMPkL5UDxdjo5G125//qTr4VQaIiEozDyFp7IF1AUeRrOv1lUxvMCLuJZrhCdFXxeUiro593JuTTVZ1yPXVF1KPbv2C+/n9WOVSHXtaTdL0DVY4swuKPtD6paUDKAZHdS3ll1C+7k28f1/dhYNZ+0B39m3s9rcJe9DJGKO/XF+WcklqbaSnGGehoamel67Z0NEgHQtUUpNxFe/9gI7W3dL27kKx7h2zvApP13tL17kKy7h2yvQtM1ntL16sLBWey7hWyvQvbxLqdA0F2ALNFE01pVMfcjPLqDrdcdE1HJYjV4HOLrwUIzKin60DILYgYIorfI5IRCH+oTnUaKi3SMJ86NJ2fLDIiHfk1hZR/zeip9Ym72RxLse5B2skTaYSIJonaL66zj0UfMZ2M9Sf+3OgH3QE0ZUzXZaixPy3fGsuHu/TTiPlPFFbZp0f506gMPY8e+gsFohxSZ9GxNY4BtyzWgpa2o0GUq2p02V48UGqlnQnW9aqDnfEw01Aq60Gqg64/lgMBcLSRay9YYfJOOZXDRX15QJbDTkvWt+oOb9a5/1qw307XrJOhbiytYa4cei0OWRfG+Dh5j9DUeXsx0OgDJrG9gKK9yGQANY3FcsrJ9Rj0WgapZnojdbgp3dPpD4X92fXq3tV1/uNHxKG+j3O2iPSryuAs8BnoqBu3bAf8ZiN1gHg9u5SsewbsgOKS9QHi9exSsu4ZsAOKS9YHiNejSwVnsu4RsAOK2sS6nQPhgAIcfqk1oisT0x2astD+wzNjCh0qkOuov2k5VKd+ZCJN3jRtJnYsBXxopNIva9jOLOEsXXxvfUXFdua5ambnFqa4iClT92ItkuJ6Im4q5/7bX9ZGeb2OiPziUNWnbytY5xyBjpPbJN+jv/1nXcGp9X3tOF/NQrSCoXR02w74ft/bg2GdDmq5N2INa3OqXtxYDbbYUyPNCf3423/Wjs4V7WvapsuOdPXzuN2Xx5w8e/BTcO4/64pneMpcP4PtZ7PNxjkv+3pf2y/O2Ymd73YT6x44EJwHsByJvcND+gWA8xWfJdtRARnp8h6z5dcdL6w7XU8LSaNC6s7lsXNSoN+NlIqoGcV3+Mfso16YVaurp/SohTz11yzKFkWV0R9j+cWT2eRKRz/pNMSUm1GM6T9mmIz63ckQFnnLWuLSjEMxhUqv0aIxZn+EY7ycdW7qmOxsVKWRpXbOW/1mXc1JrTFjpu/V3NciyiudtqgdS2ZApBCZec4km8vmLWs55TGbNvicfMgiDW1Z6ljL8xT/MIpwVdoG2Imd93a/WTvaVraveo0os0B45fNYRCXfYHL/iNVWv4OWftnMybcHPwXnfrOufoarQUyzfpvzbE7ZmOnt+guAuXXZ/OLexLoHDoSUGjeoABUYkAL9bqQyUIXpNDkHAtAceaOmSBUiEEQWhSknWb592vKWtYCQrgvzE35Ip5RV0alhnU4JrFjHpSrJM9vvB+sSTjvf12aa5HW2OC4dCGdWW0VxiqwLz3TpUGhw5MopsRZrcT+LT2aLNZ0e/1b+Za0zVKOqSH7c1451hfbVcSDIe95ed8y53vyU9SNbk8vs7uNfwdkP1sX7Ou9A0KwL6++515VNv9Zke869iTUdCH28g1lmKjAABfxopPQCnrkpDGY9kpFa66UqTC5l7DZY6QE6ECwpzmGz0LHQn0BVa5qI6XhmTZqq0paxVvtUYx4iun3Aalt1/fnv9+O+LuPU/r6W9US/iAd2dJwzhcEOjT1/ssUS+spadjQCvUCx+MDRc4KbsNyBUMk6dSz+hq0HjiM/WDt1uOBAME6/MYLoPeLoGpPkCRvnsvxP3cE0i8vnD/bul2qHaruOPbGp7Blu1p2LEMfj/Jp4qVV64fL0AwJ63bPcO544uf/cm1jX1gIvHwhpJeAGFaAC56yAL8+fYqdSLw46nmCW/A3T+LKioTJ0yho6fazsBcdc1qO/vrLOj2js60DIQKp5tZfZiHV2qDdbfrAuuyd3va/FO+YKj3fm6ziOV0gv4ly+MHQ/cHvNOrlFZJxAVxGiCgdCSirH+g/1BTATCk8HQirTWW0U2lfhJPwR0/gdJrMf8MNU3Lu3SGqmVKsvnvU7asxmIu5pb+9ruVD8DcaTvyL5YYo4rFifyl5gPwhxFV0hdBwIPnBvYk0Hgn1ncJsKUIGzUcCPRqoYgVCYsiDDIOvmtZd1VjSmwgvO2eDbqSB+stZf6zGdDOtv6XQUqVgNa3nc/QLQTjKfxcl+sC5y2v2+1jgqO49+jGCdRaU7qBBF1oXk5Jx59QWowjF7R8r6P5DEI9kRMy/p6m95FIOdxLlu+3FfO+q67WthyoIejTZrmDiXq07kNW7nz3Dcg86Z/flp6mt/SlxVUve+Lk5ZUJFG3yJZ1S1uqp7TI2uqgy/cm1jTgVBVt7ifClCBThXw5YXEjUBQHY0bzJ7WUl/V2NTNo3QbOguL+4JjHerTpq+s8wz2iUAQDoOPiKc/6s8O/4KZiFiZPjaEzeZzPqdffrAu3pOt7+tVgpvYLAStP72chsNapDZkbanR4WaRtYgc+de/VqpTWBcp0pZ16lio66h0KEGLrP24rx1D3fZVr3MSz35Rz1/9ae5ilJD51LpZaNNJt8c/BWc/WLv3tXYgpF9r04tfms+wW8y2q1/wr9WLnKagPlFv3t/84t7Emg4Eq1JwkwpQgfNRoO+NVG7uq2501cizmWenGuIguEB897Oa1y5fJEeIE/GpP9XAmYe4+qtHqOSLjble/3VC6M6HZHNJ/GVt2+44EFqyzn8O7CJzJthJ92i736xr7km0vK9NKLt+JoSpM8F8ucHc12TdbbWuYa1XXlfPZIeTfV9XsnYsowPBEaTjn5Xtq1nnJEyjR7J1SsTzfYRARiPobSvqTNSV6sizju3dIXtV52u7jjuk1sWpNfd1bmpCgCD9PKuJJlTRCGrNE/2cDmNMH5baoe8X9ybWtbVAXMx/RgEdTtjjl3Rjydn9bbOC8dkVuqFA8oVAr7prbzdclh62NWkbHple7McGnz9+cGxjBVm3UcmPc8jaD45trCDrNir5cQ5Z+8GxyQrBmaybVPLjeBPrWg+BW0m2q0fcT8ba81axuESjbsWOuBqp6/4TJ7ly2B04aZPyWhVDlUoM3iwxn02yBXbe0ukgQ6iE9/MSk/nnfOapV7zkWP7MvX9V1oGCXu2zKMwdbX+pOnPnvHUdzHmH33buoaxLOvTJ3m5rWk6Twry7tqn0+zz3+dNva1j6OgXIuk4dv46RtV8866wh6zp1/DpG1n7xrLJGcCbrKnX82t/EegcHwmfMJ5dQn6PSYTzXd1jsPGWrftGRc5FfduACe/EMEZpygfHsqX4xFNmJb1pV/QArZWdZ3MChUxb9KRF5cx/LGVNdB4p6tbVRhwYd8Imb3fPewRnU1ozcebZN9nbupJof7jWi7jV9/q0muZ4eYiPVU3B7FJus9xCtp5eQdU/B7VFsst5DtJ5eQtY9BbdjsQVnst5RtJ6e3sR6BwdCdQc6Pyp9gXSBEflJjBihqHByLsn/xcPkUkcwiEooOrqfsZhG6dygwnxPMzdYzkm6QDz5oEf2rcVJcvNWzPxhQ0x3xswqqbIDnp2TjfSudTke8V/zW1VmeaPojrq87gLxnz8hDkXZrfxNVua7n2ULIqXnqI0mO9/H3yAsOAkA1VmOMZ3GUHOtdHryO8TX+NP0f2CULvrxgtXjd7q8hoFa+EeNin+D+P2F5rDGavE9JpGe2xVmi7xlRS+rA+5ovq1XNqqfG4W3eYWqDCayo6ouqevfY/JRR8DIb2d/xbrA6lesl0lmR84JZCyp6pBrx0L8ER+lDtY313X9y3EpzG/8Do9yYRXlaFHz3ext8dUuO4rHvleekJjoHkcToEx3Y4u/f9lI+cvWtYysXUX8/U3W/rJ1LSNrVxF/f5O1v2xtywRnsrYV8Xe7ifUODgS9IqVY8MusCC102zxiGl1jkjxhAx1dIEP2v2AxvUYoV7R8xWZxh0iMMr8sMB1ZIfYyPFt/wkymdakXFDMLCulOqJxHHuj0VGdfdaC1g6Cy025PmchG6VXnTpdRfH7DLodevMx0aoWZquMe6u+12/nblUeP0EcRrvRNli2wYp1XY2eaz+2DWlTNugzGQTGa4p//nFqOApHvFaLpz1gm30LpovVLFwFRtgaSjeaUOkH0ueZ7tnqaRHHBl4o6UKVX6siwnThOvXi6Rxxqh05lXdLXi7onVr+VnXnjBHKjCVRnu3aV8jSKQz0IlSPrK1RHfYRAO0+k00I7IIpcjB3aaSDLHipHmF2X7O1K+0xa93javGJjayL422nk6oPfP9hI+c3Xto6sbTX83iZrv/na1pG1rYbf22TtN19jneBM1kYNv/82sd7BgaCESkdQS0eARQd/imSxwlZ20ixHgdHZXVBOniciEf5Qo8lppxOAPCYcCGvnmOo0qg6ucTSMMZnN1aeuTF76bzr6/fxPTKMx4lhHPKR5f9V5mdB/d8RXOyHSsuVHldPs9Cj1TfKb/ryPcK6433d306qzM01Zb1id5bTsfyjnjHSg/KecZmKPfGdOENuRoh0d6XdL1W9TWeSq8NMECzma7pbBGkWXdUB8ysTVS3f402kJll6y3Fa9cBnrh5MoS1qX4JRX6myiG9y8taMkmmA2Nyuj5m2QzoCUpXXMKZusN9LhUsXMskOXUWqfsrHrla7fZfY5+Wb1fqMK5x63iuzzJhspn+nmbSPrvB4+/yJrn+nmbSPrvB4+/yJrn+lmtgnOZJ3p4fNWE+udHQhSLNmhESPAv+amH9hC2qO32X67E6v2Zp254qi+GvUV6xBssJy9Q9oZLhmRzRwbd1hstlmWYks6LW7w19lHjCY/4kmO0n+PuUjzJsHzVkcYmE6ltM90UEUCVsdd/CzJX2Yo87Guy42UyzPStHLTD5YzjOVIt2OnuST9a3WWTRlmf8M0uoR0Wph94hNwhbyttSfkeea7pdDnWuVO86vZSOvA75ajR3d4Xb2sDnC+XtgdczOFZIHCshpOebN68VqStyjzi56OMSr5Xrrr3MhszOqiqD+WXno7rX9SsilG9vQIS/vUYbXeItuutq9aE1EOWyOnXmdF93KLjZSXWEuNIutSWbzcSdZeYi01iqxLZfFyJ1l7ibVglOBM1gVZvNzRxLqdA0F0AMe3SJZrMVyOZXKLKPyA5Pm/pAMhKJk+oDpF15guvgBizvvtXzBfv2CVhtgLve3OnO6w6bTUGgGXugNodZzFZYUOvthZ09GS54tKr8ojy3YVIRoJG8QIul0O43CoWUCxNH9TrgvVmccaT7MbhMYpkVavHexMr9Eb0ilgRr2VU0MANk4QpYuOopAdWtOBNmshaB5uFIhMNyzpbFsFqKwDL9pB4+o1UuH86XoHqlyq868iTjZmrQIZqaDtKalLygFkokMcJ5S0xc7blNmJWjC73WiGdL9TB+yIgkKEhZnSovU0ayHIsus6Lm2y06y2r1oTUbgqO9KCe7vBRspbtAXDyLogibc7yNpbtAXDyLogibc7yNpbtDnDBGeyzkni7Y8m1u0cCNsVFvfZZwmz0HIRzv4z7mKxEJ+qVGlndvuM+a37yUcz3UAs6Jc5IMxc+3xaF3othOIIeTZS/JpfRC+d7+/wlB3krKOtOmzWAnZ6xNyUQ63rIBYT1M4Ax2Ggri/rtGrnitEivsODdLrky9PWzvxVptNq8tWdU6mjcIKIQAJ7XQTjNFBc1CKW1gKKuU9LOucau+0C1NSBgl7I1poQi01+nLzPHCl2vYg+YBJfpJEleV0yXtKutLzKAZNGA+i1BxSr/51bpLN0/QnpWNELRWpOal0I1cFP64Ad9SDrjxOhYZwGKWuzgKKdjr3d8l5xNFFOIe2osHkMYJuN1AAgaxPJmqyHo8BwLOV9TdbDUWAYlpq+3jCsHbaVTazbORCGrSGtpwIdKaCdJXqaTUeF6Cxbvnx2Jv3JMybrk0veWYZk3Zn0J8+YrE8ueWcZknVn0p80Y8GZrE8qeWeZNbGmA6EzNMyYCtQrsBWf5kyn2dSf6+NRNlI+Ui23iazLdfFxL1n7SLXcJrIu18XHvWTtI9WiTYIzWRd18XFPE2s6EHykTpuogAcKsJHyAGJLE8i6pVAenEbWHkBsaQJZtxTKg9PI2gOILUwQnMm6hVAenNLEmg4EDyDTBCrgowJspHykWm4TWZfr4uNesvaRarlNZF2ui497ydpHqkWbBGeyLuri454m1nQg+EidNlEBDxRgI+UBxJYmkHVLoTw4jaw9gNjSBLJuKZQHp5G1BxBbmCA4k3ULoTw4pYk1HQgeQKYJVMBHBdhI+Ui13CayLtfFx71k7SPVcpvIulwXH/eStY9UizYJzmRd1MXHPU2s6UDwkTptogIeKMBGygOILU0g65ZCeXAaWXsAsaUJZN1SKA9OI2sPILYwQXAm6xZCeXBKE2s6EDyATBOogI8KsJHykWq5TWRdrouPe8naR6rlNpF1uS4+7iVrH6kWbRKcybqoi497mljTgeAjddpEBTxQgI2UBxBbmkDWLYXy4DSy9gBiSxPIuqVQHpxG1h5AbGGC4EzWLYTy4JQm1nQgeACZJlABHxVgI+Uj1XKbyLpcFx/3krWPVMttIutyXXzcS9Y+Ui3aJDiTdVEXH/c0saYDwUfqtIkKeKAAGykPILY0gaxbCuXBaWTtAcSWJpB1S6E8OI2sPYDYwgTBmaxbCOXBKU2s6UDwADJNoAI+KsBGykeq5TaRdbkuPu4lax+plttE1uW6+LiXrH2kWrRJcCbroi4+7mli3ehAMAnwr7ppqAN1YB1gHWAdYB1gHWAdYB1gHWAdYB1gHWAd8L0OlDlIGh0IZRdxHxWgAlTg2AqIBzL/DUMBsh4GZ2ElWZP1cBQYjqW8r4fBWnAma7IWCvANfRj1gFZSASpABagAFaACVIAKUAEqQAWoABU4SAE6EA6SjxdTASpABagAFaACVIAKUAEqQAWoABUYhgJ0IAyDM62kAlSAClABKkAFqAAVoAJUgApQASpwkAJ0IBwkHy+mAlSAClABKkAFqAAVoAJUgApQASowDAXoQBgGZ1pJBagAFaACVIAKUAEqQAWoABWgAlTgIAXoQDhIPl5MBagAFaACVIAKUAEqQAWoABWgAlRgGArQgTAMzrSSClABKkAFqAAVoAJUgApQASpABajAQQrQgXCQfLyYClABKkAFqAAVoAJUgApQASpABajAMBT4/+DMWAfeNAncAAAAAElFTkSuQmCC"/>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b="1" dirty="0"/>
              <a:t>Goal: not to exceed overall average course section of 25 students per section. </a:t>
            </a: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32997294"/>
              </p:ext>
            </p:extLst>
          </p:nvPr>
        </p:nvGraphicFramePr>
        <p:xfrm>
          <a:off x="1900362" y="3840480"/>
          <a:ext cx="8150087" cy="616226"/>
        </p:xfrm>
        <a:graphic>
          <a:graphicData uri="http://schemas.openxmlformats.org/drawingml/2006/table">
            <a:tbl>
              <a:tblPr firstRow="1" firstCol="1" bandRow="1">
                <a:tableStyleId>{5C22544A-7EE6-4342-B048-85BDC9FD1C3A}</a:tableStyleId>
              </a:tblPr>
              <a:tblGrid>
                <a:gridCol w="3447444">
                  <a:extLst>
                    <a:ext uri="{9D8B030D-6E8A-4147-A177-3AD203B41FA5}">
                      <a16:colId xmlns:a16="http://schemas.microsoft.com/office/drawing/2014/main" val="2634371295"/>
                    </a:ext>
                  </a:extLst>
                </a:gridCol>
                <a:gridCol w="2431951">
                  <a:extLst>
                    <a:ext uri="{9D8B030D-6E8A-4147-A177-3AD203B41FA5}">
                      <a16:colId xmlns:a16="http://schemas.microsoft.com/office/drawing/2014/main" val="2093141648"/>
                    </a:ext>
                  </a:extLst>
                </a:gridCol>
                <a:gridCol w="2270692">
                  <a:extLst>
                    <a:ext uri="{9D8B030D-6E8A-4147-A177-3AD203B41FA5}">
                      <a16:colId xmlns:a16="http://schemas.microsoft.com/office/drawing/2014/main" val="3115422181"/>
                    </a:ext>
                  </a:extLst>
                </a:gridCol>
              </a:tblGrid>
              <a:tr h="308113">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Academic Year 2018 –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Academic Year 2019-2020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396621"/>
                  </a:ext>
                </a:extLst>
              </a:tr>
              <a:tr h="308113">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Average Course Section Size</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18.2</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18.92</a:t>
                      </a:r>
                    </a:p>
                  </a:txBody>
                  <a:tcPr marL="68580" marR="68580" marT="0" marB="0"/>
                </a:tc>
                <a:extLst>
                  <a:ext uri="{0D108BD9-81ED-4DB2-BD59-A6C34878D82A}">
                    <a16:rowId xmlns:a16="http://schemas.microsoft.com/office/drawing/2014/main" val="4171854621"/>
                  </a:ext>
                </a:extLst>
              </a:tr>
            </a:tbl>
          </a:graphicData>
        </a:graphic>
      </p:graphicFrame>
    </p:spTree>
    <p:extLst>
      <p:ext uri="{BB962C8B-B14F-4D97-AF65-F5344CB8AC3E}">
        <p14:creationId xmlns:p14="http://schemas.microsoft.com/office/powerpoint/2010/main" val="81420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(Employment)</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Reached 128 of 135 graduates (94.8%) to inquire about working status. Of the 128 graduates contacted,119 (93%) stated they were employed, active members of the US military or attending nursing graduate program. Nine graduates (7%) were not working by choice. Goal was that 90% of students who choose to work will be employed.</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29362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377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Surveys</a:t>
            </a:r>
          </a:p>
        </p:txBody>
      </p:sp>
      <p:sp>
        <p:nvSpPr>
          <p:cNvPr id="3" name="Content Placeholder 2"/>
          <p:cNvSpPr>
            <a:spLocks noGrp="1"/>
          </p:cNvSpPr>
          <p:nvPr>
            <p:ph idx="1"/>
          </p:nvPr>
        </p:nvSpPr>
        <p:spPr/>
        <p:txBody>
          <a:bodyPr>
            <a:normAutofit fontScale="92500" lnSpcReduction="20000"/>
          </a:bodyPr>
          <a:lstStyle/>
          <a:p>
            <a:r>
              <a:rPr lang="en-US" dirty="0"/>
              <a:t>Goal increase return rate to 35%</a:t>
            </a:r>
          </a:p>
          <a:p>
            <a:r>
              <a:rPr lang="en-US" dirty="0"/>
              <a:t>Return Surveys at 6.5% (2018-19 return was 15%)</a:t>
            </a:r>
          </a:p>
          <a:p>
            <a:pPr lvl="1"/>
            <a:r>
              <a:rPr lang="en-US" dirty="0"/>
              <a:t>Send surveys 6 months post RN to BSN graduation - October (Spring graduates), January (Summer graduates) &amp; June (December graduates).</a:t>
            </a:r>
          </a:p>
          <a:p>
            <a:pPr lvl="1"/>
            <a:r>
              <a:rPr lang="en-US" dirty="0"/>
              <a:t>Send e-mail from nursing admin. one week ahead of distribution </a:t>
            </a:r>
          </a:p>
          <a:p>
            <a:pPr lvl="1"/>
            <a:r>
              <a:rPr lang="en-US" dirty="0"/>
              <a:t>Provide non - FSW emails to Assessment and Effectiveness Department</a:t>
            </a:r>
          </a:p>
          <a:p>
            <a:pPr lvl="1"/>
            <a:r>
              <a:rPr lang="en-US" dirty="0"/>
              <a:t>Follow up with phone calls to graduates to administer surveys over the telephone to supplement survey returns.</a:t>
            </a:r>
          </a:p>
          <a:p>
            <a:pPr lvl="1"/>
            <a:r>
              <a:rPr lang="en-US" dirty="0"/>
              <a:t>Revise questions on survey to make them easier to answer.</a:t>
            </a:r>
          </a:p>
          <a:p>
            <a:endParaRPr lang="en-US" dirty="0"/>
          </a:p>
        </p:txBody>
      </p:sp>
    </p:spTree>
    <p:extLst>
      <p:ext uri="{BB962C8B-B14F-4D97-AF65-F5344CB8AC3E}">
        <p14:creationId xmlns:p14="http://schemas.microsoft.com/office/powerpoint/2010/main" val="132988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Survey Questions</a:t>
            </a:r>
          </a:p>
        </p:txBody>
      </p:sp>
      <p:sp>
        <p:nvSpPr>
          <p:cNvPr id="3" name="Content Placeholder 2"/>
          <p:cNvSpPr>
            <a:spLocks noGrp="1"/>
          </p:cNvSpPr>
          <p:nvPr>
            <p:ph idx="1"/>
          </p:nvPr>
        </p:nvSpPr>
        <p:spPr/>
        <p:txBody>
          <a:bodyPr/>
          <a:lstStyle/>
          <a:p>
            <a:pPr marL="0" indent="0">
              <a:buNone/>
            </a:pPr>
            <a:r>
              <a:rPr lang="en-US" dirty="0"/>
              <a:t>Are you: (mark each one that applies to you)</a:t>
            </a:r>
          </a:p>
          <a:p>
            <a:pPr lvl="1"/>
            <a:r>
              <a:rPr lang="en-US" dirty="0"/>
              <a:t>Employed full time as a Registered Nurse</a:t>
            </a:r>
          </a:p>
          <a:p>
            <a:pPr lvl="1"/>
            <a:r>
              <a:rPr lang="en-US" dirty="0"/>
              <a:t>Employed part time as a Registered Nurse</a:t>
            </a:r>
          </a:p>
          <a:p>
            <a:pPr lvl="1"/>
            <a:r>
              <a:rPr lang="en-US" dirty="0"/>
              <a:t>Actively serving in US military</a:t>
            </a:r>
          </a:p>
          <a:p>
            <a:pPr lvl="1"/>
            <a:r>
              <a:rPr lang="en-US" dirty="0"/>
              <a:t>Enrolled in a graduate nursing program</a:t>
            </a:r>
          </a:p>
          <a:p>
            <a:pPr marL="0" indent="0">
              <a:buNone/>
            </a:pPr>
            <a:r>
              <a:rPr lang="en-US" dirty="0"/>
              <a:t>Comments:</a:t>
            </a:r>
          </a:p>
        </p:txBody>
      </p:sp>
    </p:spTree>
    <p:extLst>
      <p:ext uri="{BB962C8B-B14F-4D97-AF65-F5344CB8AC3E}">
        <p14:creationId xmlns:p14="http://schemas.microsoft.com/office/powerpoint/2010/main" val="200731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Questions</a:t>
            </a:r>
          </a:p>
        </p:txBody>
      </p:sp>
      <p:sp>
        <p:nvSpPr>
          <p:cNvPr id="3" name="Content Placeholder 2"/>
          <p:cNvSpPr>
            <a:spLocks noGrp="1"/>
          </p:cNvSpPr>
          <p:nvPr>
            <p:ph idx="1"/>
          </p:nvPr>
        </p:nvSpPr>
        <p:spPr/>
        <p:txBody>
          <a:bodyPr>
            <a:normAutofit lnSpcReduction="10000"/>
          </a:bodyPr>
          <a:lstStyle/>
          <a:p>
            <a:pPr marL="0" indent="0">
              <a:buNone/>
            </a:pPr>
            <a:r>
              <a:rPr lang="en-US" dirty="0"/>
              <a:t>Please rate your satisfaction with the education you received during your RN to BSN Program</a:t>
            </a:r>
          </a:p>
          <a:p>
            <a:pPr marL="0" indent="0">
              <a:buNone/>
            </a:pPr>
            <a:r>
              <a:rPr lang="en-US" dirty="0"/>
              <a:t>	-Very Satisfied</a:t>
            </a:r>
          </a:p>
          <a:p>
            <a:pPr marL="0" indent="0">
              <a:buNone/>
            </a:pPr>
            <a:r>
              <a:rPr lang="en-US" dirty="0"/>
              <a:t>	-Satisfied</a:t>
            </a:r>
          </a:p>
          <a:p>
            <a:pPr marL="0" indent="0">
              <a:buNone/>
            </a:pPr>
            <a:r>
              <a:rPr lang="en-US" dirty="0"/>
              <a:t>	- Dissatisfied</a:t>
            </a:r>
          </a:p>
          <a:p>
            <a:pPr marL="0" indent="0">
              <a:buNone/>
            </a:pPr>
            <a:r>
              <a:rPr lang="en-US" dirty="0"/>
              <a:t>	- Very Dissatisfied</a:t>
            </a:r>
          </a:p>
          <a:p>
            <a:pPr marL="0" indent="0">
              <a:buNone/>
            </a:pPr>
            <a:r>
              <a:rPr lang="en-US" dirty="0"/>
              <a:t>Comments:</a:t>
            </a:r>
          </a:p>
          <a:p>
            <a:pPr marL="0" indent="0">
              <a:buNone/>
            </a:pPr>
            <a:endParaRPr lang="en-US" dirty="0"/>
          </a:p>
        </p:txBody>
      </p:sp>
    </p:spTree>
    <p:extLst>
      <p:ext uri="{BB962C8B-B14F-4D97-AF65-F5344CB8AC3E}">
        <p14:creationId xmlns:p14="http://schemas.microsoft.com/office/powerpoint/2010/main" val="55286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3" name="Content Placeholder 2"/>
          <p:cNvSpPr>
            <a:spLocks noGrp="1"/>
          </p:cNvSpPr>
          <p:nvPr>
            <p:ph idx="1"/>
          </p:nvPr>
        </p:nvSpPr>
        <p:spPr/>
        <p:txBody>
          <a:bodyPr/>
          <a:lstStyle/>
          <a:p>
            <a:pPr lvl="0"/>
            <a:r>
              <a:rPr lang="en-US" dirty="0"/>
              <a:t>Would you or have you recommended the program to friends or colleagues?</a:t>
            </a:r>
          </a:p>
          <a:p>
            <a:pPr lvl="1"/>
            <a:r>
              <a:rPr lang="en-US" dirty="0"/>
              <a:t>Yes, please tell us why you would recommend this program:</a:t>
            </a:r>
          </a:p>
          <a:p>
            <a:pPr lvl="1"/>
            <a:r>
              <a:rPr lang="en-US" dirty="0"/>
              <a:t>No, please tell us why you would not recommend this program:</a:t>
            </a:r>
          </a:p>
          <a:p>
            <a:r>
              <a:rPr lang="en-US" dirty="0"/>
              <a:t>Comment Box:</a:t>
            </a:r>
          </a:p>
        </p:txBody>
      </p:sp>
    </p:spTree>
    <p:extLst>
      <p:ext uri="{BB962C8B-B14F-4D97-AF65-F5344CB8AC3E}">
        <p14:creationId xmlns:p14="http://schemas.microsoft.com/office/powerpoint/2010/main" val="168889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Questions</a:t>
            </a:r>
          </a:p>
        </p:txBody>
      </p:sp>
      <p:sp>
        <p:nvSpPr>
          <p:cNvPr id="3" name="Content Placeholder 2"/>
          <p:cNvSpPr>
            <a:spLocks noGrp="1"/>
          </p:cNvSpPr>
          <p:nvPr>
            <p:ph idx="1"/>
          </p:nvPr>
        </p:nvSpPr>
        <p:spPr>
          <a:xfrm>
            <a:off x="1295401" y="2127738"/>
            <a:ext cx="9601196" cy="3748130"/>
          </a:xfrm>
        </p:spPr>
        <p:txBody>
          <a:bodyPr>
            <a:normAutofit fontScale="92500" lnSpcReduction="20000"/>
          </a:bodyPr>
          <a:lstStyle/>
          <a:p>
            <a:r>
              <a:rPr lang="en-US" dirty="0"/>
              <a:t>Please rate how well do you feel you met each of the 8 FSW RN to BSN end of program learning outcomes:</a:t>
            </a:r>
          </a:p>
          <a:p>
            <a:pPr lvl="1"/>
            <a:r>
              <a:rPr lang="en-US" dirty="0"/>
              <a:t>Synthesize knowledge from nursing and the physical, behavioral, psychological and social sciences, and the humanities in practice of professional nursing. • Integrate global health and health care, its relevant issues and policies as they relate to professional nursing practice. • Evaluate research in the exploration of the spectrum of health within the framework of evidence-based practice. • Synthesize standards of professional practice and care. • Articulate the role of the professional nurse within inter-professional teams. • Analyze current and changing health care information technologies and systems. • Summarize the components of leadership and followership in professional nursing practice. • Interpret the social responsibility of the nursing profession in the development and implementation of health care policy</a:t>
            </a:r>
          </a:p>
          <a:p>
            <a:r>
              <a:rPr lang="en-US" dirty="0"/>
              <a:t>Comments:</a:t>
            </a:r>
          </a:p>
        </p:txBody>
      </p:sp>
    </p:spTree>
    <p:extLst>
      <p:ext uri="{BB962C8B-B14F-4D97-AF65-F5344CB8AC3E}">
        <p14:creationId xmlns:p14="http://schemas.microsoft.com/office/powerpoint/2010/main" val="106939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 to BSN Admission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990007"/>
              </p:ext>
            </p:extLst>
          </p:nvPr>
        </p:nvGraphicFramePr>
        <p:xfrm>
          <a:off x="1295403" y="2285999"/>
          <a:ext cx="9796666" cy="2819915"/>
        </p:xfrm>
        <a:graphic>
          <a:graphicData uri="http://schemas.openxmlformats.org/drawingml/2006/table">
            <a:tbl>
              <a:tblPr firstRow="1" firstCol="1" bandRow="1">
                <a:tableStyleId>{5C22544A-7EE6-4342-B048-85BDC9FD1C3A}</a:tableStyleId>
              </a:tblPr>
              <a:tblGrid>
                <a:gridCol w="3130742">
                  <a:extLst>
                    <a:ext uri="{9D8B030D-6E8A-4147-A177-3AD203B41FA5}">
                      <a16:colId xmlns:a16="http://schemas.microsoft.com/office/drawing/2014/main" val="2927790209"/>
                    </a:ext>
                  </a:extLst>
                </a:gridCol>
                <a:gridCol w="3332962">
                  <a:extLst>
                    <a:ext uri="{9D8B030D-6E8A-4147-A177-3AD203B41FA5}">
                      <a16:colId xmlns:a16="http://schemas.microsoft.com/office/drawing/2014/main" val="3969978860"/>
                    </a:ext>
                  </a:extLst>
                </a:gridCol>
                <a:gridCol w="3332962">
                  <a:extLst>
                    <a:ext uri="{9D8B030D-6E8A-4147-A177-3AD203B41FA5}">
                      <a16:colId xmlns:a16="http://schemas.microsoft.com/office/drawing/2014/main" val="1903604266"/>
                    </a:ext>
                  </a:extLst>
                </a:gridCol>
              </a:tblGrid>
              <a:tr h="993528">
                <a:tc>
                  <a:txBody>
                    <a:bodyPr/>
                    <a:lstStyle/>
                    <a:p>
                      <a:pPr marL="0" marR="0">
                        <a:lnSpc>
                          <a:spcPct val="107000"/>
                        </a:lnSpc>
                        <a:spcBef>
                          <a:spcPts val="0"/>
                        </a:spcBef>
                        <a:spcAft>
                          <a:spcPts val="0"/>
                        </a:spcAft>
                      </a:pPr>
                      <a:r>
                        <a:rPr lang="en-US" sz="2800" dirty="0">
                          <a:effectLst/>
                        </a:rPr>
                        <a:t>RN to BSN Admissions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2018-2019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2019-20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376650"/>
                  </a:ext>
                </a:extLst>
              </a:tr>
              <a:tr h="512218">
                <a:tc>
                  <a:txBody>
                    <a:bodyPr/>
                    <a:lstStyle/>
                    <a:p>
                      <a:pPr marL="0" marR="0">
                        <a:lnSpc>
                          <a:spcPct val="107000"/>
                        </a:lnSpc>
                        <a:spcBef>
                          <a:spcPts val="0"/>
                        </a:spcBef>
                        <a:spcAft>
                          <a:spcPts val="0"/>
                        </a:spcAft>
                      </a:pPr>
                      <a:r>
                        <a:rPr lang="en-US" sz="2400">
                          <a:effectLst/>
                        </a:rPr>
                        <a:t>Applied*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412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421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6577301"/>
                  </a:ext>
                </a:extLst>
              </a:tr>
              <a:tr h="512218">
                <a:tc>
                  <a:txBody>
                    <a:bodyPr/>
                    <a:lstStyle/>
                    <a:p>
                      <a:pPr marL="0" marR="0">
                        <a:lnSpc>
                          <a:spcPct val="107000"/>
                        </a:lnSpc>
                        <a:spcBef>
                          <a:spcPts val="0"/>
                        </a:spcBef>
                        <a:spcAft>
                          <a:spcPts val="0"/>
                        </a:spcAft>
                      </a:pPr>
                      <a:r>
                        <a:rPr lang="en-US" sz="2400">
                          <a:effectLst/>
                        </a:rPr>
                        <a:t>Admitted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165 (40%)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rPr>
                        <a:t>197 (47%)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0857705"/>
                  </a:ext>
                </a:extLst>
              </a:tr>
              <a:tr h="745115">
                <a:tc>
                  <a:txBody>
                    <a:bodyPr/>
                    <a:lstStyle/>
                    <a:p>
                      <a:pPr marL="0" marR="0">
                        <a:lnSpc>
                          <a:spcPct val="107000"/>
                        </a:lnSpc>
                        <a:spcBef>
                          <a:spcPts val="0"/>
                        </a:spcBef>
                        <a:spcAft>
                          <a:spcPts val="0"/>
                        </a:spcAft>
                      </a:pPr>
                      <a:r>
                        <a:rPr lang="en-US" sz="2400" dirty="0">
                          <a:effectLst/>
                        </a:rPr>
                        <a:t>Registered for classes**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rPr>
                        <a:t>131 (79%)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a:lnSpc>
                          <a:spcPct val="107000"/>
                        </a:lnSpc>
                        <a:spcBef>
                          <a:spcPts val="0"/>
                        </a:spcBef>
                        <a:spcAft>
                          <a:spcPts val="0"/>
                        </a:spcAft>
                        <a:buFont typeface="+mj-lt"/>
                        <a:buNone/>
                      </a:pPr>
                      <a:r>
                        <a:rPr lang="en-US" sz="3200" dirty="0">
                          <a:effectLst/>
                        </a:rPr>
                        <a:t>177 (90%)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3445246"/>
                  </a:ext>
                </a:extLst>
              </a:tr>
            </a:tbl>
          </a:graphicData>
        </a:graphic>
      </p:graphicFrame>
      <p:sp>
        <p:nvSpPr>
          <p:cNvPr id="9" name="Rectangle 1"/>
          <p:cNvSpPr>
            <a:spLocks noChangeArrowheads="1"/>
          </p:cNvSpPr>
          <p:nvPr/>
        </p:nvSpPr>
        <p:spPr bwMode="auto">
          <a:xfrm>
            <a:off x="1295402" y="5281882"/>
            <a:ext cx="91887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*Includes qualified and non-qualified</a:t>
            </a:r>
            <a:endParaRPr kumimoji="0" lang="en-US" altLang="en-US" sz="2000" b="0" i="0" u="none" strike="noStrike" cap="none" normalizeH="0" baseline="0" dirty="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**non-registered students cited family issues, work issues &amp; not ready to commit </a:t>
            </a: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18306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 to BSN Admissions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Advisor with help of Administrative Assistant to track and reach out to students needing to complete general education classes before admission and creating advising plans</a:t>
            </a:r>
          </a:p>
          <a:p>
            <a:pPr marL="0" indent="0">
              <a:buNone/>
            </a:pPr>
            <a:r>
              <a:rPr lang="en-US" dirty="0"/>
              <a:t>	- follow up once a semester with students who need more gen </a:t>
            </a:r>
            <a:r>
              <a:rPr lang="en-US" dirty="0" err="1"/>
              <a:t>ed</a:t>
            </a:r>
            <a:r>
              <a:rPr lang="en-US" dirty="0"/>
              <a:t> classes</a:t>
            </a:r>
          </a:p>
          <a:p>
            <a:pPr marL="0" indent="0">
              <a:buNone/>
            </a:pPr>
            <a:r>
              <a:rPr lang="en-US" dirty="0"/>
              <a:t>	- assure admitted students have advising plan within one week of admission</a:t>
            </a:r>
          </a:p>
          <a:p>
            <a:pPr marL="0" indent="0">
              <a:buNone/>
            </a:pPr>
            <a:r>
              <a:rPr lang="en-US" dirty="0"/>
              <a:t>	- reach out to students who haven’t registered 1-2 weeks until registered or 	changed entry semester – obtain reason for not starting</a:t>
            </a:r>
          </a:p>
          <a:p>
            <a:pPr marL="0" indent="0">
              <a:buNone/>
            </a:pPr>
            <a:r>
              <a:rPr lang="en-US" dirty="0"/>
              <a:t>	- reach out to RN to BSN student once a semester to offer service</a:t>
            </a:r>
          </a:p>
          <a:p>
            <a:pPr marL="0" indent="0">
              <a:buNone/>
            </a:pPr>
            <a:endParaRPr lang="en-US" dirty="0"/>
          </a:p>
        </p:txBody>
      </p:sp>
    </p:spTree>
    <p:extLst>
      <p:ext uri="{BB962C8B-B14F-4D97-AF65-F5344CB8AC3E}">
        <p14:creationId xmlns:p14="http://schemas.microsoft.com/office/powerpoint/2010/main" val="9983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End of Program Student Learning Outcomes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Although the goal was met, the sample size of survey returns was too small to evaluate program effectiveness on EOP SLO. Questions about EOP SLO were left off of Spring 2019 surveys with 8/28/2020 suggestion that Standard 6 Outcomes Committee review questions prior to survey being sent to graduates. 8/28/20 suggestions to raise the survey returns were adopted including:</a:t>
            </a:r>
          </a:p>
          <a:p>
            <a:pPr marL="0" indent="0">
              <a:buNone/>
            </a:pPr>
            <a:r>
              <a:rPr lang="en-US" dirty="0"/>
              <a:t>	-Send surveys 6-months post RN to BSN graduation - October (Spring graduates), January 	(Summer graduates) &amp; June (December graduates).</a:t>
            </a:r>
          </a:p>
          <a:p>
            <a:pPr marL="0" indent="0">
              <a:buNone/>
            </a:pPr>
            <a:r>
              <a:rPr lang="en-US" dirty="0"/>
              <a:t>	-Provide non - FSW emails to Assessment and Effectiveness Department</a:t>
            </a:r>
          </a:p>
          <a:p>
            <a:pPr marL="0" indent="0">
              <a:buNone/>
            </a:pPr>
            <a:r>
              <a:rPr lang="en-US" dirty="0"/>
              <a:t>	-Follow up with phone calls to graduates to administer surveys over the telephone to 	supplement survey returns.</a:t>
            </a:r>
          </a:p>
          <a:p>
            <a:pPr marL="0" indent="0">
              <a:buNone/>
            </a:pPr>
            <a:r>
              <a:rPr lang="en-US" dirty="0"/>
              <a:t>	-Revise questions on survey to make them easier to answer.</a:t>
            </a:r>
          </a:p>
          <a:p>
            <a:endParaRPr lang="en-US" dirty="0"/>
          </a:p>
        </p:txBody>
      </p:sp>
    </p:spTree>
    <p:extLst>
      <p:ext uri="{BB962C8B-B14F-4D97-AF65-F5344CB8AC3E}">
        <p14:creationId xmlns:p14="http://schemas.microsoft.com/office/powerpoint/2010/main" val="16873562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3213</TotalTime>
  <Words>1073</Words>
  <Application>Microsoft Office PowerPoint</Application>
  <PresentationFormat>Widescreen</PresentationFormat>
  <Paragraphs>235</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Garamond</vt:lpstr>
      <vt:lpstr>Times New Roman</vt:lpstr>
      <vt:lpstr>Organic</vt:lpstr>
      <vt:lpstr>RN to BSN Outcomes</vt:lpstr>
      <vt:lpstr>Graduate Surveys</vt:lpstr>
      <vt:lpstr>Revised Survey Questions</vt:lpstr>
      <vt:lpstr>Survey Questions</vt:lpstr>
      <vt:lpstr>Questions</vt:lpstr>
      <vt:lpstr>Survey Questions</vt:lpstr>
      <vt:lpstr>RN to BSN Admission</vt:lpstr>
      <vt:lpstr>RN to BSN Admissions</vt:lpstr>
      <vt:lpstr>End of Program Student Learning Outcomes</vt:lpstr>
      <vt:lpstr>Satisfaction</vt:lpstr>
      <vt:lpstr>PowerPoint Presentation</vt:lpstr>
      <vt:lpstr>Completion</vt:lpstr>
      <vt:lpstr>Student Learning Outcomes During Program (Pilot)</vt:lpstr>
      <vt:lpstr>Progression</vt:lpstr>
      <vt:lpstr>Course Data</vt:lpstr>
      <vt:lpstr>Success (Employment)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 to BSN Outcomes</dc:title>
  <dc:creator>Bobby Holbrook</dc:creator>
  <cp:lastModifiedBy>Bobby Holbrook</cp:lastModifiedBy>
  <cp:revision>27</cp:revision>
  <dcterms:created xsi:type="dcterms:W3CDTF">2020-08-25T17:51:14Z</dcterms:created>
  <dcterms:modified xsi:type="dcterms:W3CDTF">2020-08-31T18:23:37Z</dcterms:modified>
</cp:coreProperties>
</file>