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1" r:id="rId2"/>
    <p:sldId id="263" r:id="rId3"/>
    <p:sldId id="305" r:id="rId4"/>
    <p:sldId id="306" r:id="rId5"/>
    <p:sldId id="296" r:id="rId6"/>
    <p:sldId id="307" r:id="rId7"/>
    <p:sldId id="311" r:id="rId8"/>
    <p:sldId id="312" r:id="rId9"/>
    <p:sldId id="313" r:id="rId10"/>
    <p:sldId id="309" r:id="rId11"/>
    <p:sldId id="316" r:id="rId12"/>
    <p:sldId id="297" r:id="rId13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7EB"/>
          </a:solidFill>
        </a:fill>
      </a:tcStyle>
    </a:wholeTbl>
    <a:band1H>
      <a:tcStyle>
        <a:tcBdr/>
        <a:fill>
          <a:solidFill>
            <a:srgbClr val="CFCCD4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CCD4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70A68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70A68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70A68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70A68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2F340-B148-4D5C-A088-7304582969DD}" type="datetimeFigureOut">
              <a:rPr lang="en-US" smtClean="0"/>
              <a:t>10/7/2020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8A1FA-D9AE-4699-AAF9-875C48AC2B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72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D3019B2-8CC7-4775-A70E-D049AB4256E2}" type="datetimeFigureOut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A163116-D63F-473E-89D2-73EF8F650F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7F7F8A-D63E-420D-9E31-C362AA556928}" type="slidenum">
              <a:rPr lang="en-US" altLang="en-US"/>
              <a:pPr/>
              <a:t>2</a:t>
            </a:fld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32A21-C195-4691-886C-C5F46F5EAB52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91213-E734-408A-AE66-084354B20B8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1128603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3861B-F1C8-4F58-8353-2F56BDD925F3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24F6D-5555-45D0-AF96-2B25CA76334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2563521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ACFA2-6C9D-48AA-9A64-87622F4B351C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36B53-2E0B-4266-BA99-7DFF8D747CB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01404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10AE8-F5C9-490D-B555-43D647870AFB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EE25C-22BD-4798-9C76-3CA7F779EC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8472931"/>
      </p:ext>
    </p:extLst>
  </p:cSld>
  <p:clrMapOvr>
    <a:masterClrMapping/>
  </p:clrMapOvr>
  <p:transition spd="slow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8DC55-BF75-4804-90EB-1C2DE87AB407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9A75F-072F-45A4-A44E-026AC89F2C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528709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59709-BA1A-4C90-BF1F-718E834B872A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F97D4-47AB-4764-977F-131FF992725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315820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E6844-CBB5-4E86-BF0E-0198E3EA56B8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8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79BE1-4DEA-48D9-B37A-AEBB28094DB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4017923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EA69E-B11B-4164-80A0-F368FD0A8224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00C1B-59D0-49BB-AED6-5CB7BA947BA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9045765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373EE-8DE8-44F1-84B1-79475C0FE483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A3BCA-82B3-4635-8441-7FD83CF1772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172558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8A968-82C4-4703-BCFF-BD7EC9DF0988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D18B7-35DB-4A01-87A6-B9E5587AA0A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35951400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BE1E9-0C15-40F9-9D47-FDFB35EEACCE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37BED-D2A3-4E6C-8387-1C1AA62152F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7471842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 txBox="1"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F87CF61-7AC3-4971-8253-E03D8966B3FB}" type="datetime1">
              <a:rPr lang="en-US" altLang="en-US"/>
              <a:pPr>
                <a:defRPr/>
              </a:pPr>
              <a:t>10/7/2020</a:t>
            </a:fld>
            <a:endParaRPr lang="en-US" altLang="en-US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BE3A28-70BA-4442-9436-9826B6E4346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  <a:ea typeface="MS PGothic" panose="020B0600070205080204" pitchFamily="34" charset="-128"/>
          <a:cs typeface="ＭＳ Ｐゴシック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charset="0"/>
          <a:ea typeface="ＭＳ Ｐゴシック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  <a:ea typeface="MS PGothic" panose="020B0600070205080204" pitchFamily="34" charset="-128"/>
          <a:cs typeface="ＭＳ Ｐゴシック" charset="0"/>
        </a:defRPr>
      </a:lvl1pPr>
      <a:lvl2pPr marL="685800" lvl="1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  <a:ea typeface="MS PGothic" panose="020B0600070205080204" pitchFamily="34" charset="-128"/>
        </a:defRPr>
      </a:lvl2pPr>
      <a:lvl3pPr marL="1143000" lvl="2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  <a:ea typeface="MS PGothic" panose="020B0600070205080204" pitchFamily="34" charset="-128"/>
        </a:defRPr>
      </a:lvl3pPr>
      <a:lvl4pPr marL="1600200" lvl="3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  <a:ea typeface="MS PGothic" panose="020B0600070205080204" pitchFamily="34" charset="-128"/>
        </a:defRPr>
      </a:lvl4pPr>
      <a:lvl5pPr marL="2057400" lvl="4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  <a:ea typeface="MS PGothic" panose="020B0600070205080204" pitchFamily="34" charset="-12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hangingPunct="1"/>
            <a:endParaRPr altLang="en-US" dirty="0">
              <a:latin typeface="Calibri Light" panose="020F0302020204030204" pitchFamily="34" charset="0"/>
            </a:endParaRPr>
          </a:p>
        </p:txBody>
      </p:sp>
      <p:sp>
        <p:nvSpPr>
          <p:cNvPr id="3075" name="Content Placeholder 2"/>
          <p:cNvSpPr txBox="1">
            <a:spLocks noGrp="1"/>
          </p:cNvSpPr>
          <p:nvPr>
            <p:ph idx="1"/>
          </p:nvPr>
        </p:nvSpPr>
        <p:spPr>
          <a:xfrm>
            <a:off x="628650" y="2797175"/>
            <a:ext cx="7853363" cy="3379788"/>
          </a:xfrm>
        </p:spPr>
        <p:txBody>
          <a:bodyPr/>
          <a:lstStyle/>
          <a:p>
            <a:pPr marL="0" indent="0" algn="ctr" hangingPunct="1">
              <a:buFont typeface="Arial" panose="020B0604020202020204" pitchFamily="34" charset="0"/>
              <a:buNone/>
            </a:pPr>
            <a:r>
              <a:rPr altLang="en-US" sz="3600" dirty="0">
                <a:solidFill>
                  <a:srgbClr val="00B0F0"/>
                </a:solidFill>
                <a:latin typeface="Calibri" panose="020F0502020204030204" pitchFamily="34" charset="0"/>
              </a:rPr>
              <a:t>SCHOOL OF BUSINESS AND TECHNOLOGY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Dean’s Student Advisory Council Meeting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endParaRPr lang="en-US" altLang="en-US" sz="3600" b="1" dirty="0">
              <a:latin typeface="Calibri" panose="020F0502020204030204" pitchFamily="34" charset="0"/>
            </a:endParaRPr>
          </a:p>
          <a:p>
            <a:pPr marL="0" indent="0" algn="ctr" hangingPunct="1">
              <a:buFont typeface="Arial" panose="020B0604020202020204" pitchFamily="34" charset="0"/>
              <a:buNone/>
            </a:pPr>
            <a:r>
              <a:rPr lang="en-US" altLang="en-US" sz="3200" b="1" dirty="0">
                <a:latin typeface="Calibri" panose="020F0502020204030204" pitchFamily="34" charset="0"/>
              </a:rPr>
              <a:t>October 8, 2020</a:t>
            </a:r>
          </a:p>
          <a:p>
            <a:pPr marL="0" indent="0" algn="ctr" hangingPunct="1">
              <a:buFont typeface="Arial" panose="020B0604020202020204" pitchFamily="34" charset="0"/>
              <a:buNone/>
            </a:pPr>
            <a:endParaRPr altLang="en-US" dirty="0">
              <a:latin typeface="Calibri" panose="020F0502020204030204" pitchFamily="34" charset="0"/>
            </a:endParaRPr>
          </a:p>
        </p:txBody>
      </p:sp>
      <p:pic>
        <p:nvPicPr>
          <p:cNvPr id="307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24"/>
          <a:stretch>
            <a:fillRect/>
          </a:stretch>
        </p:blipFill>
        <p:spPr bwMode="auto">
          <a:xfrm>
            <a:off x="0" y="0"/>
            <a:ext cx="9144000" cy="257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238" y="1330325"/>
            <a:ext cx="2979737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098" y="788358"/>
            <a:ext cx="4275901" cy="534697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160" y="1927123"/>
            <a:ext cx="4345396" cy="4965803"/>
          </a:xfrm>
        </p:spPr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What is it?</a:t>
            </a:r>
          </a:p>
          <a:p>
            <a:r>
              <a:rPr lang="en-US" dirty="0">
                <a:solidFill>
                  <a:srgbClr val="00B0F0"/>
                </a:solidFill>
              </a:rPr>
              <a:t>How are we implementing?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Ideas for attracting students?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6982" y="365125"/>
            <a:ext cx="4375354" cy="1325563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CARES Grant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245" y="756459"/>
            <a:ext cx="4289065" cy="559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21721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 txBox="1">
            <a:spLocks noGrp="1"/>
          </p:cNvSpPr>
          <p:nvPr>
            <p:ph type="title"/>
          </p:nvPr>
        </p:nvSpPr>
        <p:spPr>
          <a:xfrm>
            <a:off x="112713" y="463550"/>
            <a:ext cx="8434387" cy="2058988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lang="en-US"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  <a:t>General Discussion and </a:t>
            </a:r>
            <a:br>
              <a:rPr lang="en-US"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</a:br>
            <a:r>
              <a:rPr lang="en-US"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  <a:t>Close</a:t>
            </a:r>
            <a:br>
              <a:rPr altLang="en-US" sz="3500" dirty="0">
                <a:solidFill>
                  <a:srgbClr val="FFFFFF"/>
                </a:solidFill>
                <a:latin typeface="Adobe Devanagari" panose="02040503050201020203" pitchFamily="18" charset="0"/>
              </a:rPr>
            </a:b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17410" name="Content Placeholder 3"/>
          <p:cNvSpPr txBox="1">
            <a:spLocks noGrp="1"/>
          </p:cNvSpPr>
          <p:nvPr>
            <p:ph idx="1"/>
          </p:nvPr>
        </p:nvSpPr>
        <p:spPr>
          <a:xfrm>
            <a:off x="112713" y="2762250"/>
            <a:ext cx="4859337" cy="3821113"/>
          </a:xfrm>
        </p:spPr>
        <p:txBody>
          <a:bodyPr/>
          <a:lstStyle>
            <a:lvl1pPr>
              <a:defRPr sz="28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2pPr>
            <a:lvl3pPr>
              <a:defRPr sz="2000"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3pPr>
            <a:lvl4pPr>
              <a:defRPr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4pPr>
            <a:lvl5pPr>
              <a:defRPr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SzPct val="100000"/>
              <a:buFont typeface="Arial" charset="0"/>
              <a:defRPr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SzPct val="100000"/>
              <a:buFont typeface="Arial" charset="0"/>
              <a:defRPr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SzPct val="100000"/>
              <a:buFont typeface="Arial" charset="0"/>
              <a:defRPr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SzPct val="100000"/>
              <a:buFont typeface="Arial" charset="0"/>
              <a:defRPr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indent="0" eaLnBrk="1" hangingPunct="1">
              <a:buFont typeface="Arial" charset="0"/>
              <a:buNone/>
              <a:defRPr/>
            </a:pPr>
            <a:endParaRPr sz="2500" dirty="0">
              <a:latin typeface="Adobe Devanagari" charset="0"/>
              <a:cs typeface="Adobe Devanagari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972050" y="428625"/>
            <a:ext cx="4000500" cy="602932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9221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1497013"/>
            <a:ext cx="2922587" cy="383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5136057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2263342"/>
          </a:xfrm>
        </p:spPr>
        <p:txBody>
          <a:bodyPr/>
          <a:lstStyle/>
          <a:p>
            <a:pPr algn="ctr"/>
            <a:r>
              <a:rPr lang="en-US" dirty="0"/>
              <a:t>See you again in January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7" y="2507226"/>
            <a:ext cx="8706311" cy="409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21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 txBox="1">
            <a:spLocks noGrp="1"/>
          </p:cNvSpPr>
          <p:nvPr>
            <p:ph type="title"/>
          </p:nvPr>
        </p:nvSpPr>
        <p:spPr>
          <a:xfrm>
            <a:off x="266700" y="428625"/>
            <a:ext cx="7886700" cy="1566863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  <a:t>AGENDA</a:t>
            </a: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4099" name="Content Placeholder 2"/>
          <p:cNvSpPr txBox="1">
            <a:spLocks noChangeArrowheads="1"/>
          </p:cNvSpPr>
          <p:nvPr/>
        </p:nvSpPr>
        <p:spPr bwMode="auto">
          <a:xfrm>
            <a:off x="38100" y="2097881"/>
            <a:ext cx="4705350" cy="4568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lvl="3"/>
            <a:r>
              <a:rPr lang="en-US" sz="2400" dirty="0"/>
              <a:t>Welcome and Introductions</a:t>
            </a:r>
          </a:p>
          <a:p>
            <a:pPr lvl="3"/>
            <a:r>
              <a:rPr lang="en-US" sz="2400" dirty="0"/>
              <a:t>Background and update regarding this board</a:t>
            </a:r>
          </a:p>
          <a:p>
            <a:pPr lvl="3"/>
            <a:r>
              <a:rPr lang="en-US" sz="2400" dirty="0"/>
              <a:t>Quick overview of programs  and faculty</a:t>
            </a:r>
          </a:p>
          <a:p>
            <a:pPr lvl="3"/>
            <a:r>
              <a:rPr lang="en-US" sz="2400" dirty="0"/>
              <a:t>CARES grant and certificates – how to reach students best</a:t>
            </a:r>
          </a:p>
          <a:p>
            <a:pPr lvl="3"/>
            <a:r>
              <a:rPr lang="en-US" sz="2400" dirty="0"/>
              <a:t>General Discussion and Close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972050" y="428625"/>
            <a:ext cx="4000500" cy="6029325"/>
          </a:xfrm>
          <a:prstGeom prst="rect">
            <a:avLst/>
          </a:prstGeom>
          <a:solidFill>
            <a:srgbClr val="00BFB3"/>
          </a:solidFill>
          <a:ln w="12701">
            <a:solidFill>
              <a:srgbClr val="32054A"/>
            </a:solidFill>
            <a:miter lim="800000"/>
            <a:headEnd/>
            <a:tailEnd/>
          </a:ln>
        </p:spPr>
        <p:txBody>
          <a:bodyPr anchor="ctr" anchorCtr="1"/>
          <a:lstStyle>
            <a:lvl1pPr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Picture Here</a:t>
            </a:r>
          </a:p>
        </p:txBody>
      </p:sp>
      <p:pic>
        <p:nvPicPr>
          <p:cNvPr id="410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438" y="1717675"/>
            <a:ext cx="2625725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0" y="1717675"/>
            <a:ext cx="3086100" cy="39797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050" y="428626"/>
            <a:ext cx="4171950" cy="6029324"/>
          </a:xfrm>
          <a:prstGeom prst="rect">
            <a:avLst/>
          </a:prstGeom>
        </p:spPr>
      </p:pic>
      <p:pic>
        <p:nvPicPr>
          <p:cNvPr id="8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24"/>
          <a:stretch>
            <a:fillRect/>
          </a:stretch>
        </p:blipFill>
        <p:spPr bwMode="auto">
          <a:xfrm>
            <a:off x="38100" y="14616"/>
            <a:ext cx="4933950" cy="208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 noGrp="1"/>
          </p:cNvSpPr>
          <p:nvPr>
            <p:ph type="title"/>
          </p:nvPr>
        </p:nvSpPr>
        <p:spPr>
          <a:xfrm>
            <a:off x="112713" y="117988"/>
            <a:ext cx="8434387" cy="1448602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FSW at a Glance</a:t>
            </a:r>
            <a:endParaRPr altLang="en-US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238" y="1330325"/>
            <a:ext cx="2979737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811" y="1330324"/>
            <a:ext cx="3419952" cy="45717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3445" y="117988"/>
            <a:ext cx="3893573" cy="624348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/>
          <a:lstStyle/>
          <a:p>
            <a:r>
              <a:rPr lang="en-US" altLang="en-US" dirty="0">
                <a:latin typeface="Adobe Devanagari" panose="02040503050201020203" pitchFamily="18" charset="0"/>
              </a:rPr>
              <a:t>Quick Campus overview </a:t>
            </a:r>
          </a:p>
          <a:p>
            <a:pPr marL="0" indent="0">
              <a:buNone/>
            </a:pPr>
            <a:r>
              <a:rPr lang="en-US" altLang="en-US" dirty="0">
                <a:latin typeface="Adobe Devanagari" panose="02040503050201020203" pitchFamily="18" charset="0"/>
              </a:rPr>
              <a:t>for FSW</a:t>
            </a:r>
          </a:p>
          <a:p>
            <a:pPr marL="0" indent="0">
              <a:buNone/>
            </a:pPr>
            <a:r>
              <a:rPr lang="en-US" altLang="en-US" dirty="0">
                <a:latin typeface="Adobe Devanagari" panose="02040503050201020203" pitchFamily="18" charset="0"/>
              </a:rPr>
              <a:t>Main campus – </a:t>
            </a:r>
          </a:p>
          <a:p>
            <a:pPr marL="0" indent="0">
              <a:buNone/>
            </a:pPr>
            <a:r>
              <a:rPr lang="en-US" altLang="en-US" dirty="0">
                <a:latin typeface="Adobe Devanagari" panose="02040503050201020203" pitchFamily="18" charset="0"/>
              </a:rPr>
              <a:t>Ft. Myers (Lee campus)</a:t>
            </a:r>
          </a:p>
          <a:p>
            <a:pPr marL="0" indent="0">
              <a:buNone/>
            </a:pPr>
            <a:r>
              <a:rPr lang="en-US" altLang="en-US" dirty="0">
                <a:latin typeface="Adobe Devanagari" panose="02040503050201020203" pitchFamily="18" charset="0"/>
              </a:rPr>
              <a:t>Collier campus</a:t>
            </a:r>
          </a:p>
          <a:p>
            <a:pPr marL="0" indent="0">
              <a:buNone/>
            </a:pPr>
            <a:r>
              <a:rPr lang="en-US" altLang="en-US" dirty="0">
                <a:latin typeface="Adobe Devanagari" panose="02040503050201020203" pitchFamily="18" charset="0"/>
              </a:rPr>
              <a:t>Charlotte campus</a:t>
            </a:r>
          </a:p>
          <a:p>
            <a:pPr marL="0" indent="0">
              <a:buNone/>
            </a:pPr>
            <a:r>
              <a:rPr lang="en-US" altLang="en-US" dirty="0">
                <a:latin typeface="Adobe Devanagari" panose="02040503050201020203" pitchFamily="18" charset="0"/>
              </a:rPr>
              <a:t>Hendry-Glades center</a:t>
            </a:r>
          </a:p>
          <a:p>
            <a:pPr marL="0" indent="0">
              <a:buNone/>
            </a:pPr>
            <a:r>
              <a:rPr lang="en-US" i="1" dirty="0">
                <a:solidFill>
                  <a:srgbClr val="7030A0"/>
                </a:solidFill>
              </a:rPr>
              <a:t>How many of you take class</a:t>
            </a:r>
          </a:p>
          <a:p>
            <a:pPr marL="0" indent="0">
              <a:buNone/>
            </a:pPr>
            <a:r>
              <a:rPr lang="en-US" i="1" dirty="0">
                <a:solidFill>
                  <a:srgbClr val="7030A0"/>
                </a:solidFill>
              </a:rPr>
              <a:t>at more than one? Online?</a:t>
            </a:r>
          </a:p>
        </p:txBody>
      </p:sp>
    </p:spTree>
    <p:extLst>
      <p:ext uri="{BB962C8B-B14F-4D97-AF65-F5344CB8AC3E}">
        <p14:creationId xmlns:p14="http://schemas.microsoft.com/office/powerpoint/2010/main" val="77608126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160" y="1927123"/>
            <a:ext cx="4448364" cy="4965803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>
                <a:solidFill>
                  <a:srgbClr val="00B0F0"/>
                </a:solidFill>
                <a:latin typeface="Adobe Devanagari" panose="02040503050201020203" pitchFamily="18" charset="0"/>
              </a:rPr>
              <a:t>Four Departments in School:</a:t>
            </a:r>
          </a:p>
          <a:p>
            <a:pPr marL="0" indent="0">
              <a:buNone/>
            </a:pPr>
            <a:endParaRPr lang="en-US" altLang="en-US" dirty="0">
              <a:latin typeface="Adobe Devanagari" panose="02040503050201020203" pitchFamily="18" charset="0"/>
            </a:endParaRPr>
          </a:p>
          <a:p>
            <a:r>
              <a:rPr lang="en-US" altLang="en-US" dirty="0">
                <a:solidFill>
                  <a:srgbClr val="7030A0"/>
                </a:solidFill>
                <a:latin typeface="Adobe Devanagari" panose="02040503050201020203" pitchFamily="18" charset="0"/>
              </a:rPr>
              <a:t>Business</a:t>
            </a:r>
          </a:p>
          <a:p>
            <a:r>
              <a:rPr lang="en-US" altLang="en-US" dirty="0">
                <a:solidFill>
                  <a:srgbClr val="7030A0"/>
                </a:solidFill>
                <a:latin typeface="Adobe Devanagari" panose="02040503050201020203" pitchFamily="18" charset="0"/>
              </a:rPr>
              <a:t>Computer Science and Network Technology</a:t>
            </a:r>
          </a:p>
          <a:p>
            <a:r>
              <a:rPr lang="en-US" altLang="en-US" dirty="0">
                <a:solidFill>
                  <a:srgbClr val="7030A0"/>
                </a:solidFill>
                <a:latin typeface="Adobe Devanagari" panose="02040503050201020203" pitchFamily="18" charset="0"/>
              </a:rPr>
              <a:t>Criminal Justice and Public Safety Administration</a:t>
            </a:r>
          </a:p>
          <a:p>
            <a:r>
              <a:rPr lang="en-US" altLang="en-US" dirty="0">
                <a:solidFill>
                  <a:srgbClr val="7030A0"/>
                </a:solidFill>
                <a:latin typeface="Adobe Devanagari" panose="02040503050201020203" pitchFamily="18" charset="0"/>
              </a:rPr>
              <a:t>Legal Studies, Architecture, Construction, and Engineering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65125"/>
            <a:ext cx="4552335" cy="1325563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SOBT Department </a:t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dirty="0">
                <a:solidFill>
                  <a:srgbClr val="7030A0"/>
                </a:solidFill>
              </a:rPr>
              <a:t>Breakdown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382" y="1413164"/>
            <a:ext cx="4086225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29099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238" y="1330325"/>
            <a:ext cx="2979737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098" y="788358"/>
            <a:ext cx="4275901" cy="534697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160" y="1330325"/>
            <a:ext cx="4448364" cy="5562602"/>
          </a:xfrm>
        </p:spPr>
        <p:txBody>
          <a:bodyPr/>
          <a:lstStyle/>
          <a:p>
            <a:r>
              <a:rPr lang="en-US" altLang="en-US" dirty="0">
                <a:solidFill>
                  <a:srgbClr val="7030A0"/>
                </a:solidFill>
                <a:latin typeface="Adobe Devanagari" panose="02040503050201020203" pitchFamily="18" charset="0"/>
              </a:rPr>
              <a:t>Business  </a:t>
            </a:r>
            <a:r>
              <a:rPr lang="en-US" altLang="en-US" dirty="0">
                <a:solidFill>
                  <a:srgbClr val="FF0000"/>
                </a:solidFill>
                <a:latin typeface="Adobe Devanagari" panose="02040503050201020203" pitchFamily="18" charset="0"/>
              </a:rPr>
              <a:t>Dr. Jennifer Patterson</a:t>
            </a:r>
          </a:p>
          <a:p>
            <a:r>
              <a:rPr lang="en-US" altLang="en-US" dirty="0">
                <a:solidFill>
                  <a:srgbClr val="7030A0"/>
                </a:solidFill>
                <a:latin typeface="Adobe Devanagari" panose="02040503050201020203" pitchFamily="18" charset="0"/>
              </a:rPr>
              <a:t>Computer Science and Network Technology </a:t>
            </a:r>
            <a:r>
              <a:rPr lang="en-US" altLang="en-US" dirty="0">
                <a:solidFill>
                  <a:srgbClr val="FF0000"/>
                </a:solidFill>
                <a:latin typeface="Adobe Devanagari" panose="02040503050201020203" pitchFamily="18" charset="0"/>
              </a:rPr>
              <a:t>Dr. Mary Myers</a:t>
            </a:r>
          </a:p>
          <a:p>
            <a:r>
              <a:rPr lang="en-US" altLang="en-US" dirty="0">
                <a:solidFill>
                  <a:srgbClr val="7030A0"/>
                </a:solidFill>
                <a:latin typeface="Adobe Devanagari" panose="02040503050201020203" pitchFamily="18" charset="0"/>
              </a:rPr>
              <a:t>Criminal Justice and Public Safety Administration </a:t>
            </a:r>
            <a:r>
              <a:rPr lang="en-US" altLang="en-US" dirty="0">
                <a:solidFill>
                  <a:srgbClr val="FF0000"/>
                </a:solidFill>
                <a:latin typeface="Adobe Devanagari" panose="02040503050201020203" pitchFamily="18" charset="0"/>
              </a:rPr>
              <a:t>Dr. Richard Worch</a:t>
            </a:r>
          </a:p>
          <a:p>
            <a:r>
              <a:rPr lang="en-US" altLang="en-US" dirty="0">
                <a:solidFill>
                  <a:srgbClr val="7030A0"/>
                </a:solidFill>
                <a:latin typeface="Adobe Devanagari" panose="02040503050201020203" pitchFamily="18" charset="0"/>
              </a:rPr>
              <a:t>Legal Studies, Architecture, Construction, and Engineering </a:t>
            </a:r>
            <a:r>
              <a:rPr lang="en-US" altLang="en-US" dirty="0">
                <a:solidFill>
                  <a:srgbClr val="FF0000"/>
                </a:solidFill>
                <a:latin typeface="Adobe Devanagari" panose="02040503050201020203" pitchFamily="18" charset="0"/>
              </a:rPr>
              <a:t>Dr. Mary Conwell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4160" y="169817"/>
            <a:ext cx="4288175" cy="823241"/>
          </a:xfrm>
        </p:spPr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Department Chairs</a:t>
            </a:r>
          </a:p>
        </p:txBody>
      </p:sp>
    </p:spTree>
    <p:extLst>
      <p:ext uri="{BB962C8B-B14F-4D97-AF65-F5344CB8AC3E}">
        <p14:creationId xmlns:p14="http://schemas.microsoft.com/office/powerpoint/2010/main" val="351114753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238" y="1330325"/>
            <a:ext cx="2979737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098" y="788358"/>
            <a:ext cx="4275901" cy="534697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160" y="884905"/>
            <a:ext cx="4448364" cy="600802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Legal Studies, Arch., Constr., &amp; </a:t>
            </a:r>
            <a:r>
              <a:rPr lang="en-US" dirty="0" err="1">
                <a:solidFill>
                  <a:srgbClr val="00B0F0"/>
                </a:solidFill>
              </a:rPr>
              <a:t>Eng</a:t>
            </a:r>
            <a:r>
              <a:rPr lang="en-US" dirty="0">
                <a:solidFill>
                  <a:srgbClr val="00B0F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/>
              <a:t>Dr. Matt Hoffman (part-time in business department) </a:t>
            </a:r>
          </a:p>
          <a:p>
            <a:pPr marL="0" indent="0">
              <a:buNone/>
            </a:pPr>
            <a:r>
              <a:rPr lang="en-US" dirty="0"/>
              <a:t>Professor John Montoya - Arch/</a:t>
            </a:r>
            <a:r>
              <a:rPr lang="en-US" dirty="0" err="1"/>
              <a:t>Constr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Computer Science</a:t>
            </a:r>
          </a:p>
          <a:p>
            <a:pPr marL="0" indent="0">
              <a:buNone/>
            </a:pPr>
            <a:r>
              <a:rPr lang="en-US" dirty="0"/>
              <a:t>Dr. George Kodsey (Char)</a:t>
            </a:r>
          </a:p>
          <a:p>
            <a:pPr marL="0" indent="0">
              <a:buNone/>
            </a:pPr>
            <a:r>
              <a:rPr lang="en-US" dirty="0"/>
              <a:t>Dr. Debbie Johnson(Collier) </a:t>
            </a:r>
          </a:p>
          <a:p>
            <a:pPr marL="0" indent="0">
              <a:buNone/>
            </a:pPr>
            <a:r>
              <a:rPr lang="en-US" dirty="0"/>
              <a:t>Dr. Roger Webster (Lee)</a:t>
            </a:r>
          </a:p>
          <a:p>
            <a:pPr marL="0" indent="0">
              <a:buNone/>
            </a:pPr>
            <a:r>
              <a:rPr lang="en-US" dirty="0"/>
              <a:t>Dr. Melinda Lyles (Lee)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4160" y="127819"/>
            <a:ext cx="4524150" cy="956398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Other Faculty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37" y="884904"/>
            <a:ext cx="4271961" cy="550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963759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238" y="1330325"/>
            <a:ext cx="2979737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098" y="788358"/>
            <a:ext cx="4275901" cy="534697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160" y="884905"/>
            <a:ext cx="4448364" cy="600802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Criminal Justice, Crime Scene Technology, Public Safety Administration</a:t>
            </a:r>
          </a:p>
          <a:p>
            <a:pPr marL="0" indent="0">
              <a:buNone/>
            </a:pPr>
            <a:r>
              <a:rPr lang="en-US" dirty="0"/>
              <a:t>Professor Mike Nisson </a:t>
            </a:r>
          </a:p>
          <a:p>
            <a:pPr marL="0" indent="0">
              <a:buNone/>
            </a:pPr>
            <a:r>
              <a:rPr lang="en-US" dirty="0"/>
              <a:t>Professor Krissy Cabral</a:t>
            </a:r>
          </a:p>
          <a:p>
            <a:pPr marL="0" indent="0">
              <a:buNone/>
            </a:pPr>
            <a:r>
              <a:rPr lang="en-US" dirty="0"/>
              <a:t>(new professor – January)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Business</a:t>
            </a:r>
          </a:p>
          <a:p>
            <a:pPr marL="0" indent="0">
              <a:buNone/>
            </a:pPr>
            <a:r>
              <a:rPr lang="en-US" dirty="0"/>
              <a:t>Dr. Anita Rose(Collier) </a:t>
            </a:r>
          </a:p>
          <a:p>
            <a:pPr marL="0" indent="0">
              <a:buNone/>
            </a:pPr>
            <a:r>
              <a:rPr lang="en-US" dirty="0"/>
              <a:t>Dr. Tim Lucas(Char), Prof.</a:t>
            </a:r>
          </a:p>
          <a:p>
            <a:pPr marL="0" indent="0">
              <a:buNone/>
            </a:pPr>
            <a:r>
              <a:rPr lang="en-US" dirty="0"/>
              <a:t>Alisa Callahan, Dr. Martin Tawil, Prof. Bill VanGlabek</a:t>
            </a:r>
          </a:p>
          <a:p>
            <a:pPr marL="0" indent="0">
              <a:buNone/>
            </a:pPr>
            <a:r>
              <a:rPr lang="en-US" dirty="0"/>
              <a:t>Dr. Matt Hoffman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4160" y="127819"/>
            <a:ext cx="4524150" cy="757085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Other Faculty, </a:t>
            </a:r>
            <a:r>
              <a:rPr lang="en-US" dirty="0" err="1">
                <a:solidFill>
                  <a:srgbClr val="7030A0"/>
                </a:solidFill>
              </a:rPr>
              <a:t>cont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37" y="884904"/>
            <a:ext cx="4271961" cy="550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991573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 txBox="1">
            <a:spLocks noGrp="1"/>
          </p:cNvSpPr>
          <p:nvPr>
            <p:ph type="title"/>
          </p:nvPr>
        </p:nvSpPr>
        <p:spPr>
          <a:xfrm>
            <a:off x="112713" y="463550"/>
            <a:ext cx="8434387" cy="1232903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  <a:t>Programs we offer:</a:t>
            </a: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8195" name="Content Placeholder 3"/>
          <p:cNvSpPr txBox="1">
            <a:spLocks noGrp="1"/>
          </p:cNvSpPr>
          <p:nvPr>
            <p:ph idx="1"/>
          </p:nvPr>
        </p:nvSpPr>
        <p:spPr>
          <a:xfrm>
            <a:off x="112713" y="1828800"/>
            <a:ext cx="4859337" cy="4921135"/>
          </a:xfrm>
        </p:spPr>
        <p:txBody>
          <a:bodyPr/>
          <a:lstStyle/>
          <a:p>
            <a:pPr eaLnBrk="1" hangingPunct="1"/>
            <a:r>
              <a:rPr altLang="en-US" sz="2400" dirty="0">
                <a:latin typeface="Adobe Devanagari" panose="02040503050201020203" pitchFamily="18" charset="0"/>
              </a:rPr>
              <a:t>BAS Supervision and Management</a:t>
            </a:r>
          </a:p>
          <a:p>
            <a:pPr eaLnBrk="1" hangingPunct="1"/>
            <a:r>
              <a:rPr lang="en-US" altLang="en-US" sz="2400" dirty="0">
                <a:latin typeface="Adobe Devanagari" panose="02040503050201020203" pitchFamily="18" charset="0"/>
              </a:rPr>
              <a:t>BAS Public Safety Administration</a:t>
            </a:r>
          </a:p>
          <a:p>
            <a:pPr eaLnBrk="1" hangingPunct="1"/>
            <a:r>
              <a:rPr lang="en-US" altLang="en-US" sz="2400" dirty="0">
                <a:latin typeface="Adobe Devanagari" panose="02040503050201020203" pitchFamily="18" charset="0"/>
              </a:rPr>
              <a:t>BAS Information Technology (Under Development)</a:t>
            </a:r>
          </a:p>
          <a:p>
            <a:pPr marL="0" indent="0" eaLnBrk="1" hangingPunct="1">
              <a:buNone/>
            </a:pPr>
            <a:r>
              <a:rPr lang="en-US" altLang="en-US" sz="2400" dirty="0">
                <a:latin typeface="Adobe Devanagari" panose="02040503050201020203" pitchFamily="18" charset="0"/>
              </a:rPr>
              <a:t>AS in Business Administration and Management</a:t>
            </a:r>
          </a:p>
          <a:p>
            <a:pPr marL="0" indent="0" eaLnBrk="1" hangingPunct="1">
              <a:buNone/>
            </a:pPr>
            <a:r>
              <a:rPr lang="en-US" altLang="en-US" sz="2400" dirty="0">
                <a:latin typeface="Adobe Devanagari" panose="02040503050201020203" pitchFamily="18" charset="0"/>
              </a:rPr>
              <a:t>	Track 1: General Business</a:t>
            </a:r>
          </a:p>
          <a:p>
            <a:pPr marL="0" indent="0" eaLnBrk="1" hangingPunct="1">
              <a:buNone/>
            </a:pPr>
            <a:r>
              <a:rPr lang="en-US" altLang="en-US" sz="2400" dirty="0">
                <a:latin typeface="Adobe Devanagari" panose="02040503050201020203" pitchFamily="18" charset="0"/>
              </a:rPr>
              <a:t>	Track 2: Risk Management and 		Insurance Management</a:t>
            </a:r>
            <a:br>
              <a:rPr lang="en-US" altLang="en-US" sz="2400" dirty="0">
                <a:latin typeface="Adobe Devanagari" panose="02040503050201020203" pitchFamily="18" charset="0"/>
              </a:rPr>
            </a:br>
            <a:r>
              <a:rPr lang="en-US" altLang="en-US" sz="2400" dirty="0">
                <a:latin typeface="Adobe Devanagari" panose="02040503050201020203" pitchFamily="18" charset="0"/>
              </a:rPr>
              <a:t>	Track 3:  Entrepreneurship</a:t>
            </a:r>
          </a:p>
          <a:p>
            <a:pPr marL="0" indent="0" eaLnBrk="1" hangingPunct="1">
              <a:buNone/>
            </a:pPr>
            <a:r>
              <a:rPr lang="en-US" altLang="en-US" sz="2400" dirty="0">
                <a:latin typeface="Adobe Devanagari" panose="02040503050201020203" pitchFamily="18" charset="0"/>
              </a:rPr>
              <a:t>(new under exploration)</a:t>
            </a:r>
          </a:p>
          <a:p>
            <a:pPr marL="0" indent="0" eaLnBrk="1" hangingPunct="1">
              <a:buNone/>
            </a:pPr>
            <a:endParaRPr altLang="en-US" sz="2400" dirty="0">
              <a:latin typeface="Adobe Devanagari" panose="02040503050201020203" pitchFamily="18" charset="0"/>
            </a:endParaRPr>
          </a:p>
          <a:p>
            <a:pPr eaLnBrk="1" hangingPunct="1"/>
            <a:endParaRPr lang="en-US" altLang="en-US" sz="2500" dirty="0">
              <a:latin typeface="Adobe Devanagari" panose="02040503050201020203" pitchFamily="18" charset="0"/>
            </a:endParaRPr>
          </a:p>
          <a:p>
            <a:pPr eaLnBrk="1" hangingPunct="1"/>
            <a:endParaRPr altLang="en-US" sz="2500" dirty="0">
              <a:latin typeface="Adobe Devanagari" panose="02040503050201020203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098" y="463550"/>
            <a:ext cx="4275901" cy="567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11735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 txBox="1">
            <a:spLocks noGrp="1"/>
          </p:cNvSpPr>
          <p:nvPr>
            <p:ph type="title"/>
          </p:nvPr>
        </p:nvSpPr>
        <p:spPr>
          <a:xfrm>
            <a:off x="112713" y="463550"/>
            <a:ext cx="8434387" cy="2058988"/>
          </a:xfrm>
          <a:solidFill>
            <a:srgbClr val="470A68"/>
          </a:solidFill>
        </p:spPr>
        <p:txBody>
          <a:bodyPr/>
          <a:lstStyle/>
          <a:p>
            <a:pPr eaLnBrk="1" hangingPunct="1"/>
            <a:r>
              <a:rPr altLang="en-US" sz="3500" b="1" dirty="0">
                <a:solidFill>
                  <a:srgbClr val="FFFFFF"/>
                </a:solidFill>
                <a:latin typeface="Adobe Devanagari" panose="02040503050201020203" pitchFamily="18" charset="0"/>
              </a:rPr>
              <a:t>Programs we offer:</a:t>
            </a:r>
            <a:endParaRPr altLang="en-US" sz="3500" dirty="0">
              <a:solidFill>
                <a:srgbClr val="FFFFFF"/>
              </a:solidFill>
              <a:latin typeface="Adobe Devanagari" panose="02040503050201020203" pitchFamily="18" charset="0"/>
            </a:endParaRPr>
          </a:p>
        </p:txBody>
      </p:sp>
      <p:sp>
        <p:nvSpPr>
          <p:cNvPr id="8195" name="Content Placeholder 3"/>
          <p:cNvSpPr txBox="1">
            <a:spLocks noGrp="1"/>
          </p:cNvSpPr>
          <p:nvPr>
            <p:ph idx="1"/>
          </p:nvPr>
        </p:nvSpPr>
        <p:spPr>
          <a:xfrm>
            <a:off x="112713" y="2762250"/>
            <a:ext cx="4859337" cy="398768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400" dirty="0">
                <a:solidFill>
                  <a:srgbClr val="00B0F0"/>
                </a:solidFill>
                <a:latin typeface="Adobe Devanagari" panose="02040503050201020203" pitchFamily="18" charset="0"/>
              </a:rPr>
              <a:t>Additional AS Degrees:</a:t>
            </a:r>
          </a:p>
          <a:p>
            <a:r>
              <a:rPr lang="en-US" altLang="en-US" sz="2400" dirty="0">
                <a:latin typeface="Adobe Devanagari" panose="02040503050201020203" pitchFamily="18" charset="0"/>
              </a:rPr>
              <a:t>Accounting Technology</a:t>
            </a:r>
          </a:p>
          <a:p>
            <a:r>
              <a:rPr lang="en-US" altLang="en-US" sz="2400" dirty="0">
                <a:latin typeface="Adobe Devanagari" panose="02040503050201020203" pitchFamily="18" charset="0"/>
              </a:rPr>
              <a:t>Architectural Design and Construction</a:t>
            </a:r>
          </a:p>
          <a:p>
            <a:r>
              <a:rPr lang="en-US" altLang="en-US" sz="2400" dirty="0">
                <a:latin typeface="Adobe Devanagari" panose="02040503050201020203" pitchFamily="18" charset="0"/>
              </a:rPr>
              <a:t>Civil Engineering Technology</a:t>
            </a:r>
          </a:p>
          <a:p>
            <a:r>
              <a:rPr lang="en-US" altLang="en-US" sz="2400" dirty="0">
                <a:latin typeface="Adobe Devanagari" panose="02040503050201020203" pitchFamily="18" charset="0"/>
              </a:rPr>
              <a:t>Computer Programming and Analysis</a:t>
            </a:r>
          </a:p>
          <a:p>
            <a:r>
              <a:rPr lang="en-US" altLang="en-US" sz="2400" dirty="0">
                <a:latin typeface="Adobe Devanagari" panose="02040503050201020203" pitchFamily="18" charset="0"/>
              </a:rPr>
              <a:t>Crime Scene Technology</a:t>
            </a:r>
          </a:p>
          <a:p>
            <a:r>
              <a:rPr lang="en-US" altLang="en-US" sz="2400" dirty="0">
                <a:latin typeface="Adobe Devanagari" panose="02040503050201020203" pitchFamily="18" charset="0"/>
              </a:rPr>
              <a:t>Criminal Justice Technology</a:t>
            </a:r>
          </a:p>
          <a:p>
            <a:r>
              <a:rPr lang="en-US" altLang="en-US" sz="2400" dirty="0">
                <a:latin typeface="Adobe Devanagari" panose="02040503050201020203" pitchFamily="18" charset="0"/>
              </a:rPr>
              <a:t>Network Systems Technology</a:t>
            </a:r>
          </a:p>
          <a:p>
            <a:r>
              <a:rPr lang="en-US" altLang="en-US" sz="2400" dirty="0">
                <a:latin typeface="Adobe Devanagari" panose="02040503050201020203" pitchFamily="18" charset="0"/>
              </a:rPr>
              <a:t>Paralegal Studies</a:t>
            </a:r>
            <a:endParaRPr altLang="en-US" sz="2400" dirty="0">
              <a:latin typeface="Adobe Devanagari" panose="02040503050201020203" pitchFamily="18" charset="0"/>
            </a:endParaRPr>
          </a:p>
          <a:p>
            <a:pPr eaLnBrk="1" hangingPunct="1"/>
            <a:endParaRPr lang="en-US" altLang="en-US" sz="2500" dirty="0">
              <a:latin typeface="Adobe Devanagari" panose="02040503050201020203" pitchFamily="18" charset="0"/>
            </a:endParaRPr>
          </a:p>
          <a:p>
            <a:pPr eaLnBrk="1" hangingPunct="1"/>
            <a:endParaRPr altLang="en-US" sz="2500" dirty="0">
              <a:latin typeface="Adobe Devanagari" panose="02040503050201020203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098" y="463550"/>
            <a:ext cx="4275901" cy="567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21845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ulty Meeting October 2018" id="{B754C2E8-5BDC-4D1C-A957-1F913AF09C2C}" vid="{08E11FEF-383C-4745-A4BF-9CD96C7845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Faculty Meeting October 2018</Template>
  <TotalTime>3527</TotalTime>
  <Words>386</Words>
  <Application>Microsoft Office PowerPoint</Application>
  <PresentationFormat>On-screen Show (4:3)</PresentationFormat>
  <Paragraphs>80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MS PGothic</vt:lpstr>
      <vt:lpstr>MS PGothic</vt:lpstr>
      <vt:lpstr>Adobe Devanagari</vt:lpstr>
      <vt:lpstr>Arial</vt:lpstr>
      <vt:lpstr>Calibri</vt:lpstr>
      <vt:lpstr>Calibri Light</vt:lpstr>
      <vt:lpstr>Office Theme</vt:lpstr>
      <vt:lpstr>PowerPoint Presentation</vt:lpstr>
      <vt:lpstr>AGENDA</vt:lpstr>
      <vt:lpstr>FSW at a Glance</vt:lpstr>
      <vt:lpstr>SOBT Department  Breakdown</vt:lpstr>
      <vt:lpstr>Department Chairs</vt:lpstr>
      <vt:lpstr>Other Faculty</vt:lpstr>
      <vt:lpstr>Other Faculty, cont</vt:lpstr>
      <vt:lpstr>Programs we offer:</vt:lpstr>
      <vt:lpstr>Programs we offer:</vt:lpstr>
      <vt:lpstr>CARES Grant</vt:lpstr>
      <vt:lpstr>General Discussion and  Close </vt:lpstr>
      <vt:lpstr>See you again in January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Psihountas</dc:creator>
  <cp:lastModifiedBy>Debbie Psihountas</cp:lastModifiedBy>
  <cp:revision>32</cp:revision>
  <cp:lastPrinted>2019-09-09T15:06:13Z</cp:lastPrinted>
  <dcterms:created xsi:type="dcterms:W3CDTF">2018-10-12T13:32:04Z</dcterms:created>
  <dcterms:modified xsi:type="dcterms:W3CDTF">2020-10-07T18:44:14Z</dcterms:modified>
</cp:coreProperties>
</file>