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5"/>
  </p:handoutMasterIdLst>
  <p:sldIdLst>
    <p:sldId id="256" r:id="rId2"/>
    <p:sldId id="269" r:id="rId3"/>
    <p:sldId id="324" r:id="rId4"/>
    <p:sldId id="325" r:id="rId5"/>
    <p:sldId id="297" r:id="rId6"/>
    <p:sldId id="298" r:id="rId7"/>
    <p:sldId id="282" r:id="rId8"/>
    <p:sldId id="326" r:id="rId9"/>
    <p:sldId id="292" r:id="rId10"/>
    <p:sldId id="328" r:id="rId11"/>
    <p:sldId id="327" r:id="rId12"/>
    <p:sldId id="293" r:id="rId13"/>
    <p:sldId id="330" r:id="rId14"/>
    <p:sldId id="299" r:id="rId15"/>
    <p:sldId id="331" r:id="rId16"/>
    <p:sldId id="306" r:id="rId17"/>
    <p:sldId id="307" r:id="rId18"/>
    <p:sldId id="308" r:id="rId19"/>
    <p:sldId id="310" r:id="rId20"/>
    <p:sldId id="333" r:id="rId21"/>
    <p:sldId id="305" r:id="rId22"/>
    <p:sldId id="311" r:id="rId23"/>
    <p:sldId id="313" r:id="rId24"/>
    <p:sldId id="332" r:id="rId25"/>
    <p:sldId id="314" r:id="rId26"/>
    <p:sldId id="319" r:id="rId27"/>
    <p:sldId id="321" r:id="rId28"/>
    <p:sldId id="334" r:id="rId29"/>
    <p:sldId id="335" r:id="rId30"/>
    <p:sldId id="336" r:id="rId31"/>
    <p:sldId id="322" r:id="rId32"/>
    <p:sldId id="323" r:id="rId33"/>
    <p:sldId id="337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04" autoAdjust="0"/>
  </p:normalViewPr>
  <p:slideViewPr>
    <p:cSldViewPr>
      <p:cViewPr varScale="1">
        <p:scale>
          <a:sx n="88" d="100"/>
          <a:sy n="88" d="100"/>
        </p:scale>
        <p:origin x="-9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3457D-2E2F-491B-BFEB-72134A14AE0E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7FD30-33C3-4B0A-B68C-01CB381DA3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2675684-2860-4E90-8B71-52A839741ED7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B053EC-0507-4C67-895E-AF1C327B2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5684-2860-4E90-8B71-52A839741ED7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53EC-0507-4C67-895E-AF1C327B2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2675684-2860-4E90-8B71-52A839741ED7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DB053EC-0507-4C67-895E-AF1C327B2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5684-2860-4E90-8B71-52A839741ED7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B053EC-0507-4C67-895E-AF1C327B2E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5684-2860-4E90-8B71-52A839741ED7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DB053EC-0507-4C67-895E-AF1C327B2E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2675684-2860-4E90-8B71-52A839741ED7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B053EC-0507-4C67-895E-AF1C327B2E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2675684-2860-4E90-8B71-52A839741ED7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B053EC-0507-4C67-895E-AF1C327B2E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5684-2860-4E90-8B71-52A839741ED7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B053EC-0507-4C67-895E-AF1C327B2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5684-2860-4E90-8B71-52A839741ED7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B053EC-0507-4C67-895E-AF1C327B2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75684-2860-4E90-8B71-52A839741ED7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B053EC-0507-4C67-895E-AF1C327B2E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2675684-2860-4E90-8B71-52A839741ED7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DB053EC-0507-4C67-895E-AF1C327B2E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675684-2860-4E90-8B71-52A839741ED7}" type="datetimeFigureOut">
              <a:rPr lang="en-US" smtClean="0"/>
              <a:pPr/>
              <a:t>6/17/2011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B053EC-0507-4C67-895E-AF1C327B2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3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mward7@edison.edu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mward7@edison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accutrack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Training PowerPoint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New Student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From the System Administration screen:</a:t>
            </a:r>
          </a:p>
          <a:p>
            <a:r>
              <a:rPr lang="en-US" dirty="0" smtClean="0"/>
              <a:t>Click Setup </a:t>
            </a:r>
            <a:r>
              <a:rPr lang="en-US" dirty="0" smtClean="0">
                <a:sym typeface="Wingdings 3"/>
              </a:rPr>
              <a:t> Student Setup  Students</a:t>
            </a:r>
          </a:p>
          <a:p>
            <a:pPr>
              <a:buNone/>
            </a:pPr>
            <a:r>
              <a:rPr lang="en-US" dirty="0" smtClean="0">
                <a:sym typeface="Wingdings 3"/>
              </a:rPr>
              <a:t>From the Modify Students screen:</a:t>
            </a:r>
          </a:p>
          <a:p>
            <a:r>
              <a:rPr lang="en-US" dirty="0" smtClean="0">
                <a:sym typeface="Wingdings 3"/>
              </a:rPr>
              <a:t>Click Add</a:t>
            </a:r>
          </a:p>
          <a:p>
            <a:r>
              <a:rPr lang="en-US" dirty="0" smtClean="0">
                <a:sym typeface="Wingdings 3"/>
              </a:rPr>
              <a:t>Type in the following information:</a:t>
            </a:r>
          </a:p>
          <a:p>
            <a:pPr lvl="2"/>
            <a:r>
              <a:rPr lang="en-US" dirty="0" smtClean="0">
                <a:sym typeface="Wingdings 3"/>
              </a:rPr>
              <a:t>8 digit Banner ID (no “@” symbol)</a:t>
            </a:r>
          </a:p>
          <a:p>
            <a:pPr lvl="2"/>
            <a:r>
              <a:rPr lang="en-US" dirty="0" smtClean="0">
                <a:sym typeface="Wingdings 3"/>
              </a:rPr>
              <a:t>First Name</a:t>
            </a:r>
          </a:p>
          <a:p>
            <a:pPr lvl="2"/>
            <a:r>
              <a:rPr lang="en-US" dirty="0" smtClean="0">
                <a:sym typeface="Wingdings 3"/>
              </a:rPr>
              <a:t>Last Name</a:t>
            </a:r>
          </a:p>
          <a:p>
            <a:pPr lvl="2"/>
            <a:r>
              <a:rPr lang="en-US" dirty="0" smtClean="0">
                <a:sym typeface="Wingdings 3"/>
              </a:rPr>
              <a:t>School Email Address</a:t>
            </a:r>
          </a:p>
          <a:p>
            <a:r>
              <a:rPr lang="en-US" dirty="0" smtClean="0">
                <a:sym typeface="Wingdings 3"/>
              </a:rPr>
              <a:t>Click Save</a:t>
            </a:r>
          </a:p>
          <a:p>
            <a:endParaRPr lang="en-US" dirty="0" smtClean="0">
              <a:sym typeface="Wingdings 3"/>
            </a:endParaRPr>
          </a:p>
          <a:p>
            <a:endParaRPr lang="en-US" dirty="0"/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7620000" y="609600"/>
            <a:ext cx="914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Setup: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Use the Student Registration screen to:</a:t>
            </a:r>
          </a:p>
          <a:p>
            <a:r>
              <a:rPr lang="en-US" dirty="0" smtClean="0"/>
              <a:t>Add a student to a class</a:t>
            </a:r>
          </a:p>
          <a:p>
            <a:r>
              <a:rPr lang="en-US" dirty="0" smtClean="0"/>
              <a:t>Remove a student from a class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From the System Administration screen, click:</a:t>
            </a:r>
          </a:p>
          <a:p>
            <a:pPr>
              <a:buNone/>
            </a:pPr>
            <a:r>
              <a:rPr lang="en-US" dirty="0" smtClean="0"/>
              <a:t>Setup </a:t>
            </a:r>
            <a:r>
              <a:rPr lang="en-US" dirty="0" smtClean="0">
                <a:sym typeface="Wingdings 3"/>
              </a:rPr>
              <a:t> Student Setup  Registration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7620000" y="609600"/>
            <a:ext cx="914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Setup: Registration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0231" t="3390" r="10320" b="13559"/>
          <a:stretch>
            <a:fillRect/>
          </a:stretch>
        </p:blipFill>
        <p:spPr bwMode="auto">
          <a:xfrm>
            <a:off x="685800" y="1600200"/>
            <a:ext cx="7697753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7620000" y="609600"/>
            <a:ext cx="914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a Student to a Class</a:t>
            </a:r>
            <a:endParaRPr lang="en-US" dirty="0"/>
          </a:p>
        </p:txBody>
      </p:sp>
      <p:pic>
        <p:nvPicPr>
          <p:cNvPr id="14" name="Content Placeholder 1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5525" t="13531" r="55307" b="13274"/>
          <a:stretch>
            <a:fillRect/>
          </a:stretch>
        </p:blipFill>
        <p:spPr bwMode="auto">
          <a:xfrm>
            <a:off x="304800" y="1905000"/>
            <a:ext cx="4953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799" y="1589567"/>
            <a:ext cx="3473301" cy="4572000"/>
          </a:xfrm>
        </p:spPr>
        <p:txBody>
          <a:bodyPr>
            <a:normAutofit fontScale="55000" lnSpcReduction="20000"/>
          </a:bodyPr>
          <a:lstStyle/>
          <a:p>
            <a:pPr lvl="0"/>
            <a:endParaRPr lang="en-US" sz="3200" dirty="0" smtClean="0"/>
          </a:p>
          <a:p>
            <a:pPr lvl="0"/>
            <a:r>
              <a:rPr lang="en-US" sz="3200" dirty="0" smtClean="0"/>
              <a:t>In </a:t>
            </a:r>
            <a:r>
              <a:rPr lang="en-US" sz="3200" dirty="0" smtClean="0"/>
              <a:t>the ACTIVITIES box: </a:t>
            </a:r>
          </a:p>
          <a:p>
            <a:pPr lvl="1"/>
            <a:r>
              <a:rPr lang="en-US" sz="2800" dirty="0" smtClean="0"/>
              <a:t>Expand the appropriate category for your lab (i.e. Math Center, Tutoring, etc.) then</a:t>
            </a:r>
          </a:p>
          <a:p>
            <a:pPr lvl="1"/>
            <a:r>
              <a:rPr lang="en-US" sz="2800" dirty="0" smtClean="0"/>
              <a:t>Select the activity/course the student should be registered for</a:t>
            </a:r>
          </a:p>
          <a:p>
            <a:pPr lvl="0"/>
            <a:r>
              <a:rPr lang="en-US" sz="3200" dirty="0" smtClean="0"/>
              <a:t>In the NOT SELECTED box: </a:t>
            </a:r>
          </a:p>
          <a:p>
            <a:pPr lvl="1"/>
            <a:r>
              <a:rPr lang="en-US" sz="2800" dirty="0" smtClean="0"/>
              <a:t>Select the name of the student</a:t>
            </a:r>
          </a:p>
          <a:p>
            <a:pPr lvl="1"/>
            <a:r>
              <a:rPr lang="en-US" sz="2800" dirty="0" smtClean="0"/>
              <a:t>Click the </a:t>
            </a:r>
            <a:r>
              <a:rPr lang="en-US" sz="2800" i="1" dirty="0" smtClean="0"/>
              <a:t>single</a:t>
            </a:r>
            <a:r>
              <a:rPr lang="en-US" sz="2800" dirty="0" smtClean="0"/>
              <a:t> </a:t>
            </a:r>
            <a:r>
              <a:rPr lang="en-US" sz="2800" i="1" dirty="0" smtClean="0"/>
              <a:t>right arrow </a:t>
            </a:r>
            <a:r>
              <a:rPr lang="en-US" sz="2800" dirty="0" smtClean="0"/>
              <a:t>to move the student to the SELECTED box</a:t>
            </a:r>
          </a:p>
          <a:p>
            <a:pPr lvl="0"/>
            <a:r>
              <a:rPr lang="en-US" sz="3200" dirty="0" smtClean="0"/>
              <a:t>IMPORTANT: To finalize, you </a:t>
            </a:r>
            <a:r>
              <a:rPr lang="en-US" sz="3200" u="sng" dirty="0" smtClean="0"/>
              <a:t>must</a:t>
            </a:r>
            <a:r>
              <a:rPr lang="en-US" sz="3200" dirty="0" smtClean="0"/>
              <a:t> click the </a:t>
            </a:r>
            <a:r>
              <a:rPr lang="en-US" sz="3200" b="1" dirty="0" smtClean="0"/>
              <a:t>Register</a:t>
            </a:r>
            <a:r>
              <a:rPr lang="en-US" sz="3200" dirty="0" smtClean="0"/>
              <a:t> button</a:t>
            </a:r>
            <a:br>
              <a:rPr lang="en-US" sz="3200" dirty="0" smtClean="0"/>
            </a:br>
            <a:r>
              <a:rPr lang="en-US" sz="3200" dirty="0" smtClean="0"/>
              <a:t>(Wait until you see a confirmation that the Registration has been saved)</a:t>
            </a:r>
          </a:p>
          <a:p>
            <a:endParaRPr lang="en-US" dirty="0"/>
          </a:p>
        </p:txBody>
      </p:sp>
      <p:sp>
        <p:nvSpPr>
          <p:cNvPr id="24" name="Rounded Rectangle 23">
            <a:hlinkClick r:id="rId3" action="ppaction://hlinksldjump"/>
          </p:cNvPr>
          <p:cNvSpPr/>
          <p:nvPr/>
        </p:nvSpPr>
        <p:spPr>
          <a:xfrm>
            <a:off x="7620000" y="609600"/>
            <a:ext cx="914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Sign-in Logs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Sign-in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Use these screens to edit sign in logs for students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From the System Administration screen:</a:t>
            </a:r>
          </a:p>
          <a:p>
            <a:r>
              <a:rPr lang="en-US" dirty="0" smtClean="0"/>
              <a:t>Edit Sign-in Logs </a:t>
            </a:r>
            <a:r>
              <a:rPr lang="en-US" dirty="0" smtClean="0">
                <a:sym typeface="Wingdings 3"/>
              </a:rPr>
              <a:t> Student </a:t>
            </a:r>
          </a:p>
          <a:p>
            <a:pPr lvl="2"/>
            <a:r>
              <a:rPr lang="en-US" dirty="0" smtClean="0">
                <a:sym typeface="Wingdings 3"/>
              </a:rPr>
              <a:t>Sign In</a:t>
            </a:r>
          </a:p>
          <a:p>
            <a:pPr lvl="2"/>
            <a:r>
              <a:rPr lang="en-US" dirty="0" smtClean="0">
                <a:sym typeface="Wingdings 3"/>
              </a:rPr>
              <a:t>Sign Out</a:t>
            </a:r>
          </a:p>
          <a:p>
            <a:pPr lvl="2"/>
            <a:r>
              <a:rPr lang="en-US" dirty="0" smtClean="0">
                <a:sym typeface="Wingdings 3"/>
              </a:rPr>
              <a:t>Edit Student Sign-in Logs</a:t>
            </a: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7620000" y="609600"/>
            <a:ext cx="914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Student: Sign-in</a:t>
            </a:r>
            <a:endParaRPr lang="en-US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4427" t="3399" r="13917" b="5621"/>
          <a:stretch>
            <a:fillRect/>
          </a:stretch>
        </p:blipFill>
        <p:spPr bwMode="auto">
          <a:xfrm>
            <a:off x="228597" y="1722120"/>
            <a:ext cx="5415774" cy="429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791200" y="1600200"/>
            <a:ext cx="3124200" cy="457200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900" dirty="0" smtClean="0"/>
              <a:t>For Lee campus, make sure you select the appropriate lab (i.e. College Prep English, Math Center, etc.)</a:t>
            </a:r>
          </a:p>
          <a:p>
            <a:pPr>
              <a:spcBef>
                <a:spcPts val="0"/>
              </a:spcBef>
            </a:pPr>
            <a:r>
              <a:rPr lang="en-US" sz="1900" dirty="0" smtClean="0"/>
              <a:t>Select the Category, Activity, and Lab</a:t>
            </a:r>
          </a:p>
          <a:p>
            <a:pPr>
              <a:spcBef>
                <a:spcPts val="0"/>
              </a:spcBef>
            </a:pPr>
            <a:r>
              <a:rPr lang="en-US" sz="1900" dirty="0" smtClean="0"/>
              <a:t>Modify the date and time if necessary</a:t>
            </a:r>
          </a:p>
          <a:p>
            <a:pPr>
              <a:spcBef>
                <a:spcPts val="0"/>
              </a:spcBef>
            </a:pPr>
            <a:r>
              <a:rPr lang="en-US" sz="1900" dirty="0" smtClean="0"/>
              <a:t>Enter a sign-in period if you would like to sign in a student for a specific amount of time</a:t>
            </a:r>
          </a:p>
          <a:p>
            <a:pPr>
              <a:spcBef>
                <a:spcPts val="0"/>
              </a:spcBef>
            </a:pPr>
            <a:r>
              <a:rPr lang="en-US" sz="1900" dirty="0" smtClean="0"/>
              <a:t>Select the student(s) and click the single right arrow</a:t>
            </a:r>
          </a:p>
          <a:p>
            <a:pPr>
              <a:spcBef>
                <a:spcPts val="0"/>
              </a:spcBef>
            </a:pPr>
            <a:r>
              <a:rPr lang="en-US" sz="1900" dirty="0" smtClean="0"/>
              <a:t>Click SIGN IN</a:t>
            </a:r>
            <a:endParaRPr lang="en-US" sz="1900" dirty="0"/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7620000" y="609600"/>
            <a:ext cx="914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Student: Sign-out</a:t>
            </a:r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3726" t="3399" r="15686" b="8758"/>
          <a:stretch>
            <a:fillRect/>
          </a:stretch>
        </p:blipFill>
        <p:spPr bwMode="auto">
          <a:xfrm>
            <a:off x="228600" y="1676400"/>
            <a:ext cx="5525595" cy="429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5791199" y="1589566"/>
            <a:ext cx="3124201" cy="488743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Select the student(s)</a:t>
            </a:r>
          </a:p>
          <a:p>
            <a:pPr lvl="1"/>
            <a:r>
              <a:rPr lang="en-US" dirty="0" smtClean="0"/>
              <a:t>If selecting more than one student, hold down the CTRL key while making selections</a:t>
            </a:r>
          </a:p>
          <a:p>
            <a:r>
              <a:rPr lang="en-US" dirty="0" smtClean="0"/>
              <a:t>Click the single right arrow</a:t>
            </a:r>
          </a:p>
          <a:p>
            <a:r>
              <a:rPr lang="en-US" dirty="0" smtClean="0"/>
              <a:t>Check one of the following:</a:t>
            </a:r>
          </a:p>
          <a:p>
            <a:pPr lvl="1"/>
            <a:r>
              <a:rPr lang="en-US" dirty="0" smtClean="0"/>
              <a:t>Give a sign-in period of (specify how long the student should have been signed in), or</a:t>
            </a:r>
          </a:p>
          <a:p>
            <a:pPr lvl="1"/>
            <a:r>
              <a:rPr lang="en-US" dirty="0" smtClean="0"/>
              <a:t>Sign out at (specify what time the student should have signed out at)</a:t>
            </a:r>
          </a:p>
          <a:p>
            <a:r>
              <a:rPr lang="en-US" dirty="0" smtClean="0"/>
              <a:t>Click SIGN OUT</a:t>
            </a:r>
            <a:endParaRPr lang="en-US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7620000" y="609600"/>
            <a:ext cx="914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Student: Edit Student Logs</a:t>
            </a:r>
            <a:endParaRPr lang="en-US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9804" t="3399" r="11765" b="4227"/>
          <a:stretch>
            <a:fillRect/>
          </a:stretch>
        </p:blipFill>
        <p:spPr bwMode="auto">
          <a:xfrm>
            <a:off x="228600" y="1752600"/>
            <a:ext cx="5486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5715000" y="1589567"/>
            <a:ext cx="3200399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Use the FILTERS to specify what time period to look for sign-in records (click </a:t>
            </a:r>
            <a:r>
              <a:rPr lang="en-US" dirty="0" smtClean="0"/>
              <a:t>REFRESH after specifying filters).</a:t>
            </a:r>
          </a:p>
          <a:p>
            <a:pPr lvl="1"/>
            <a:r>
              <a:rPr lang="en-US" dirty="0" smtClean="0"/>
              <a:t>Search </a:t>
            </a:r>
            <a:r>
              <a:rPr lang="en-US" dirty="0" smtClean="0"/>
              <a:t>by </a:t>
            </a:r>
            <a:r>
              <a:rPr lang="en-US" dirty="0" smtClean="0"/>
              <a:t>Period</a:t>
            </a:r>
            <a:r>
              <a:rPr lang="en-US" dirty="0" smtClean="0"/>
              <a:t>, </a:t>
            </a:r>
            <a:r>
              <a:rPr lang="en-US" dirty="0" smtClean="0"/>
              <a:t>Student</a:t>
            </a:r>
            <a:r>
              <a:rPr lang="en-US" dirty="0" smtClean="0"/>
              <a:t>, </a:t>
            </a:r>
            <a:r>
              <a:rPr lang="en-US" dirty="0" smtClean="0"/>
              <a:t>Category or Activity.</a:t>
            </a:r>
            <a:endParaRPr lang="en-US" dirty="0" smtClean="0"/>
          </a:p>
          <a:p>
            <a:r>
              <a:rPr lang="en-US" dirty="0" smtClean="0"/>
              <a:t>Select </a:t>
            </a:r>
            <a:r>
              <a:rPr lang="en-US" dirty="0" smtClean="0"/>
              <a:t>the record you would like to adjust, </a:t>
            </a:r>
            <a:r>
              <a:rPr lang="en-US" dirty="0" smtClean="0"/>
              <a:t>and click EDIT</a:t>
            </a:r>
          </a:p>
          <a:p>
            <a:pPr lvl="1"/>
            <a:r>
              <a:rPr lang="en-US" dirty="0" smtClean="0"/>
              <a:t>Modify the necessary contents</a:t>
            </a:r>
          </a:p>
          <a:p>
            <a:r>
              <a:rPr lang="en-US" dirty="0" smtClean="0"/>
              <a:t>Click SAVE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7620000" y="609600"/>
            <a:ext cx="914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 numCol="2"/>
          <a:lstStyle/>
          <a:p>
            <a:r>
              <a:rPr lang="en-US" dirty="0" smtClean="0">
                <a:hlinkClick r:id="rId2" action="ppaction://hlinksldjump"/>
              </a:rPr>
              <a:t>Setup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Edit Sign-in Logs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Media</a:t>
            </a:r>
            <a:endParaRPr lang="en-US" dirty="0" smtClean="0"/>
          </a:p>
          <a:p>
            <a:r>
              <a:rPr lang="en-US" dirty="0" smtClean="0">
                <a:hlinkClick r:id="rId5" action="ppaction://hlinksldjump"/>
              </a:rPr>
              <a:t>Who’s In</a:t>
            </a:r>
            <a:endParaRPr lang="en-US" dirty="0" smtClean="0"/>
          </a:p>
          <a:p>
            <a:r>
              <a:rPr lang="en-US" dirty="0" smtClean="0">
                <a:hlinkClick r:id="rId6" action="ppaction://hlinksldjump"/>
              </a:rPr>
              <a:t>Help Center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Stock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the Media Stock page to Add inventory (books, DVDs, etc.) for students to check out</a:t>
            </a:r>
          </a:p>
          <a:p>
            <a:r>
              <a:rPr lang="en-US" dirty="0" smtClean="0"/>
              <a:t>Use the Media Check Out screen to </a:t>
            </a:r>
          </a:p>
          <a:p>
            <a:pPr lvl="1"/>
            <a:r>
              <a:rPr lang="en-US" dirty="0" smtClean="0"/>
              <a:t>Log what students are checking out</a:t>
            </a:r>
          </a:p>
          <a:p>
            <a:pPr lvl="1"/>
            <a:r>
              <a:rPr lang="en-US" dirty="0" smtClean="0"/>
              <a:t>See what items the students may have out already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From System Administration</a:t>
            </a:r>
          </a:p>
          <a:p>
            <a:r>
              <a:rPr lang="en-US" dirty="0" smtClean="0"/>
              <a:t>Click Media then Media Stock or Media Checkout</a:t>
            </a: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7620000" y="609600"/>
            <a:ext cx="914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Stock</a:t>
            </a: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7620000" y="609600"/>
            <a:ext cx="914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</a:t>
            </a:r>
            <a:endParaRPr lang="en-US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9943" t="12994" r="10057" b="13559"/>
          <a:stretch>
            <a:fillRect/>
          </a:stretch>
        </p:blipFill>
        <p:spPr bwMode="auto">
          <a:xfrm>
            <a:off x="1447800" y="1600200"/>
            <a:ext cx="6743705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Check Out</a:t>
            </a: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7620000" y="609600"/>
            <a:ext cx="914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</a:t>
            </a:r>
            <a:endParaRPr lang="en-US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9943" t="12994" r="10057" b="13559"/>
          <a:stretch>
            <a:fillRect/>
          </a:stretch>
        </p:blipFill>
        <p:spPr bwMode="auto">
          <a:xfrm>
            <a:off x="1219200" y="1600200"/>
            <a:ext cx="6743705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In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Use the Who’s In screen to:</a:t>
            </a:r>
          </a:p>
          <a:p>
            <a:r>
              <a:rPr lang="en-US" dirty="0" smtClean="0"/>
              <a:t>All students who are currently signed in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From the System Administration screen</a:t>
            </a:r>
          </a:p>
          <a:p>
            <a:r>
              <a:rPr lang="en-US" dirty="0" smtClean="0"/>
              <a:t>Click on “Who’s In”</a:t>
            </a: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7620000" y="609600"/>
            <a:ext cx="914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</a:t>
            </a:r>
            <a:r>
              <a:rPr lang="en-US" dirty="0" smtClean="0"/>
              <a:t>In Screen</a:t>
            </a:r>
            <a:endParaRPr lang="en-US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0231" t="3133" r="10320" b="3390"/>
          <a:stretch>
            <a:fillRect/>
          </a:stretch>
        </p:blipFill>
        <p:spPr bwMode="auto">
          <a:xfrm>
            <a:off x="1295400" y="1676400"/>
            <a:ext cx="6735533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7620000" y="609600"/>
            <a:ext cx="914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Reports Page</a:t>
            </a:r>
            <a:endParaRPr lang="en-US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0231" t="1695" r="10320" b="3390"/>
          <a:stretch>
            <a:fillRect/>
          </a:stretch>
        </p:blipFill>
        <p:spPr bwMode="auto">
          <a:xfrm>
            <a:off x="1828800" y="1676400"/>
            <a:ext cx="5715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7620000" y="609600"/>
            <a:ext cx="914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Popular reports include:</a:t>
            </a:r>
          </a:p>
          <a:p>
            <a:pPr>
              <a:buNone/>
            </a:pPr>
            <a:endParaRPr lang="en-US" sz="1050" dirty="0" smtClean="0"/>
          </a:p>
          <a:p>
            <a:r>
              <a:rPr lang="en-US" dirty="0" smtClean="0"/>
              <a:t>Visits </a:t>
            </a:r>
            <a:r>
              <a:rPr lang="en-US" dirty="0" smtClean="0">
                <a:sym typeface="Wingdings 3"/>
              </a:rPr>
              <a:t> By Activity</a:t>
            </a:r>
          </a:p>
          <a:p>
            <a:pPr lvl="2"/>
            <a:r>
              <a:rPr lang="en-US" dirty="0" smtClean="0">
                <a:sym typeface="Wingdings 3"/>
              </a:rPr>
              <a:t>Shows the usage of activities</a:t>
            </a:r>
          </a:p>
          <a:p>
            <a:r>
              <a:rPr lang="en-US" dirty="0" smtClean="0">
                <a:sym typeface="Wingdings 3"/>
              </a:rPr>
              <a:t>Visits  Weekly Student Time</a:t>
            </a:r>
          </a:p>
          <a:p>
            <a:pPr lvl="2"/>
            <a:r>
              <a:rPr lang="en-US" dirty="0" smtClean="0">
                <a:sym typeface="Wingdings 3"/>
              </a:rPr>
              <a:t>Shows the total time per week spent by each visitor</a:t>
            </a:r>
          </a:p>
          <a:p>
            <a:r>
              <a:rPr lang="en-US" dirty="0" smtClean="0">
                <a:sym typeface="Wingdings 3"/>
              </a:rPr>
              <a:t>Visits  Visitor History</a:t>
            </a:r>
          </a:p>
          <a:p>
            <a:pPr lvl="2"/>
            <a:r>
              <a:rPr lang="en-US" dirty="0" smtClean="0">
                <a:sym typeface="Wingdings 3"/>
              </a:rPr>
              <a:t>Shows the amount of visits and average time per visit</a:t>
            </a:r>
          </a:p>
          <a:p>
            <a:endParaRPr lang="en-US" dirty="0" smtClean="0">
              <a:sym typeface="Wingdings 3"/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7620000" y="609600"/>
            <a:ext cx="914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Notes on Running AccuTrack Reports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 long as the options are not grayed out, you can filter by: </a:t>
            </a:r>
          </a:p>
          <a:p>
            <a:r>
              <a:rPr lang="en-US" dirty="0" smtClean="0"/>
              <a:t>Period (i.e. by semester or specify dates)</a:t>
            </a:r>
          </a:p>
          <a:p>
            <a:r>
              <a:rPr lang="en-US" dirty="0" smtClean="0"/>
              <a:t>Students</a:t>
            </a:r>
          </a:p>
          <a:p>
            <a:r>
              <a:rPr lang="en-US" dirty="0" smtClean="0"/>
              <a:t>Activities</a:t>
            </a:r>
          </a:p>
          <a:p>
            <a:r>
              <a:rPr lang="en-US" dirty="0" smtClean="0"/>
              <a:t>Instructors</a:t>
            </a:r>
          </a:p>
          <a:p>
            <a:r>
              <a:rPr lang="en-US" dirty="0" smtClean="0"/>
              <a:t>Lab IDs (Lee Campus Only)</a:t>
            </a:r>
          </a:p>
          <a:p>
            <a:r>
              <a:rPr lang="en-US" dirty="0" smtClean="0"/>
              <a:t>And more…</a:t>
            </a:r>
          </a:p>
          <a:p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7620000" y="609600"/>
            <a:ext cx="914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Logging into the AccuTrack </a:t>
            </a:r>
            <a:br>
              <a:rPr lang="en-US" dirty="0" smtClean="0"/>
            </a:br>
            <a:r>
              <a:rPr lang="en-US" dirty="0" smtClean="0"/>
              <a:t>System Administration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Open AccuTrack</a:t>
            </a:r>
          </a:p>
          <a:p>
            <a:r>
              <a:rPr lang="en-US" dirty="0" smtClean="0"/>
              <a:t>Use the Expanded User Account login information:</a:t>
            </a:r>
          </a:p>
          <a:p>
            <a:pPr lvl="2"/>
            <a:r>
              <a:rPr lang="en-US" dirty="0" smtClean="0"/>
              <a:t>ID Number: 99999999 (8 digits)</a:t>
            </a:r>
          </a:p>
          <a:p>
            <a:pPr lvl="2"/>
            <a:r>
              <a:rPr lang="en-US" dirty="0" smtClean="0"/>
              <a:t>Password: Accupass123</a:t>
            </a:r>
          </a:p>
          <a:p>
            <a:r>
              <a:rPr lang="en-US" dirty="0" smtClean="0"/>
              <a:t>Please contact the AccuTrack Administrator (Monique Ward) if you are not able to sign in. </a:t>
            </a:r>
          </a:p>
          <a:p>
            <a:r>
              <a:rPr lang="en-US" dirty="0" smtClean="0"/>
              <a:t>Once signed in, you will see the </a:t>
            </a:r>
            <a:r>
              <a:rPr lang="en-US" b="1" dirty="0" smtClean="0"/>
              <a:t>System Administration</a:t>
            </a:r>
            <a:r>
              <a:rPr lang="en-US" dirty="0" smtClean="0"/>
              <a:t> screen where you will perform administrative functions within AccuTrack</a:t>
            </a: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7620000" y="609600"/>
            <a:ext cx="914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Notes on Running AccuTrack Reports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show Banner IDs, click the checkbox for “Show Visitor ID in the center)</a:t>
            </a:r>
          </a:p>
          <a:p>
            <a:r>
              <a:rPr lang="en-US" dirty="0" smtClean="0"/>
              <a:t>Click “Show Report” to see a PDF version of the report</a:t>
            </a:r>
          </a:p>
          <a:p>
            <a:pPr lvl="2"/>
            <a:r>
              <a:rPr lang="en-US" dirty="0" smtClean="0"/>
              <a:t>FYI… for the Weekly Student Time report (and a few others) may launch an Excel spreadsheet when clicking on “Show Report”</a:t>
            </a:r>
          </a:p>
          <a:p>
            <a:r>
              <a:rPr lang="en-US" dirty="0" smtClean="0"/>
              <a:t>Click “Export Data” to export a report as an Excel document or CSV file</a:t>
            </a: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7620000" y="609600"/>
            <a:ext cx="914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Center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Center: User’s Manual</a:t>
            </a:r>
            <a:endParaRPr lang="en-US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9804" t="3399" r="25490" b="5621"/>
          <a:stretch>
            <a:fillRect/>
          </a:stretch>
        </p:blipFill>
        <p:spPr bwMode="auto">
          <a:xfrm>
            <a:off x="228600" y="1676400"/>
            <a:ext cx="5410714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5714999" y="1589567"/>
            <a:ext cx="3016101" cy="4572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For additional details on any of the AccuTrack features, please navigate to the Help Center from the System Administration screen. </a:t>
            </a:r>
          </a:p>
          <a:p>
            <a:r>
              <a:rPr lang="en-US" dirty="0" smtClean="0"/>
              <a:t>Click Help Center</a:t>
            </a:r>
          </a:p>
          <a:p>
            <a:r>
              <a:rPr lang="en-US" dirty="0" smtClean="0">
                <a:sym typeface="Wingdings 3"/>
              </a:rPr>
              <a:t>User Manuals</a:t>
            </a:r>
          </a:p>
          <a:p>
            <a:r>
              <a:rPr lang="en-US" dirty="0" smtClean="0">
                <a:sym typeface="Wingdings 3"/>
              </a:rPr>
              <a:t>AccuTrack Quick Start Student Manual</a:t>
            </a:r>
            <a:endParaRPr lang="en-US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7620000" y="609600"/>
            <a:ext cx="914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1923871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THE END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3657600"/>
            <a:ext cx="5715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AccuTrack Administrator:</a:t>
            </a:r>
          </a:p>
          <a:p>
            <a:pPr algn="ctr"/>
            <a:r>
              <a:rPr lang="en-US" dirty="0" smtClean="0"/>
              <a:t>Monique Ward</a:t>
            </a:r>
          </a:p>
          <a:p>
            <a:pPr algn="ctr"/>
            <a:r>
              <a:rPr lang="en-US" dirty="0" smtClean="0">
                <a:hlinkClick r:id="rId2"/>
              </a:rPr>
              <a:t>mward7@edison.edu</a:t>
            </a:r>
            <a:endParaRPr lang="en-US" dirty="0" smtClean="0"/>
          </a:p>
          <a:p>
            <a:pPr algn="ctr"/>
            <a:r>
              <a:rPr lang="en-US" dirty="0" smtClean="0"/>
              <a:t>Ext 6962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Special Note to Lee Campus Users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If you see the following message on the sign-in screen: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000" dirty="0" smtClean="0"/>
              <a:t>Please contact: Monique Ward </a:t>
            </a:r>
            <a:r>
              <a:rPr lang="en-US" sz="2000" dirty="0" smtClean="0">
                <a:hlinkClick r:id="rId2"/>
              </a:rPr>
              <a:t>mward7@edison.edu</a:t>
            </a:r>
            <a:r>
              <a:rPr lang="en-US" sz="2000" dirty="0" smtClean="0"/>
              <a:t> Ext 6962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7385" t="13191" r="56705" b="24733"/>
          <a:stretch>
            <a:fillRect/>
          </a:stretch>
        </p:blipFill>
        <p:spPr bwMode="auto">
          <a:xfrm>
            <a:off x="1828800" y="2177005"/>
            <a:ext cx="5191298" cy="361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2895600" y="3124200"/>
            <a:ext cx="2971800" cy="1066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7620000" y="609600"/>
            <a:ext cx="914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Administration </a:t>
            </a:r>
            <a:r>
              <a:rPr lang="en-US" dirty="0" smtClean="0"/>
              <a:t>Screen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0231" t="3133" r="10320" b="3390"/>
          <a:stretch>
            <a:fillRect/>
          </a:stretch>
        </p:blipFill>
        <p:spPr bwMode="auto">
          <a:xfrm>
            <a:off x="457200" y="1600200"/>
            <a:ext cx="6735533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7620000" y="609600"/>
            <a:ext cx="914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0231" t="3133" r="71793" b="52286"/>
          <a:stretch>
            <a:fillRect/>
          </a:stretch>
        </p:blipFill>
        <p:spPr bwMode="auto">
          <a:xfrm>
            <a:off x="5181600" y="1600200"/>
            <a:ext cx="3195497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Administration </a:t>
            </a:r>
            <a:r>
              <a:rPr lang="en-US" dirty="0" smtClean="0"/>
              <a:t>Screen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0231" t="3390" r="10320" b="3390"/>
          <a:stretch>
            <a:fillRect/>
          </a:stretch>
        </p:blipFill>
        <p:spPr bwMode="auto">
          <a:xfrm>
            <a:off x="1295400" y="1600200"/>
            <a:ext cx="6858001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7620000" y="609600"/>
            <a:ext cx="914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32398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Expanded View</a:t>
            </a:r>
            <a:endParaRPr lang="en-US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Setup: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Use the Student Setup screen to:</a:t>
            </a:r>
          </a:p>
          <a:p>
            <a:r>
              <a:rPr lang="en-US" dirty="0" smtClean="0"/>
              <a:t>Look up students </a:t>
            </a:r>
          </a:p>
          <a:p>
            <a:r>
              <a:rPr lang="en-US" dirty="0" smtClean="0"/>
              <a:t>Add students </a:t>
            </a:r>
          </a:p>
          <a:p>
            <a:r>
              <a:rPr lang="en-US" dirty="0" smtClean="0"/>
              <a:t>Update student information </a:t>
            </a:r>
          </a:p>
          <a:p>
            <a:r>
              <a:rPr lang="en-US" dirty="0" smtClean="0"/>
              <a:t>See a student’s registration</a:t>
            </a:r>
          </a:p>
          <a:p>
            <a:r>
              <a:rPr lang="en-US" dirty="0" smtClean="0"/>
              <a:t>And more…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From the System Administration screen, click:</a:t>
            </a:r>
          </a:p>
          <a:p>
            <a:pPr>
              <a:buNone/>
            </a:pPr>
            <a:r>
              <a:rPr lang="en-US" dirty="0" smtClean="0"/>
              <a:t>Setup </a:t>
            </a:r>
            <a:r>
              <a:rPr lang="en-US" dirty="0" smtClean="0">
                <a:sym typeface="Wingdings 3"/>
              </a:rPr>
              <a:t> Student Setup  Students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7620000" y="609600"/>
            <a:ext cx="914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Setup: Students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0231" t="3390" r="10320" b="3390"/>
          <a:stretch>
            <a:fillRect/>
          </a:stretch>
        </p:blipFill>
        <p:spPr bwMode="auto">
          <a:xfrm>
            <a:off x="1219200" y="1600200"/>
            <a:ext cx="6858001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7620000" y="609600"/>
            <a:ext cx="914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Index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11208</TotalTime>
  <Words>876</Words>
  <Application>Microsoft Office PowerPoint</Application>
  <PresentationFormat>On-screen Show (4:3)</PresentationFormat>
  <Paragraphs>176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Median</vt:lpstr>
      <vt:lpstr>accutrack</vt:lpstr>
      <vt:lpstr>Section Index</vt:lpstr>
      <vt:lpstr>Logging into the AccuTrack  System Administration Screen</vt:lpstr>
      <vt:lpstr>Special Note to Lee Campus Users:</vt:lpstr>
      <vt:lpstr>System Administration Screen</vt:lpstr>
      <vt:lpstr>System Administration Screen</vt:lpstr>
      <vt:lpstr>Setup</vt:lpstr>
      <vt:lpstr>Student Setup: Students</vt:lpstr>
      <vt:lpstr>Student Setup: Students</vt:lpstr>
      <vt:lpstr>Adding a New Student</vt:lpstr>
      <vt:lpstr>Student Setup: Registration</vt:lpstr>
      <vt:lpstr>Student Setup: Registration</vt:lpstr>
      <vt:lpstr>Add a Student to a Class</vt:lpstr>
      <vt:lpstr>Edit Sign-in Logs</vt:lpstr>
      <vt:lpstr>Edit Sign-in Logs</vt:lpstr>
      <vt:lpstr>Student: Sign-in</vt:lpstr>
      <vt:lpstr>Student: Sign-out</vt:lpstr>
      <vt:lpstr>Student: Edit Student Logs</vt:lpstr>
      <vt:lpstr>Media</vt:lpstr>
      <vt:lpstr>Media Stock</vt:lpstr>
      <vt:lpstr>Media Stock</vt:lpstr>
      <vt:lpstr>Media Check Out</vt:lpstr>
      <vt:lpstr>Who’s In</vt:lpstr>
      <vt:lpstr>Who’s In</vt:lpstr>
      <vt:lpstr>Who’s In Screen</vt:lpstr>
      <vt:lpstr>Reports</vt:lpstr>
      <vt:lpstr>Main Reports Page</vt:lpstr>
      <vt:lpstr>Popular Reports</vt:lpstr>
      <vt:lpstr>Notes on Running AccuTrack Reports</vt:lpstr>
      <vt:lpstr>Notes on Running AccuTrack Reports</vt:lpstr>
      <vt:lpstr>Help Center</vt:lpstr>
      <vt:lpstr>Help Center: User’s Manual</vt:lpstr>
      <vt:lpstr>Slide 33</vt:lpstr>
    </vt:vector>
  </TitlesOfParts>
  <Company>Edison State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MW</dc:creator>
  <cp:lastModifiedBy>Edison</cp:lastModifiedBy>
  <cp:revision>170</cp:revision>
  <dcterms:created xsi:type="dcterms:W3CDTF">2010-08-25T13:46:45Z</dcterms:created>
  <dcterms:modified xsi:type="dcterms:W3CDTF">2011-06-20T15:15:55Z</dcterms:modified>
</cp:coreProperties>
</file>