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EC1349F-505C-400E-91F2-9F7D2A5908BF}" type="datetimeFigureOut">
              <a:rPr lang="en-US" smtClean="0"/>
              <a:t>8/18/2015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8F8C32F-4C44-40F4-A9D1-1DEC4729A1B0}" type="slidenum">
              <a:rPr lang="en-US" smtClean="0"/>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F8C32F-4C44-40F4-A9D1-1DEC4729A1B0}" type="slidenum">
              <a:rPr lang="en-US" smtClean="0"/>
              <a:t>‹#›</a:t>
            </a:fld>
            <a:endParaRPr lang="en-U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F8C32F-4C44-40F4-A9D1-1DEC4729A1B0}" type="slidenum">
              <a:rPr lang="en-US" smtClean="0"/>
              <a:t>‹#›</a:t>
            </a:fld>
            <a:endParaRPr lang="en-U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F8C32F-4C44-40F4-A9D1-1DEC4729A1B0}" type="slidenum">
              <a:rPr lang="en-US" smtClean="0"/>
              <a:t>‹#›</a:t>
            </a:fld>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F8C32F-4C44-40F4-A9D1-1DEC4729A1B0}"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F8C32F-4C44-40F4-A9D1-1DEC4729A1B0}" type="slidenum">
              <a:rPr lang="en-US" smtClean="0"/>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8F8C32F-4C44-40F4-A9D1-1DEC4729A1B0}" type="slidenum">
              <a:rPr lang="en-US" smtClean="0"/>
              <a:t>‹#›</a:t>
            </a:fld>
            <a:endParaRPr lang="en-U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8F8C32F-4C44-40F4-A9D1-1DEC4729A1B0}" type="slidenum">
              <a:rPr lang="en-US" smtClean="0"/>
              <a:t>‹#›</a:t>
            </a:fld>
            <a:endParaRPr lang="en-U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8F8C32F-4C44-40F4-A9D1-1DEC4729A1B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F8C32F-4C44-40F4-A9D1-1DEC4729A1B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1349F-505C-400E-91F2-9F7D2A5908BF}" type="datetimeFigureOut">
              <a:rPr lang="en-US" smtClean="0"/>
              <a:t>8/18/2015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F8C32F-4C44-40F4-A9D1-1DEC4729A1B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BEC1349F-505C-400E-91F2-9F7D2A5908BF}" type="datetimeFigureOut">
              <a:rPr lang="en-US" smtClean="0"/>
              <a:t>8/18/2015</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8F8C32F-4C44-40F4-A9D1-1DEC4729A1B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fldoe.org/policy/articulation/general-edu-core-course-options.stml" TargetMode="External"/><Relationship Id="rId2" Type="http://schemas.openxmlformats.org/officeDocument/2006/relationships/hyperlink" Target="http://www.flsenate.gov/laws/statutes/2011/1007.25" TargetMode="External"/><Relationship Id="rId1" Type="http://schemas.openxmlformats.org/officeDocument/2006/relationships/slideLayout" Target="../slideLayouts/slideLayout2.xml"/><Relationship Id="rId5" Type="http://schemas.openxmlformats.org/officeDocument/2006/relationships/hyperlink" Target="http://www.fsw.edu/academics/catalog1516" TargetMode="External"/><Relationship Id="rId4" Type="http://schemas.openxmlformats.org/officeDocument/2006/relationships/hyperlink" Target="http://www.fldoe.org/core/fileparse.php/5421/urlt/0080461-ge-steeringfacultycommitteefinalrecommendations.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82880" indent="0">
              <a:buNone/>
            </a:pPr>
            <a:r>
              <a:rPr lang="en-US" dirty="0" smtClean="0">
                <a:solidFill>
                  <a:schemeClr val="tx1"/>
                </a:solidFill>
              </a:rPr>
              <a:t>General Education Program Review</a:t>
            </a:r>
            <a:endParaRPr lang="en-US" dirty="0">
              <a:solidFill>
                <a:schemeClr val="tx1"/>
              </a:solidFill>
            </a:endParaRPr>
          </a:p>
        </p:txBody>
      </p:sp>
      <p:sp>
        <p:nvSpPr>
          <p:cNvPr id="3" name="Subtitle 2"/>
          <p:cNvSpPr>
            <a:spLocks noGrp="1"/>
          </p:cNvSpPr>
          <p:nvPr>
            <p:ph type="body" idx="1"/>
          </p:nvPr>
        </p:nvSpPr>
        <p:spPr/>
        <p:txBody>
          <a:bodyPr>
            <a:normAutofit/>
          </a:bodyPr>
          <a:lstStyle/>
          <a:p>
            <a:r>
              <a:rPr lang="en-US" dirty="0" smtClean="0">
                <a:solidFill>
                  <a:schemeClr val="tx1"/>
                </a:solidFill>
              </a:rPr>
              <a:t>Presented by Don Ransford for the Provost/VPAA Meeting</a:t>
            </a:r>
          </a:p>
          <a:p>
            <a:r>
              <a:rPr lang="en-US" dirty="0" smtClean="0">
                <a:solidFill>
                  <a:schemeClr val="tx1"/>
                </a:solidFill>
              </a:rPr>
              <a:t>August 18, 2015</a:t>
            </a:r>
            <a:endParaRPr lang="en-US" dirty="0">
              <a:solidFill>
                <a:schemeClr val="tx1"/>
              </a:solidFill>
            </a:endParaRPr>
          </a:p>
        </p:txBody>
      </p:sp>
    </p:spTree>
    <p:extLst>
      <p:ext uri="{BB962C8B-B14F-4D97-AF65-F5344CB8AC3E}">
        <p14:creationId xmlns:p14="http://schemas.microsoft.com/office/powerpoint/2010/main" val="3724024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228600"/>
            <a:ext cx="8686800" cy="6477000"/>
          </a:xfrm>
        </p:spPr>
        <p:txBody>
          <a:bodyPr>
            <a:normAutofit fontScale="85000" lnSpcReduction="20000"/>
          </a:bodyPr>
          <a:lstStyle/>
          <a:p>
            <a:pPr marL="0" indent="0">
              <a:buNone/>
            </a:pPr>
            <a:r>
              <a:rPr lang="en-US" sz="3200" dirty="0" smtClean="0"/>
              <a:t>Students </a:t>
            </a:r>
            <a:r>
              <a:rPr lang="en-US" sz="3200" dirty="0"/>
              <a:t>who successfully complete our General Education Program </a:t>
            </a:r>
            <a:r>
              <a:rPr lang="en-US" sz="3200" dirty="0" smtClean="0"/>
              <a:t>will…</a:t>
            </a:r>
          </a:p>
          <a:p>
            <a:pPr marL="0" indent="0">
              <a:buNone/>
            </a:pPr>
            <a:endParaRPr lang="en-US" sz="3200" b="1" dirty="0" smtClean="0"/>
          </a:p>
          <a:p>
            <a:pPr marL="0" indent="0">
              <a:buNone/>
            </a:pPr>
            <a:r>
              <a:rPr lang="en-US" sz="3200" b="1" dirty="0" smtClean="0"/>
              <a:t>C</a:t>
            </a:r>
            <a:r>
              <a:rPr lang="en-US" dirty="0" smtClean="0"/>
              <a:t>ommunicate </a:t>
            </a:r>
            <a:r>
              <a:rPr lang="en-US" dirty="0"/>
              <a:t>clearly in a variety of modes and media. </a:t>
            </a:r>
          </a:p>
          <a:p>
            <a:pPr marL="0" indent="0">
              <a:buNone/>
            </a:pPr>
            <a:r>
              <a:rPr lang="en-US" sz="3200" b="1" dirty="0"/>
              <a:t>R</a:t>
            </a:r>
            <a:r>
              <a:rPr lang="en-US" dirty="0"/>
              <a:t>esearch and examine academic and non-academic information resources and evidence. </a:t>
            </a:r>
          </a:p>
          <a:p>
            <a:pPr marL="0" indent="0">
              <a:buNone/>
            </a:pPr>
            <a:r>
              <a:rPr lang="en-US" sz="3200" b="1" dirty="0"/>
              <a:t>E</a:t>
            </a:r>
            <a:r>
              <a:rPr lang="en-US" dirty="0"/>
              <a:t>valuate and utilize mathematical principles, technology, scientific and quantitative data. </a:t>
            </a:r>
          </a:p>
          <a:p>
            <a:pPr marL="0" indent="0">
              <a:buNone/>
            </a:pPr>
            <a:r>
              <a:rPr lang="en-US" sz="3200" b="1" dirty="0"/>
              <a:t>A</a:t>
            </a:r>
            <a:r>
              <a:rPr lang="en-US" dirty="0"/>
              <a:t>nalyze and create individual and collaborative works of art, literature, and performance. </a:t>
            </a:r>
          </a:p>
          <a:p>
            <a:pPr marL="0" indent="0">
              <a:buNone/>
            </a:pPr>
            <a:r>
              <a:rPr lang="en-US" sz="3200" b="1" dirty="0"/>
              <a:t>T</a:t>
            </a:r>
            <a:r>
              <a:rPr lang="en-US" dirty="0"/>
              <a:t>hink critically about past, present, and future questions to yield meaning and value. </a:t>
            </a:r>
          </a:p>
          <a:p>
            <a:pPr marL="0" indent="0">
              <a:buNone/>
            </a:pPr>
            <a:r>
              <a:rPr lang="en-US" sz="3500" b="1" dirty="0"/>
              <a:t>I</a:t>
            </a:r>
            <a:r>
              <a:rPr lang="en-US" dirty="0"/>
              <a:t>nvestigate and engage in the transdisciplinary applications of research, learning </a:t>
            </a:r>
            <a:r>
              <a:rPr lang="en-US" dirty="0" smtClean="0"/>
              <a:t>and knowledge</a:t>
            </a:r>
            <a:r>
              <a:rPr lang="en-US" dirty="0"/>
              <a:t>. </a:t>
            </a:r>
            <a:endParaRPr lang="en-US" dirty="0" smtClean="0"/>
          </a:p>
          <a:p>
            <a:pPr marL="0" indent="0">
              <a:buNone/>
            </a:pPr>
            <a:r>
              <a:rPr lang="en-US" sz="3500" b="1" dirty="0" smtClean="0"/>
              <a:t>V</a:t>
            </a:r>
            <a:r>
              <a:rPr lang="en-US" dirty="0" smtClean="0"/>
              <a:t>isualize </a:t>
            </a:r>
            <a:r>
              <a:rPr lang="en-US" dirty="0"/>
              <a:t>and engage the world from different historical, social, and cultural approaches. </a:t>
            </a:r>
            <a:endParaRPr lang="en-US" dirty="0" smtClean="0"/>
          </a:p>
          <a:p>
            <a:pPr marL="0" indent="0">
              <a:buNone/>
            </a:pPr>
            <a:r>
              <a:rPr lang="en-US" sz="3500" b="1" dirty="0" smtClean="0"/>
              <a:t>E</a:t>
            </a:r>
            <a:r>
              <a:rPr lang="en-US" dirty="0" smtClean="0"/>
              <a:t>ngage </a:t>
            </a:r>
            <a:r>
              <a:rPr lang="en-US" dirty="0"/>
              <a:t>meanings of active citizenship in one’s community, nation, and the </a:t>
            </a:r>
            <a:r>
              <a:rPr lang="en-US" dirty="0" smtClean="0"/>
              <a:t>world.</a:t>
            </a:r>
            <a:endParaRPr lang="en-US" dirty="0"/>
          </a:p>
        </p:txBody>
      </p:sp>
    </p:spTree>
    <p:extLst>
      <p:ext uri="{BB962C8B-B14F-4D97-AF65-F5344CB8AC3E}">
        <p14:creationId xmlns:p14="http://schemas.microsoft.com/office/powerpoint/2010/main" val="3454887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Roles of Stakeholders</a:t>
            </a:r>
            <a:r>
              <a:rPr lang="en-US" dirty="0"/>
              <a:t/>
            </a:r>
            <a:br>
              <a:rPr lang="en-US" dirty="0"/>
            </a:br>
            <a:endParaRPr lang="en-US" dirty="0"/>
          </a:p>
        </p:txBody>
      </p:sp>
      <p:sp>
        <p:nvSpPr>
          <p:cNvPr id="3" name="Content Placeholder 2"/>
          <p:cNvSpPr>
            <a:spLocks noGrp="1"/>
          </p:cNvSpPr>
          <p:nvPr>
            <p:ph idx="1"/>
          </p:nvPr>
        </p:nvSpPr>
        <p:spPr>
          <a:xfrm>
            <a:off x="457200" y="1828800"/>
            <a:ext cx="8229600" cy="4724401"/>
          </a:xfrm>
        </p:spPr>
        <p:txBody>
          <a:bodyPr>
            <a:normAutofit fontScale="77500" lnSpcReduction="20000"/>
          </a:bodyPr>
          <a:lstStyle/>
          <a:p>
            <a:pPr marL="0" indent="0">
              <a:buNone/>
            </a:pPr>
            <a:r>
              <a:rPr lang="en-US" sz="2800" dirty="0"/>
              <a:t> </a:t>
            </a:r>
          </a:p>
          <a:p>
            <a:pPr marL="0" indent="0" algn="ctr">
              <a:buNone/>
            </a:pPr>
            <a:r>
              <a:rPr lang="en-US" sz="2800" b="1" u="sng" dirty="0" smtClean="0"/>
              <a:t>Faculty</a:t>
            </a:r>
            <a:endParaRPr lang="en-US" sz="2800" dirty="0"/>
          </a:p>
          <a:p>
            <a:pPr lvl="0"/>
            <a:r>
              <a:rPr lang="en-US" sz="2800" dirty="0"/>
              <a:t>Identify competencies associated with outcomes as primary and secondary for each course in their </a:t>
            </a:r>
            <a:r>
              <a:rPr lang="en-US" sz="2800" dirty="0" smtClean="0"/>
              <a:t>discipline.</a:t>
            </a:r>
            <a:endParaRPr lang="en-US" sz="2800" dirty="0"/>
          </a:p>
          <a:p>
            <a:pPr lvl="0"/>
            <a:r>
              <a:rPr lang="en-US" sz="2800" dirty="0"/>
              <a:t>Provide a wide array of opportunities for students to experience/master all of the general education </a:t>
            </a:r>
            <a:r>
              <a:rPr lang="en-US" sz="2800" dirty="0" smtClean="0"/>
              <a:t>competencies.</a:t>
            </a:r>
            <a:endParaRPr lang="en-US" sz="2800" dirty="0"/>
          </a:p>
          <a:p>
            <a:pPr lvl="0"/>
            <a:r>
              <a:rPr lang="en-US" sz="2800" dirty="0"/>
              <a:t>Review and/or update course outcomes and objectives on a regular </a:t>
            </a:r>
            <a:r>
              <a:rPr lang="en-US" sz="2800" dirty="0" smtClean="0"/>
              <a:t>basis.</a:t>
            </a:r>
            <a:endParaRPr lang="en-US" sz="2800" dirty="0"/>
          </a:p>
          <a:p>
            <a:pPr marL="0" indent="0">
              <a:buNone/>
            </a:pPr>
            <a:r>
              <a:rPr lang="en-US" sz="2800" dirty="0"/>
              <a:t> </a:t>
            </a:r>
          </a:p>
          <a:p>
            <a:pPr marL="0" indent="0" algn="ctr">
              <a:buNone/>
            </a:pPr>
            <a:r>
              <a:rPr lang="en-US" sz="2800" b="1" u="sng" dirty="0"/>
              <a:t>Students and Advisors</a:t>
            </a:r>
            <a:endParaRPr lang="en-US" sz="2800" dirty="0"/>
          </a:p>
          <a:p>
            <a:pPr marL="0" indent="0">
              <a:buNone/>
            </a:pPr>
            <a:endParaRPr lang="en-US" sz="2800" dirty="0"/>
          </a:p>
          <a:p>
            <a:pPr lvl="0"/>
            <a:r>
              <a:rPr lang="en-US" sz="2800" dirty="0"/>
              <a:t>Devise a plan to meet academic goals while providing for a rich and broad general education </a:t>
            </a:r>
            <a:r>
              <a:rPr lang="en-US" sz="2800" dirty="0" smtClean="0"/>
              <a:t>experience.</a:t>
            </a:r>
            <a:endParaRPr lang="en-US" sz="2800" dirty="0"/>
          </a:p>
          <a:p>
            <a:pPr lvl="0"/>
            <a:r>
              <a:rPr lang="en-US" sz="2800" dirty="0"/>
              <a:t>Review the </a:t>
            </a:r>
            <a:r>
              <a:rPr lang="en-US" sz="2800" dirty="0" smtClean="0"/>
              <a:t>student’s </a:t>
            </a:r>
            <a:r>
              <a:rPr lang="en-US" sz="2800" dirty="0"/>
              <a:t>progress in achieving their academic plan on a regular </a:t>
            </a:r>
            <a:r>
              <a:rPr lang="en-US" sz="2800" dirty="0" smtClean="0"/>
              <a:t>basis.</a:t>
            </a:r>
            <a:endParaRPr lang="en-US" sz="2800" dirty="0"/>
          </a:p>
          <a:p>
            <a:endParaRPr lang="en-US" dirty="0"/>
          </a:p>
        </p:txBody>
      </p:sp>
    </p:spTree>
    <p:extLst>
      <p:ext uri="{BB962C8B-B14F-4D97-AF65-F5344CB8AC3E}">
        <p14:creationId xmlns:p14="http://schemas.microsoft.com/office/powerpoint/2010/main" val="3578047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48347"/>
            <a:ext cx="8381999" cy="4381053"/>
          </a:xfrm>
        </p:spPr>
        <p:txBody>
          <a:bodyPr>
            <a:normAutofit fontScale="70000" lnSpcReduction="20000"/>
          </a:bodyPr>
          <a:lstStyle/>
          <a:p>
            <a:pPr marL="0" indent="0" algn="ctr">
              <a:buNone/>
            </a:pPr>
            <a:r>
              <a:rPr lang="en-US" b="1" u="sng" dirty="0"/>
              <a:t>Learning Assessment Committee (LAC)</a:t>
            </a:r>
            <a:endParaRPr lang="en-US" dirty="0"/>
          </a:p>
          <a:p>
            <a:pPr marL="0" indent="0">
              <a:buNone/>
            </a:pPr>
            <a:endParaRPr lang="en-US" dirty="0"/>
          </a:p>
          <a:p>
            <a:pPr lvl="0"/>
            <a:r>
              <a:rPr lang="en-US" dirty="0"/>
              <a:t>Create a map of the </a:t>
            </a:r>
            <a:r>
              <a:rPr lang="en-US" dirty="0" smtClean="0"/>
              <a:t>General </a:t>
            </a:r>
            <a:r>
              <a:rPr lang="en-US" dirty="0"/>
              <a:t>E</a:t>
            </a:r>
            <a:r>
              <a:rPr lang="en-US" dirty="0" smtClean="0"/>
              <a:t>ducation </a:t>
            </a:r>
            <a:r>
              <a:rPr lang="en-US" dirty="0"/>
              <a:t>competencies currently being offered and make recommendations for improving the overall </a:t>
            </a:r>
            <a:r>
              <a:rPr lang="en-US" dirty="0" smtClean="0"/>
              <a:t>General </a:t>
            </a:r>
            <a:r>
              <a:rPr lang="en-US" dirty="0"/>
              <a:t>E</a:t>
            </a:r>
            <a:r>
              <a:rPr lang="en-US" dirty="0" smtClean="0"/>
              <a:t>ducation </a:t>
            </a:r>
            <a:r>
              <a:rPr lang="en-US" dirty="0"/>
              <a:t>program based on their findings</a:t>
            </a:r>
          </a:p>
          <a:p>
            <a:pPr lvl="0"/>
            <a:r>
              <a:rPr lang="en-US" dirty="0"/>
              <a:t>Assess how well students are meeting the desired outcomes to the program</a:t>
            </a:r>
          </a:p>
          <a:p>
            <a:pPr lvl="0"/>
            <a:r>
              <a:rPr lang="en-US" dirty="0"/>
              <a:t>Assess the </a:t>
            </a:r>
            <a:r>
              <a:rPr lang="en-US" dirty="0" smtClean="0"/>
              <a:t>General </a:t>
            </a:r>
            <a:r>
              <a:rPr lang="en-US" dirty="0"/>
              <a:t>E</a:t>
            </a:r>
            <a:r>
              <a:rPr lang="en-US" dirty="0" smtClean="0"/>
              <a:t>ducation </a:t>
            </a:r>
            <a:r>
              <a:rPr lang="en-US" dirty="0"/>
              <a:t>knowledge and skills students have gained or </a:t>
            </a:r>
            <a:r>
              <a:rPr lang="en-US" dirty="0" smtClean="0"/>
              <a:t>lost </a:t>
            </a:r>
            <a:r>
              <a:rPr lang="en-US" dirty="0"/>
              <a:t>during their academic career at the College</a:t>
            </a:r>
          </a:p>
          <a:p>
            <a:pPr lvl="0"/>
            <a:r>
              <a:rPr lang="en-US" dirty="0"/>
              <a:t>Communicate the status of the implementation of the General Education process to the faculty through departmental meetings</a:t>
            </a:r>
          </a:p>
          <a:p>
            <a:endParaRPr lang="en-US" dirty="0"/>
          </a:p>
          <a:p>
            <a:pPr marL="0" indent="0" algn="ctr">
              <a:buNone/>
            </a:pPr>
            <a:r>
              <a:rPr lang="en-US" b="1" u="sng" dirty="0"/>
              <a:t>Curriculum Committee</a:t>
            </a:r>
            <a:endParaRPr lang="en-US" dirty="0"/>
          </a:p>
          <a:p>
            <a:pPr marL="0" indent="0">
              <a:buNone/>
            </a:pPr>
            <a:r>
              <a:rPr lang="en-US" dirty="0"/>
              <a:t> </a:t>
            </a:r>
          </a:p>
          <a:p>
            <a:pPr lvl="0"/>
            <a:r>
              <a:rPr lang="en-US" dirty="0"/>
              <a:t>Establish a robust, dynamic and diverse </a:t>
            </a:r>
            <a:r>
              <a:rPr lang="en-US" dirty="0" smtClean="0"/>
              <a:t>General </a:t>
            </a:r>
            <a:r>
              <a:rPr lang="en-US" dirty="0"/>
              <a:t>E</a:t>
            </a:r>
            <a:r>
              <a:rPr lang="en-US" dirty="0" smtClean="0"/>
              <a:t>ducation </a:t>
            </a:r>
            <a:r>
              <a:rPr lang="en-US" dirty="0"/>
              <a:t>program based on measurable outcomes</a:t>
            </a:r>
          </a:p>
          <a:p>
            <a:pPr lvl="0"/>
            <a:r>
              <a:rPr lang="en-US" dirty="0"/>
              <a:t>Review the G</a:t>
            </a:r>
            <a:r>
              <a:rPr lang="en-US" dirty="0" smtClean="0"/>
              <a:t>eneral </a:t>
            </a:r>
            <a:r>
              <a:rPr lang="en-US" dirty="0"/>
              <a:t>E</a:t>
            </a:r>
            <a:r>
              <a:rPr lang="en-US" dirty="0" smtClean="0"/>
              <a:t>ducation </a:t>
            </a:r>
            <a:r>
              <a:rPr lang="en-US" dirty="0"/>
              <a:t>program on a regular basis</a:t>
            </a:r>
          </a:p>
          <a:p>
            <a:pPr lvl="0"/>
            <a:r>
              <a:rPr lang="en-US" dirty="0"/>
              <a:t>Collaborate with faculty in the syllabus creation and revision process</a:t>
            </a:r>
          </a:p>
          <a:p>
            <a:endParaRPr lang="en-US" dirty="0"/>
          </a:p>
        </p:txBody>
      </p:sp>
      <p:sp>
        <p:nvSpPr>
          <p:cNvPr id="3" name="Title 2"/>
          <p:cNvSpPr>
            <a:spLocks noGrp="1"/>
          </p:cNvSpPr>
          <p:nvPr>
            <p:ph type="title"/>
          </p:nvPr>
        </p:nvSpPr>
        <p:spPr/>
        <p:txBody>
          <a:bodyPr/>
          <a:lstStyle/>
          <a:p>
            <a:r>
              <a:rPr lang="en-US" b="1" dirty="0">
                <a:solidFill>
                  <a:schemeClr val="tx1"/>
                </a:solidFill>
              </a:rPr>
              <a:t>Roles of Stakeholders</a:t>
            </a:r>
            <a:endParaRPr lang="en-US" dirty="0"/>
          </a:p>
        </p:txBody>
      </p:sp>
    </p:spTree>
    <p:extLst>
      <p:ext uri="{BB962C8B-B14F-4D97-AF65-F5344CB8AC3E}">
        <p14:creationId xmlns:p14="http://schemas.microsoft.com/office/powerpoint/2010/main" val="1236984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48347"/>
            <a:ext cx="8305799" cy="4381053"/>
          </a:xfrm>
        </p:spPr>
        <p:txBody>
          <a:bodyPr>
            <a:normAutofit fontScale="77500" lnSpcReduction="20000"/>
          </a:bodyPr>
          <a:lstStyle/>
          <a:p>
            <a:pPr marL="0" indent="0" algn="ctr">
              <a:buNone/>
            </a:pPr>
            <a:r>
              <a:rPr lang="en-US" b="1" u="sng" dirty="0"/>
              <a:t>Professional Development Committee</a:t>
            </a:r>
            <a:endParaRPr lang="en-US" dirty="0"/>
          </a:p>
          <a:p>
            <a:pPr marL="0" indent="0">
              <a:buNone/>
            </a:pPr>
            <a:endParaRPr lang="en-US" dirty="0"/>
          </a:p>
          <a:p>
            <a:pPr lvl="0"/>
            <a:r>
              <a:rPr lang="en-US" dirty="0"/>
              <a:t>Provide opportunities for new and experienced faculty to deepen their understanding of the </a:t>
            </a:r>
            <a:r>
              <a:rPr lang="en-US" dirty="0" smtClean="0"/>
              <a:t>General </a:t>
            </a:r>
            <a:r>
              <a:rPr lang="en-US" dirty="0"/>
              <a:t>E</a:t>
            </a:r>
            <a:r>
              <a:rPr lang="en-US" dirty="0" smtClean="0"/>
              <a:t>ducation </a:t>
            </a:r>
            <a:r>
              <a:rPr lang="en-US" dirty="0"/>
              <a:t>program</a:t>
            </a:r>
          </a:p>
          <a:p>
            <a:pPr lvl="0"/>
            <a:r>
              <a:rPr lang="en-US" dirty="0"/>
              <a:t>Provide opportunities for new and experienced faculty to be exposed to innovative methods of teaching and assessing the </a:t>
            </a:r>
            <a:r>
              <a:rPr lang="en-US" dirty="0" smtClean="0"/>
              <a:t>General </a:t>
            </a:r>
            <a:r>
              <a:rPr lang="en-US" dirty="0"/>
              <a:t>E</a:t>
            </a:r>
            <a:r>
              <a:rPr lang="en-US" dirty="0" smtClean="0"/>
              <a:t>ducation </a:t>
            </a:r>
            <a:r>
              <a:rPr lang="en-US" dirty="0"/>
              <a:t>competencies</a:t>
            </a:r>
          </a:p>
          <a:p>
            <a:pPr lvl="0"/>
            <a:r>
              <a:rPr lang="en-US" dirty="0"/>
              <a:t>Provide opportunities for new and experienced faculty to practice developing well-defined and measurable course outcomes and objectives</a:t>
            </a:r>
          </a:p>
          <a:p>
            <a:pPr marL="0" indent="0" algn="ctr">
              <a:buNone/>
            </a:pPr>
            <a:r>
              <a:rPr lang="en-US" b="1" u="sng" dirty="0"/>
              <a:t>Administration</a:t>
            </a:r>
            <a:endParaRPr lang="en-US" dirty="0"/>
          </a:p>
          <a:p>
            <a:pPr marL="0" indent="0">
              <a:buNone/>
            </a:pPr>
            <a:endParaRPr lang="en-US" dirty="0"/>
          </a:p>
          <a:p>
            <a:pPr lvl="0"/>
            <a:r>
              <a:rPr lang="en-US" dirty="0"/>
              <a:t>Document and assess the integrity of the G</a:t>
            </a:r>
            <a:r>
              <a:rPr lang="en-US" dirty="0" smtClean="0"/>
              <a:t>eneral Education </a:t>
            </a:r>
            <a:r>
              <a:rPr lang="en-US" dirty="0"/>
              <a:t>program in collaboration with faculty</a:t>
            </a:r>
          </a:p>
          <a:p>
            <a:pPr lvl="0"/>
            <a:r>
              <a:rPr lang="en-US" dirty="0"/>
              <a:t>Provide the necessary resources for faculty and staff to implement and maintain the </a:t>
            </a:r>
            <a:r>
              <a:rPr lang="en-US" dirty="0" smtClean="0"/>
              <a:t>General </a:t>
            </a:r>
            <a:r>
              <a:rPr lang="en-US" dirty="0"/>
              <a:t>E</a:t>
            </a:r>
            <a:r>
              <a:rPr lang="en-US" dirty="0" smtClean="0"/>
              <a:t>ducation </a:t>
            </a:r>
            <a:r>
              <a:rPr lang="en-US" dirty="0"/>
              <a:t>program</a:t>
            </a:r>
          </a:p>
          <a:p>
            <a:endParaRPr lang="en-US" dirty="0"/>
          </a:p>
        </p:txBody>
      </p:sp>
      <p:sp>
        <p:nvSpPr>
          <p:cNvPr id="3" name="Title 2"/>
          <p:cNvSpPr>
            <a:spLocks noGrp="1"/>
          </p:cNvSpPr>
          <p:nvPr>
            <p:ph type="title"/>
          </p:nvPr>
        </p:nvSpPr>
        <p:spPr/>
        <p:txBody>
          <a:bodyPr/>
          <a:lstStyle/>
          <a:p>
            <a:r>
              <a:rPr lang="en-US" b="1" dirty="0">
                <a:solidFill>
                  <a:schemeClr val="tx1"/>
                </a:solidFill>
              </a:rPr>
              <a:t>Roles of Stakeholders</a:t>
            </a:r>
            <a:endParaRPr lang="en-US" dirty="0"/>
          </a:p>
        </p:txBody>
      </p:sp>
    </p:spTree>
    <p:extLst>
      <p:ext uri="{BB962C8B-B14F-4D97-AF65-F5344CB8AC3E}">
        <p14:creationId xmlns:p14="http://schemas.microsoft.com/office/powerpoint/2010/main" val="3715305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2057400"/>
            <a:ext cx="8991600" cy="4800599"/>
          </a:xfrm>
        </p:spPr>
        <p:txBody>
          <a:bodyPr>
            <a:normAutofit fontScale="85000" lnSpcReduction="20000"/>
          </a:bodyPr>
          <a:lstStyle/>
          <a:p>
            <a:pPr marL="0" indent="0">
              <a:buNone/>
            </a:pPr>
            <a:r>
              <a:rPr lang="en-US" sz="3200" b="1" dirty="0" smtClean="0"/>
              <a:t>IV</a:t>
            </a:r>
            <a:r>
              <a:rPr lang="en-US" sz="3200" b="1" dirty="0"/>
              <a:t>.  A.</a:t>
            </a:r>
            <a:r>
              <a:rPr lang="en-US" sz="3200" dirty="0"/>
              <a:t>  </a:t>
            </a:r>
            <a:r>
              <a:rPr lang="en-US" sz="3200" b="1" dirty="0"/>
              <a:t>General Education Competencies and Outcomes</a:t>
            </a:r>
            <a:endParaRPr lang="en-US" sz="3200" dirty="0"/>
          </a:p>
          <a:p>
            <a:pPr marL="0" indent="0">
              <a:buNone/>
            </a:pPr>
            <a:r>
              <a:rPr lang="en-US" i="1" dirty="0" smtClean="0"/>
              <a:t>[</a:t>
            </a:r>
            <a:r>
              <a:rPr lang="en-US" i="1" dirty="0"/>
              <a:t>Note: The main focus of this section is to allow faculty in each department to define how the course contributes to the student’s overall </a:t>
            </a:r>
            <a:r>
              <a:rPr lang="en-US" i="1" dirty="0" smtClean="0"/>
              <a:t>General </a:t>
            </a:r>
            <a:r>
              <a:rPr lang="en-US" i="1" dirty="0"/>
              <a:t>E</a:t>
            </a:r>
            <a:r>
              <a:rPr lang="en-US" i="1" dirty="0" smtClean="0"/>
              <a:t>ducation </a:t>
            </a:r>
            <a:r>
              <a:rPr lang="en-US" i="1" dirty="0"/>
              <a:t>experience at Florida SouthWestern State College</a:t>
            </a:r>
            <a:r>
              <a:rPr lang="en-US" i="1" dirty="0" smtClean="0"/>
              <a:t>.]</a:t>
            </a:r>
            <a:r>
              <a:rPr lang="en-US" dirty="0"/>
              <a:t> </a:t>
            </a:r>
          </a:p>
          <a:p>
            <a:pPr marL="0" indent="0">
              <a:buNone/>
            </a:pPr>
            <a:endParaRPr lang="en-US" dirty="0" smtClean="0"/>
          </a:p>
          <a:p>
            <a:pPr marL="0" indent="0">
              <a:buNone/>
            </a:pPr>
            <a:r>
              <a:rPr lang="en-US" dirty="0" smtClean="0"/>
              <a:t>The </a:t>
            </a:r>
            <a:r>
              <a:rPr lang="en-US" i="1" dirty="0"/>
              <a:t>primary</a:t>
            </a:r>
            <a:r>
              <a:rPr lang="en-US" dirty="0"/>
              <a:t> </a:t>
            </a:r>
            <a:r>
              <a:rPr lang="en-US" dirty="0" smtClean="0"/>
              <a:t>General </a:t>
            </a:r>
            <a:r>
              <a:rPr lang="en-US" dirty="0"/>
              <a:t>E</a:t>
            </a:r>
            <a:r>
              <a:rPr lang="en-US" dirty="0" smtClean="0"/>
              <a:t>ducation </a:t>
            </a:r>
            <a:r>
              <a:rPr lang="en-US" dirty="0"/>
              <a:t>outcome(s) met in this course is/are:</a:t>
            </a:r>
          </a:p>
          <a:p>
            <a:pPr marL="0" indent="0">
              <a:buNone/>
            </a:pPr>
            <a:r>
              <a:rPr lang="en-US" dirty="0"/>
              <a:t> </a:t>
            </a:r>
            <a:r>
              <a:rPr lang="en-US" i="1" dirty="0" smtClean="0"/>
              <a:t>[</a:t>
            </a:r>
            <a:r>
              <a:rPr lang="en-US" i="1" dirty="0"/>
              <a:t>Included in this section would be any of the eight General Education Competencies departmental faculty consider to be a </a:t>
            </a:r>
            <a:r>
              <a:rPr lang="en-US" b="1" i="1" dirty="0"/>
              <a:t>primary</a:t>
            </a:r>
            <a:r>
              <a:rPr lang="en-US" i="1" dirty="0"/>
              <a:t> focus in the course. Each competency would then be followed by a description or listing of course outcomes/objectives supporting the inclusion of the competency by the department.]</a:t>
            </a:r>
            <a:endParaRPr lang="en-US" dirty="0"/>
          </a:p>
          <a:p>
            <a:pPr marL="0" indent="0">
              <a:buNone/>
            </a:pPr>
            <a:endParaRPr lang="en-US" dirty="0"/>
          </a:p>
          <a:p>
            <a:pPr marL="0" indent="0">
              <a:buNone/>
            </a:pPr>
            <a:r>
              <a:rPr lang="en-US" dirty="0"/>
              <a:t>The </a:t>
            </a:r>
            <a:r>
              <a:rPr lang="en-US" i="1" dirty="0"/>
              <a:t>secondary</a:t>
            </a:r>
            <a:r>
              <a:rPr lang="en-US" dirty="0"/>
              <a:t> </a:t>
            </a:r>
            <a:r>
              <a:rPr lang="en-US" dirty="0" smtClean="0"/>
              <a:t>General </a:t>
            </a:r>
            <a:r>
              <a:rPr lang="en-US" dirty="0"/>
              <a:t>E</a:t>
            </a:r>
            <a:r>
              <a:rPr lang="en-US" dirty="0" smtClean="0"/>
              <a:t>ducation </a:t>
            </a:r>
            <a:r>
              <a:rPr lang="en-US" dirty="0"/>
              <a:t>outcome(s) met in this course is/are</a:t>
            </a:r>
            <a:r>
              <a:rPr lang="en-US" dirty="0" smtClean="0"/>
              <a:t>:</a:t>
            </a:r>
            <a:r>
              <a:rPr lang="en-US" dirty="0"/>
              <a:t> </a:t>
            </a:r>
          </a:p>
          <a:p>
            <a:pPr marL="0" indent="0">
              <a:buNone/>
            </a:pPr>
            <a:r>
              <a:rPr lang="en-US" i="1" dirty="0"/>
              <a:t>[Included in this section would be any of the eight General Education Competencies departmental faculty consider to be a </a:t>
            </a:r>
            <a:r>
              <a:rPr lang="en-US" b="1" i="1" dirty="0"/>
              <a:t>secondary</a:t>
            </a:r>
            <a:r>
              <a:rPr lang="en-US" i="1" dirty="0"/>
              <a:t> focus in the course. Each competency would then be followed by a description or listing of course outcomes/objectives supporting the inclusion of the competency by the department</a:t>
            </a:r>
            <a:r>
              <a:rPr lang="en-US" i="1" dirty="0" smtClean="0"/>
              <a:t>.]</a:t>
            </a:r>
            <a:r>
              <a:rPr lang="en-US" dirty="0"/>
              <a:t> </a:t>
            </a:r>
          </a:p>
        </p:txBody>
      </p:sp>
      <p:sp>
        <p:nvSpPr>
          <p:cNvPr id="3" name="Title 2"/>
          <p:cNvSpPr>
            <a:spLocks noGrp="1"/>
          </p:cNvSpPr>
          <p:nvPr>
            <p:ph type="title"/>
          </p:nvPr>
        </p:nvSpPr>
        <p:spPr>
          <a:xfrm>
            <a:off x="838200" y="838200"/>
            <a:ext cx="7530353" cy="801444"/>
          </a:xfrm>
        </p:spPr>
        <p:txBody>
          <a:bodyPr/>
          <a:lstStyle/>
          <a:p>
            <a:r>
              <a:rPr lang="en-US" sz="3600" b="1" i="1" dirty="0">
                <a:solidFill>
                  <a:schemeClr val="tx1"/>
                </a:solidFill>
              </a:rPr>
              <a:t>Suggested Revision to Section </a:t>
            </a:r>
            <a:r>
              <a:rPr lang="en-US" sz="3600" b="1" i="1" dirty="0" smtClean="0">
                <a:solidFill>
                  <a:schemeClr val="tx1"/>
                </a:solidFill>
              </a:rPr>
              <a:t>IV</a:t>
            </a:r>
            <a:r>
              <a:rPr lang="en-US" sz="3600" b="1" i="1" dirty="0">
                <a:solidFill>
                  <a:schemeClr val="tx1"/>
                </a:solidFill>
              </a:rPr>
              <a:t>. of the Common Course Outline</a:t>
            </a:r>
            <a:r>
              <a:rPr lang="en-US" dirty="0"/>
              <a:t/>
            </a:r>
            <a:br>
              <a:rPr lang="en-US" dirty="0"/>
            </a:br>
            <a:endParaRPr lang="en-US" dirty="0"/>
          </a:p>
        </p:txBody>
      </p:sp>
    </p:spTree>
    <p:extLst>
      <p:ext uri="{BB962C8B-B14F-4D97-AF65-F5344CB8AC3E}">
        <p14:creationId xmlns:p14="http://schemas.microsoft.com/office/powerpoint/2010/main" val="2248803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48347"/>
            <a:ext cx="8839199" cy="4381053"/>
          </a:xfrm>
        </p:spPr>
        <p:txBody>
          <a:bodyPr>
            <a:normAutofit fontScale="85000" lnSpcReduction="10000"/>
          </a:bodyPr>
          <a:lstStyle/>
          <a:p>
            <a:pPr marL="0" indent="0">
              <a:buNone/>
            </a:pPr>
            <a:endParaRPr lang="en-US" b="1" dirty="0"/>
          </a:p>
          <a:p>
            <a:pPr marL="0" indent="0">
              <a:buNone/>
            </a:pPr>
            <a:r>
              <a:rPr lang="en-US" sz="3000" b="1" dirty="0"/>
              <a:t>B.</a:t>
            </a:r>
            <a:r>
              <a:rPr lang="en-US" sz="3000" dirty="0"/>
              <a:t>  </a:t>
            </a:r>
            <a:r>
              <a:rPr lang="en-US" sz="3000" b="1" dirty="0"/>
              <a:t>In accordance with Florida Statute 1007.25 concerning the state’s </a:t>
            </a:r>
            <a:r>
              <a:rPr lang="en-US" sz="3000" b="1" dirty="0" smtClean="0"/>
              <a:t>General </a:t>
            </a:r>
            <a:r>
              <a:rPr lang="en-US" sz="3000" b="1" dirty="0"/>
              <a:t>E</a:t>
            </a:r>
            <a:r>
              <a:rPr lang="en-US" sz="3000" b="1" dirty="0" smtClean="0"/>
              <a:t>ducation </a:t>
            </a:r>
            <a:r>
              <a:rPr lang="en-US" sz="3000" b="1" dirty="0"/>
              <a:t>core course requirements, this course meets the general education competencies for </a:t>
            </a:r>
            <a:r>
              <a:rPr lang="en-US" sz="3000" b="1" i="1" dirty="0"/>
              <a:t>mathematics</a:t>
            </a:r>
            <a:r>
              <a:rPr lang="en-US" sz="3000" b="1" dirty="0"/>
              <a:t>.</a:t>
            </a:r>
            <a:endParaRPr lang="en-US" sz="3000" dirty="0"/>
          </a:p>
          <a:p>
            <a:pPr marL="0" indent="0">
              <a:buNone/>
            </a:pPr>
            <a:r>
              <a:rPr lang="en-US" i="1" dirty="0"/>
              <a:t>[This section would only be included in the course outlines of those courses that are included </a:t>
            </a:r>
            <a:r>
              <a:rPr lang="en-US" sz="3000" i="1" dirty="0"/>
              <a:t>in the FSW Catalog as </a:t>
            </a:r>
            <a:r>
              <a:rPr lang="en-US" sz="3000" i="1" dirty="0" smtClean="0"/>
              <a:t>General </a:t>
            </a:r>
            <a:r>
              <a:rPr lang="en-US" sz="3000" i="1" dirty="0"/>
              <a:t>E</a:t>
            </a:r>
            <a:r>
              <a:rPr lang="en-US" sz="3000" i="1" dirty="0" smtClean="0"/>
              <a:t>ducation </a:t>
            </a:r>
            <a:r>
              <a:rPr lang="en-US" sz="3000" i="1" dirty="0"/>
              <a:t>core courses.]</a:t>
            </a:r>
            <a:endParaRPr lang="en-US" sz="3000" dirty="0"/>
          </a:p>
          <a:p>
            <a:pPr marL="0" indent="0">
              <a:buNone/>
            </a:pPr>
            <a:endParaRPr lang="en-US" sz="3000" b="1" dirty="0"/>
          </a:p>
          <a:p>
            <a:pPr marL="0" indent="0">
              <a:buNone/>
            </a:pPr>
            <a:r>
              <a:rPr lang="en-US" sz="3000" b="1" dirty="0"/>
              <a:t>C.</a:t>
            </a:r>
            <a:r>
              <a:rPr lang="en-US" sz="3000" dirty="0"/>
              <a:t>  </a:t>
            </a:r>
            <a:r>
              <a:rPr lang="en-US" sz="3000" b="1" dirty="0"/>
              <a:t>Other Course Objectives/Standards</a:t>
            </a:r>
            <a:endParaRPr lang="en-US" sz="3000" dirty="0"/>
          </a:p>
          <a:p>
            <a:pPr marL="0" indent="0">
              <a:buNone/>
            </a:pPr>
            <a:r>
              <a:rPr lang="en-US" i="1" dirty="0"/>
              <a:t>[This section would be reserved for departments and/or programs that want to provide more detailed course objectives and/or are required to include certain state or national standards for accrediting purposes.]</a:t>
            </a:r>
            <a:endParaRPr lang="en-US" dirty="0"/>
          </a:p>
          <a:p>
            <a:endParaRPr lang="en-US" dirty="0"/>
          </a:p>
        </p:txBody>
      </p:sp>
      <p:sp>
        <p:nvSpPr>
          <p:cNvPr id="3" name="Title 2"/>
          <p:cNvSpPr>
            <a:spLocks noGrp="1"/>
          </p:cNvSpPr>
          <p:nvPr>
            <p:ph type="title"/>
          </p:nvPr>
        </p:nvSpPr>
        <p:spPr/>
        <p:txBody>
          <a:bodyPr/>
          <a:lstStyle/>
          <a:p>
            <a:r>
              <a:rPr lang="en-US" sz="4000" b="1" i="1" dirty="0">
                <a:solidFill>
                  <a:schemeClr val="tx1"/>
                </a:solidFill>
              </a:rPr>
              <a:t>Suggested Revision to Section </a:t>
            </a:r>
            <a:r>
              <a:rPr lang="en-US" sz="4000" b="1" i="1" dirty="0" smtClean="0">
                <a:solidFill>
                  <a:schemeClr val="tx1"/>
                </a:solidFill>
              </a:rPr>
              <a:t>IV</a:t>
            </a:r>
            <a:r>
              <a:rPr lang="en-US" sz="4000" b="1" i="1" dirty="0">
                <a:solidFill>
                  <a:schemeClr val="tx1"/>
                </a:solidFill>
              </a:rPr>
              <a:t>. of the Common Course Outline</a:t>
            </a:r>
            <a:endParaRPr lang="en-US" sz="4000" dirty="0"/>
          </a:p>
        </p:txBody>
      </p:sp>
    </p:spTree>
    <p:extLst>
      <p:ext uri="{BB962C8B-B14F-4D97-AF65-F5344CB8AC3E}">
        <p14:creationId xmlns:p14="http://schemas.microsoft.com/office/powerpoint/2010/main" val="2487218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2248347"/>
            <a:ext cx="8915400" cy="4304853"/>
          </a:xfrm>
        </p:spPr>
        <p:txBody>
          <a:bodyPr>
            <a:normAutofit fontScale="85000" lnSpcReduction="10000"/>
          </a:bodyPr>
          <a:lstStyle/>
          <a:p>
            <a:pPr marL="0" indent="0">
              <a:buNone/>
            </a:pPr>
            <a:r>
              <a:rPr lang="en-US" b="1" dirty="0"/>
              <a:t>Fall 2015</a:t>
            </a:r>
            <a:endParaRPr lang="en-US" dirty="0"/>
          </a:p>
          <a:p>
            <a:pPr lvl="0"/>
            <a:r>
              <a:rPr lang="en-US" dirty="0"/>
              <a:t>Vet the revised General Education mission and competencies and changes to the current course outline with faculty</a:t>
            </a:r>
          </a:p>
          <a:p>
            <a:pPr lvl="0"/>
            <a:r>
              <a:rPr lang="en-US" dirty="0"/>
              <a:t>Discuss the current and possible changing roles with stakeholders</a:t>
            </a:r>
          </a:p>
          <a:p>
            <a:pPr marL="0" indent="0">
              <a:buNone/>
            </a:pPr>
            <a:endParaRPr lang="en-US" dirty="0"/>
          </a:p>
          <a:p>
            <a:pPr marL="0" indent="0">
              <a:buNone/>
            </a:pPr>
            <a:r>
              <a:rPr lang="en-US" b="1" dirty="0"/>
              <a:t>Spring 2016</a:t>
            </a:r>
            <a:endParaRPr lang="en-US" dirty="0"/>
          </a:p>
          <a:p>
            <a:pPr lvl="0"/>
            <a:r>
              <a:rPr lang="en-US" dirty="0"/>
              <a:t>Present the finalized versions of the revised General Education program and course outline to the Curriculum Committee in January</a:t>
            </a:r>
          </a:p>
          <a:p>
            <a:pPr lvl="0"/>
            <a:r>
              <a:rPr lang="en-US" dirty="0"/>
              <a:t>Provide instructions and training to faculty in the process of revising syllabi</a:t>
            </a:r>
          </a:p>
          <a:p>
            <a:pPr lvl="0"/>
            <a:r>
              <a:rPr lang="en-US" dirty="0"/>
              <a:t>The Learning Assessment Committee collaborates with faculty to develop rubrics for assessing the approved General Education competencies</a:t>
            </a:r>
          </a:p>
          <a:p>
            <a:endParaRPr lang="en-US" dirty="0"/>
          </a:p>
        </p:txBody>
      </p:sp>
      <p:sp>
        <p:nvSpPr>
          <p:cNvPr id="3" name="Title 2"/>
          <p:cNvSpPr>
            <a:spLocks noGrp="1"/>
          </p:cNvSpPr>
          <p:nvPr>
            <p:ph type="title"/>
          </p:nvPr>
        </p:nvSpPr>
        <p:spPr>
          <a:xfrm>
            <a:off x="685800" y="685800"/>
            <a:ext cx="7756263" cy="1054250"/>
          </a:xfrm>
        </p:spPr>
        <p:txBody>
          <a:bodyPr/>
          <a:lstStyle/>
          <a:p>
            <a:r>
              <a:rPr lang="en-US" b="1" dirty="0">
                <a:solidFill>
                  <a:schemeClr val="tx1"/>
                </a:solidFill>
              </a:rPr>
              <a:t>Suggested Timeline for Implementation</a:t>
            </a:r>
            <a:r>
              <a:rPr lang="en-US" dirty="0"/>
              <a:t/>
            </a:r>
            <a:br>
              <a:rPr lang="en-US" dirty="0"/>
            </a:br>
            <a:endParaRPr lang="en-US" dirty="0"/>
          </a:p>
        </p:txBody>
      </p:sp>
    </p:spTree>
    <p:extLst>
      <p:ext uri="{BB962C8B-B14F-4D97-AF65-F5344CB8AC3E}">
        <p14:creationId xmlns:p14="http://schemas.microsoft.com/office/powerpoint/2010/main" val="184200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48347"/>
            <a:ext cx="8305799" cy="4304853"/>
          </a:xfrm>
        </p:spPr>
        <p:txBody>
          <a:bodyPr>
            <a:normAutofit fontScale="77500" lnSpcReduction="20000"/>
          </a:bodyPr>
          <a:lstStyle/>
          <a:p>
            <a:pPr marL="0" indent="0">
              <a:buNone/>
            </a:pPr>
            <a:r>
              <a:rPr lang="en-US" b="1" dirty="0"/>
              <a:t>Summer 2016</a:t>
            </a:r>
            <a:endParaRPr lang="en-US" dirty="0"/>
          </a:p>
          <a:p>
            <a:pPr lvl="0"/>
            <a:r>
              <a:rPr lang="en-US" dirty="0"/>
              <a:t>Offer professional development activities to faculty on a variety of topics related to the changes in the General Education program including innovative teaching and assessing methods and writing well-defined and measurable course outcomes and objectives</a:t>
            </a:r>
          </a:p>
          <a:p>
            <a:pPr lvl="0"/>
            <a:r>
              <a:rPr lang="en-US" dirty="0"/>
              <a:t>Provide opportunities for teams of faculty to revise syllabi for a stipend</a:t>
            </a:r>
          </a:p>
          <a:p>
            <a:pPr marL="0" indent="0">
              <a:buNone/>
            </a:pPr>
            <a:endParaRPr lang="en-US" dirty="0"/>
          </a:p>
          <a:p>
            <a:pPr marL="0" indent="0">
              <a:buNone/>
            </a:pPr>
            <a:r>
              <a:rPr lang="en-US" b="1" dirty="0"/>
              <a:t>Fall 2016</a:t>
            </a:r>
            <a:endParaRPr lang="en-US" dirty="0"/>
          </a:p>
          <a:p>
            <a:pPr lvl="0"/>
            <a:r>
              <a:rPr lang="en-US" dirty="0"/>
              <a:t>Update faculty during opening duty days on the progress of the changes in the General Education program</a:t>
            </a:r>
          </a:p>
          <a:p>
            <a:pPr lvl="0"/>
            <a:r>
              <a:rPr lang="en-US" dirty="0"/>
              <a:t>Faculty continue the process of revising syllabi and submitting them to the Curriculum Committee for approval</a:t>
            </a:r>
          </a:p>
          <a:p>
            <a:pPr lvl="0"/>
            <a:r>
              <a:rPr lang="en-US" dirty="0"/>
              <a:t>Continue to offer professional development activities to faculty on a variety of topics related to the changes in the General Education program including innovative teaching and assessing methods and writing well-defined and measurable course outcomes and objectives</a:t>
            </a:r>
          </a:p>
          <a:p>
            <a:endParaRPr lang="en-US" dirty="0"/>
          </a:p>
        </p:txBody>
      </p:sp>
      <p:sp>
        <p:nvSpPr>
          <p:cNvPr id="3" name="Title 2"/>
          <p:cNvSpPr>
            <a:spLocks noGrp="1"/>
          </p:cNvSpPr>
          <p:nvPr>
            <p:ph type="title"/>
          </p:nvPr>
        </p:nvSpPr>
        <p:spPr/>
        <p:txBody>
          <a:bodyPr/>
          <a:lstStyle/>
          <a:p>
            <a:r>
              <a:rPr lang="en-US" b="1" dirty="0">
                <a:solidFill>
                  <a:schemeClr val="tx1"/>
                </a:solidFill>
              </a:rPr>
              <a:t>Suggested Timeline for Implementation</a:t>
            </a:r>
            <a:endParaRPr lang="en-US" dirty="0"/>
          </a:p>
        </p:txBody>
      </p:sp>
    </p:spTree>
    <p:extLst>
      <p:ext uri="{BB962C8B-B14F-4D97-AF65-F5344CB8AC3E}">
        <p14:creationId xmlns:p14="http://schemas.microsoft.com/office/powerpoint/2010/main" val="4061686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48347"/>
            <a:ext cx="8763000" cy="4381053"/>
          </a:xfrm>
        </p:spPr>
        <p:txBody>
          <a:bodyPr>
            <a:normAutofit fontScale="70000" lnSpcReduction="20000"/>
          </a:bodyPr>
          <a:lstStyle/>
          <a:p>
            <a:pPr marL="0" indent="0">
              <a:buNone/>
            </a:pPr>
            <a:r>
              <a:rPr lang="en-US" b="1" dirty="0"/>
              <a:t>Spring 2017</a:t>
            </a:r>
            <a:endParaRPr lang="en-US" dirty="0"/>
          </a:p>
          <a:p>
            <a:pPr lvl="0"/>
            <a:r>
              <a:rPr lang="en-US" dirty="0"/>
              <a:t>All syllabi have been revised and approved by the Curriculum Committee by February</a:t>
            </a:r>
          </a:p>
          <a:p>
            <a:pPr lvl="0"/>
            <a:r>
              <a:rPr lang="en-US" dirty="0"/>
              <a:t>Continue to offer professional development activities to faculty on a variety of topics related to the changes in the General Education program including innovative teaching and assessing methods</a:t>
            </a:r>
          </a:p>
          <a:p>
            <a:pPr lvl="0"/>
            <a:r>
              <a:rPr lang="en-US" dirty="0"/>
              <a:t>The Learning Assessment Committee begins creating a map of the </a:t>
            </a:r>
            <a:r>
              <a:rPr lang="en-US" dirty="0" smtClean="0"/>
              <a:t>General </a:t>
            </a:r>
            <a:r>
              <a:rPr lang="en-US" dirty="0"/>
              <a:t>E</a:t>
            </a:r>
            <a:r>
              <a:rPr lang="en-US" dirty="0" smtClean="0"/>
              <a:t>ducation </a:t>
            </a:r>
            <a:r>
              <a:rPr lang="en-US" dirty="0"/>
              <a:t>competencies and devises a plan for the first assessment of the new General Education competencies</a:t>
            </a:r>
          </a:p>
          <a:p>
            <a:pPr marL="0" indent="0">
              <a:buNone/>
            </a:pPr>
            <a:endParaRPr lang="en-US" dirty="0"/>
          </a:p>
          <a:p>
            <a:pPr marL="0" indent="0">
              <a:buNone/>
            </a:pPr>
            <a:r>
              <a:rPr lang="en-US" b="1" dirty="0"/>
              <a:t>Fall 2017</a:t>
            </a:r>
            <a:endParaRPr lang="en-US" dirty="0"/>
          </a:p>
          <a:p>
            <a:pPr lvl="0"/>
            <a:r>
              <a:rPr lang="en-US" dirty="0"/>
              <a:t>Collect artifacts for the first assessment of the new General Education competencies</a:t>
            </a:r>
          </a:p>
          <a:p>
            <a:pPr marL="0" indent="0">
              <a:buNone/>
            </a:pPr>
            <a:endParaRPr lang="en-US" dirty="0"/>
          </a:p>
          <a:p>
            <a:pPr marL="0" indent="0">
              <a:buNone/>
            </a:pPr>
            <a:r>
              <a:rPr lang="en-US" b="1" dirty="0"/>
              <a:t>Spring 2018</a:t>
            </a:r>
            <a:endParaRPr lang="en-US" dirty="0"/>
          </a:p>
          <a:p>
            <a:pPr lvl="0"/>
            <a:r>
              <a:rPr lang="en-US" dirty="0"/>
              <a:t>Analyze the results from the first assessment of the new General Education competencies</a:t>
            </a:r>
          </a:p>
          <a:p>
            <a:endParaRPr lang="en-US" dirty="0"/>
          </a:p>
        </p:txBody>
      </p:sp>
      <p:sp>
        <p:nvSpPr>
          <p:cNvPr id="3" name="Title 2"/>
          <p:cNvSpPr>
            <a:spLocks noGrp="1"/>
          </p:cNvSpPr>
          <p:nvPr>
            <p:ph type="title"/>
          </p:nvPr>
        </p:nvSpPr>
        <p:spPr/>
        <p:txBody>
          <a:bodyPr/>
          <a:lstStyle/>
          <a:p>
            <a:r>
              <a:rPr lang="en-US" b="1" dirty="0">
                <a:solidFill>
                  <a:schemeClr val="tx1"/>
                </a:solidFill>
              </a:rPr>
              <a:t>Suggested Timeline for Implementation</a:t>
            </a:r>
            <a:endParaRPr lang="en-US" dirty="0"/>
          </a:p>
        </p:txBody>
      </p:sp>
    </p:spTree>
    <p:extLst>
      <p:ext uri="{BB962C8B-B14F-4D97-AF65-F5344CB8AC3E}">
        <p14:creationId xmlns:p14="http://schemas.microsoft.com/office/powerpoint/2010/main" val="3759699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48347"/>
            <a:ext cx="8915400" cy="4457253"/>
          </a:xfrm>
        </p:spPr>
        <p:txBody>
          <a:bodyPr>
            <a:normAutofit/>
          </a:bodyPr>
          <a:lstStyle/>
          <a:p>
            <a:pPr marL="0" indent="0">
              <a:buNone/>
            </a:pPr>
            <a:r>
              <a:rPr lang="en-US" b="1" dirty="0"/>
              <a:t>August, 2013: The State </a:t>
            </a:r>
            <a:r>
              <a:rPr lang="en-US" b="1" dirty="0" smtClean="0"/>
              <a:t>Revised </a:t>
            </a:r>
            <a:r>
              <a:rPr lang="en-US" b="1" dirty="0"/>
              <a:t>Florida Statute 1007.25</a:t>
            </a:r>
            <a:endParaRPr lang="en-US" dirty="0"/>
          </a:p>
          <a:p>
            <a:pPr lvl="1"/>
            <a:r>
              <a:rPr lang="en-US" b="1" dirty="0"/>
              <a:t>Developed Ten General Education Competencies – Five Disciplines with Two Competencies for Each</a:t>
            </a:r>
            <a:endParaRPr lang="en-US" dirty="0"/>
          </a:p>
          <a:p>
            <a:pPr lvl="1"/>
            <a:r>
              <a:rPr lang="en-US" b="1" dirty="0"/>
              <a:t>Established a Finite List of Core Course Options from each of the Five Disciplines</a:t>
            </a:r>
            <a:endParaRPr lang="en-US" dirty="0"/>
          </a:p>
          <a:p>
            <a:pPr lvl="1"/>
            <a:r>
              <a:rPr lang="en-US" b="1" dirty="0"/>
              <a:t>Required Individual Florida Colleges and Universities to each Submit their Selected List of Core Courses to the State</a:t>
            </a:r>
            <a:endParaRPr lang="en-US" dirty="0"/>
          </a:p>
          <a:p>
            <a:pPr lvl="1"/>
            <a:r>
              <a:rPr lang="en-US" b="1" dirty="0"/>
              <a:t>Students Entering Florida Colleges and Universities in Fall of 2015 would then be Required to Meet the New General Education Core Course Graduation Requirements of at least One Course from Each Category</a:t>
            </a:r>
            <a:endParaRPr lang="en-US" dirty="0"/>
          </a:p>
          <a:p>
            <a:endParaRPr lang="en-US" dirty="0"/>
          </a:p>
        </p:txBody>
      </p:sp>
      <p:sp>
        <p:nvSpPr>
          <p:cNvPr id="2" name="Title 1"/>
          <p:cNvSpPr>
            <a:spLocks noGrp="1"/>
          </p:cNvSpPr>
          <p:nvPr>
            <p:ph type="title"/>
          </p:nvPr>
        </p:nvSpPr>
        <p:spPr/>
        <p:txBody>
          <a:bodyPr/>
          <a:lstStyle/>
          <a:p>
            <a:r>
              <a:rPr lang="en-US" dirty="0" smtClean="0">
                <a:solidFill>
                  <a:schemeClr val="tx1"/>
                </a:solidFill>
              </a:rPr>
              <a:t>History</a:t>
            </a:r>
            <a:endParaRPr lang="en-US" dirty="0">
              <a:solidFill>
                <a:schemeClr val="tx1"/>
              </a:solidFill>
            </a:endParaRPr>
          </a:p>
        </p:txBody>
      </p:sp>
    </p:spTree>
    <p:extLst>
      <p:ext uri="{BB962C8B-B14F-4D97-AF65-F5344CB8AC3E}">
        <p14:creationId xmlns:p14="http://schemas.microsoft.com/office/powerpoint/2010/main" val="2628507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48347"/>
            <a:ext cx="8686800" cy="4457253"/>
          </a:xfrm>
        </p:spPr>
        <p:txBody>
          <a:bodyPr>
            <a:normAutofit/>
          </a:bodyPr>
          <a:lstStyle/>
          <a:p>
            <a:pPr marL="0" indent="0">
              <a:buNone/>
            </a:pPr>
            <a:r>
              <a:rPr lang="en-US" b="1" dirty="0"/>
              <a:t>Summer, 2014: </a:t>
            </a:r>
            <a:endParaRPr lang="en-US" dirty="0"/>
          </a:p>
          <a:p>
            <a:pPr lvl="1"/>
            <a:r>
              <a:rPr lang="en-US" b="1" dirty="0"/>
              <a:t>A committee made up of faculty, an advisor, and an administrator convened and devised a list of Core Course Options to be offered at Florida SouthWestern State College.</a:t>
            </a:r>
            <a:endParaRPr lang="en-US" dirty="0"/>
          </a:p>
          <a:p>
            <a:pPr lvl="1"/>
            <a:r>
              <a:rPr lang="en-US" b="1" dirty="0"/>
              <a:t>A group of faculty representing the Learning Assessment </a:t>
            </a:r>
            <a:r>
              <a:rPr lang="en-US" b="1" dirty="0" smtClean="0"/>
              <a:t>Committee (LAC) </a:t>
            </a:r>
            <a:r>
              <a:rPr lang="en-US" b="1" dirty="0"/>
              <a:t>in collaboration with an administrator reviewed assessment options for the General Education </a:t>
            </a:r>
            <a:r>
              <a:rPr lang="en-US" b="1" dirty="0" smtClean="0"/>
              <a:t>program.</a:t>
            </a:r>
          </a:p>
          <a:p>
            <a:pPr lvl="1"/>
            <a:r>
              <a:rPr lang="en-US" b="1" dirty="0" smtClean="0"/>
              <a:t>LAC </a:t>
            </a:r>
            <a:r>
              <a:rPr lang="en-US" b="1" dirty="0"/>
              <a:t>adopted rubrics for each of the five current General Education Competencies and devised a plan for assessing all five during the Fall term of 2014.</a:t>
            </a:r>
            <a:endParaRPr lang="en-US" dirty="0"/>
          </a:p>
          <a:p>
            <a:endParaRPr lang="en-US" dirty="0"/>
          </a:p>
        </p:txBody>
      </p:sp>
      <p:sp>
        <p:nvSpPr>
          <p:cNvPr id="3" name="Title 2"/>
          <p:cNvSpPr>
            <a:spLocks noGrp="1"/>
          </p:cNvSpPr>
          <p:nvPr>
            <p:ph type="title"/>
          </p:nvPr>
        </p:nvSpPr>
        <p:spPr/>
        <p:txBody>
          <a:bodyPr/>
          <a:lstStyle/>
          <a:p>
            <a:r>
              <a:rPr lang="en-US" dirty="0" smtClean="0">
                <a:solidFill>
                  <a:schemeClr val="tx1"/>
                </a:solidFill>
              </a:rPr>
              <a:t>History</a:t>
            </a:r>
            <a:endParaRPr lang="en-US" dirty="0">
              <a:solidFill>
                <a:schemeClr val="tx1"/>
              </a:solidFill>
            </a:endParaRPr>
          </a:p>
        </p:txBody>
      </p:sp>
    </p:spTree>
    <p:extLst>
      <p:ext uri="{BB962C8B-B14F-4D97-AF65-F5344CB8AC3E}">
        <p14:creationId xmlns:p14="http://schemas.microsoft.com/office/powerpoint/2010/main" val="3043851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248347"/>
            <a:ext cx="8839200" cy="4457253"/>
          </a:xfrm>
        </p:spPr>
        <p:txBody>
          <a:bodyPr>
            <a:normAutofit/>
          </a:bodyPr>
          <a:lstStyle/>
          <a:p>
            <a:pPr marL="0" indent="0">
              <a:buNone/>
            </a:pPr>
            <a:r>
              <a:rPr lang="en-US" b="1" dirty="0"/>
              <a:t>Fall, 2014: </a:t>
            </a:r>
            <a:endParaRPr lang="en-US" dirty="0"/>
          </a:p>
          <a:p>
            <a:pPr lvl="0"/>
            <a:r>
              <a:rPr lang="en-US" sz="2200" b="1" dirty="0"/>
              <a:t>The committee charged with developing a list of Core Course Options made its recommendations to the faculty at large and, with some minor revisions, the plan was then submitted to the Curriculum Committee who subsequently approved it. </a:t>
            </a:r>
            <a:endParaRPr lang="en-US" sz="2200" b="1" dirty="0" smtClean="0"/>
          </a:p>
          <a:p>
            <a:pPr lvl="0"/>
            <a:r>
              <a:rPr lang="en-US" sz="2200" b="1" dirty="0" smtClean="0"/>
              <a:t>In </a:t>
            </a:r>
            <a:r>
              <a:rPr lang="en-US" sz="2200" b="1" dirty="0"/>
              <a:t>addition, the ad hoc committee recommended to the Curriculum Committee that a follow-up review of the overall General Education be considered.</a:t>
            </a:r>
            <a:endParaRPr lang="en-US" sz="2200" dirty="0"/>
          </a:p>
          <a:p>
            <a:pPr lvl="0"/>
            <a:r>
              <a:rPr lang="en-US" sz="2200" b="1" dirty="0"/>
              <a:t>The Learning Assessment Committee approved the use of the adapted General Education rubrics and began collecting artifacts from faculty.</a:t>
            </a:r>
            <a:endParaRPr lang="en-US" sz="2200" dirty="0"/>
          </a:p>
          <a:p>
            <a:endParaRPr lang="en-US" dirty="0"/>
          </a:p>
        </p:txBody>
      </p:sp>
      <p:sp>
        <p:nvSpPr>
          <p:cNvPr id="3" name="Title 2"/>
          <p:cNvSpPr>
            <a:spLocks noGrp="1"/>
          </p:cNvSpPr>
          <p:nvPr>
            <p:ph type="title"/>
          </p:nvPr>
        </p:nvSpPr>
        <p:spPr/>
        <p:txBody>
          <a:bodyPr/>
          <a:lstStyle/>
          <a:p>
            <a:r>
              <a:rPr lang="en-US" dirty="0" smtClean="0">
                <a:solidFill>
                  <a:schemeClr val="tx1"/>
                </a:solidFill>
              </a:rPr>
              <a:t>History</a:t>
            </a:r>
            <a:endParaRPr lang="en-US" dirty="0">
              <a:solidFill>
                <a:schemeClr val="tx1"/>
              </a:solidFill>
            </a:endParaRPr>
          </a:p>
        </p:txBody>
      </p:sp>
    </p:spTree>
    <p:extLst>
      <p:ext uri="{BB962C8B-B14F-4D97-AF65-F5344CB8AC3E}">
        <p14:creationId xmlns:p14="http://schemas.microsoft.com/office/powerpoint/2010/main" val="1373562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48347"/>
            <a:ext cx="8534399" cy="4381053"/>
          </a:xfrm>
        </p:spPr>
        <p:txBody>
          <a:bodyPr>
            <a:normAutofit/>
          </a:bodyPr>
          <a:lstStyle/>
          <a:p>
            <a:pPr marL="0" indent="0">
              <a:buNone/>
            </a:pPr>
            <a:r>
              <a:rPr lang="en-US" b="1" dirty="0" smtClean="0"/>
              <a:t>Spring</a:t>
            </a:r>
            <a:r>
              <a:rPr lang="en-US" b="1" dirty="0"/>
              <a:t>, 2015: </a:t>
            </a:r>
            <a:endParaRPr lang="en-US" dirty="0"/>
          </a:p>
          <a:p>
            <a:pPr lvl="0"/>
            <a:r>
              <a:rPr lang="en-US" sz="2200" b="1" dirty="0"/>
              <a:t>The Learning Assessment Committee assessed the collected artifacts and analyzed the results. It was the opinion of those involved in the General Education assessment process that an in-depth review of the current General Education competencies and overall program was needed.</a:t>
            </a:r>
            <a:endParaRPr lang="en-US" sz="2200" dirty="0"/>
          </a:p>
          <a:p>
            <a:r>
              <a:rPr lang="en-US" sz="2200" b="1" dirty="0"/>
              <a:t>The Curriculum Committee made a recommendation to the Provost and </a:t>
            </a:r>
            <a:r>
              <a:rPr lang="en-US" sz="2200" b="1" dirty="0" smtClean="0"/>
              <a:t>Vice President </a:t>
            </a:r>
            <a:r>
              <a:rPr lang="en-US" sz="2200" b="1" dirty="0"/>
              <a:t>for Academic Affairs that an ad hoc committee be convened for the Summer of 2015 to review Florida SouthWestern State College’s General Education </a:t>
            </a:r>
            <a:r>
              <a:rPr lang="en-US" sz="2200" b="1" dirty="0" smtClean="0"/>
              <a:t>Program.</a:t>
            </a:r>
            <a:endParaRPr lang="en-US" sz="2200" dirty="0"/>
          </a:p>
        </p:txBody>
      </p:sp>
      <p:sp>
        <p:nvSpPr>
          <p:cNvPr id="3" name="Title 2"/>
          <p:cNvSpPr>
            <a:spLocks noGrp="1"/>
          </p:cNvSpPr>
          <p:nvPr>
            <p:ph type="title"/>
          </p:nvPr>
        </p:nvSpPr>
        <p:spPr/>
        <p:txBody>
          <a:bodyPr/>
          <a:lstStyle/>
          <a:p>
            <a:r>
              <a:rPr lang="en-US" dirty="0" smtClean="0">
                <a:solidFill>
                  <a:schemeClr val="tx1"/>
                </a:solidFill>
              </a:rPr>
              <a:t>History</a:t>
            </a:r>
            <a:endParaRPr lang="en-US" dirty="0">
              <a:solidFill>
                <a:schemeClr val="tx1"/>
              </a:solidFill>
            </a:endParaRPr>
          </a:p>
        </p:txBody>
      </p:sp>
    </p:spTree>
    <p:extLst>
      <p:ext uri="{BB962C8B-B14F-4D97-AF65-F5344CB8AC3E}">
        <p14:creationId xmlns:p14="http://schemas.microsoft.com/office/powerpoint/2010/main" val="2992668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Florida Statute 1007.25 Link:  </a:t>
            </a:r>
            <a:r>
              <a:rPr lang="en-US" u="sng" dirty="0">
                <a:hlinkClick r:id="rId2"/>
              </a:rPr>
              <a:t>http://www.flsenate.gov/laws/statutes/2011/1007.25</a:t>
            </a:r>
            <a:r>
              <a:rPr lang="en-US" dirty="0"/>
              <a:t> </a:t>
            </a:r>
          </a:p>
          <a:p>
            <a:pPr marL="0" indent="0">
              <a:buNone/>
            </a:pPr>
            <a:r>
              <a:rPr lang="en-US" dirty="0"/>
              <a:t> </a:t>
            </a:r>
          </a:p>
          <a:p>
            <a:r>
              <a:rPr lang="en-US" dirty="0"/>
              <a:t>General Education Core Course Options Link:  </a:t>
            </a:r>
            <a:r>
              <a:rPr lang="en-US" u="sng" dirty="0" smtClean="0">
                <a:hlinkClick r:id="rId3"/>
              </a:rPr>
              <a:t>http://www.fldoe.org/policy/articulation/general-edu-core-course-options.stml</a:t>
            </a:r>
            <a:r>
              <a:rPr lang="en-US" dirty="0" smtClean="0"/>
              <a:t> </a:t>
            </a:r>
          </a:p>
          <a:p>
            <a:pPr marL="0" indent="0">
              <a:buNone/>
            </a:pPr>
            <a:endParaRPr lang="en-US" dirty="0" smtClean="0"/>
          </a:p>
          <a:p>
            <a:r>
              <a:rPr lang="en-US" dirty="0" smtClean="0"/>
              <a:t>Steering Committee Final Recommendations Link: </a:t>
            </a:r>
            <a:r>
              <a:rPr lang="en-US" dirty="0" smtClean="0">
                <a:hlinkClick r:id="rId4"/>
              </a:rPr>
              <a:t>http</a:t>
            </a:r>
            <a:r>
              <a:rPr lang="en-US" dirty="0">
                <a:hlinkClick r:id="rId4"/>
              </a:rPr>
              <a:t>://</a:t>
            </a:r>
            <a:r>
              <a:rPr lang="en-US" dirty="0" smtClean="0">
                <a:hlinkClick r:id="rId4"/>
              </a:rPr>
              <a:t>www.fldoe.org/core/fileparse.php/5421/urlt/0080461-ge-steeringfacultycommitteefinalrecommendations.pdf</a:t>
            </a:r>
            <a:endParaRPr lang="en-US" dirty="0" smtClean="0"/>
          </a:p>
          <a:p>
            <a:pPr marL="0" indent="0">
              <a:buNone/>
            </a:pPr>
            <a:r>
              <a:rPr lang="en-US" dirty="0" smtClean="0"/>
              <a:t> </a:t>
            </a:r>
          </a:p>
          <a:p>
            <a:r>
              <a:rPr lang="en-US" dirty="0" smtClean="0"/>
              <a:t>Florida </a:t>
            </a:r>
            <a:r>
              <a:rPr lang="en-US" dirty="0"/>
              <a:t>SouthWestern State College Catalog General Education Program Guide and Core Course Options Link: </a:t>
            </a:r>
            <a:r>
              <a:rPr lang="en-US" u="sng" dirty="0">
                <a:hlinkClick r:id="rId5"/>
              </a:rPr>
              <a:t>http://www.fsw.edu/academics/catalog1516</a:t>
            </a:r>
            <a:r>
              <a:rPr lang="en-US" dirty="0"/>
              <a:t> </a:t>
            </a:r>
          </a:p>
          <a:p>
            <a:endParaRPr lang="en-US" dirty="0"/>
          </a:p>
        </p:txBody>
      </p:sp>
      <p:sp>
        <p:nvSpPr>
          <p:cNvPr id="3" name="Title 2"/>
          <p:cNvSpPr>
            <a:spLocks noGrp="1"/>
          </p:cNvSpPr>
          <p:nvPr>
            <p:ph type="title"/>
          </p:nvPr>
        </p:nvSpPr>
        <p:spPr/>
        <p:txBody>
          <a:bodyPr/>
          <a:lstStyle/>
          <a:p>
            <a:r>
              <a:rPr lang="en-US" sz="4000" b="1" dirty="0" smtClean="0">
                <a:solidFill>
                  <a:schemeClr val="tx1"/>
                </a:solidFill>
              </a:rPr>
              <a:t>General Education Core Courses</a:t>
            </a:r>
            <a:endParaRPr lang="en-US" sz="4000" b="1" dirty="0">
              <a:solidFill>
                <a:schemeClr val="tx1"/>
              </a:solidFill>
            </a:endParaRPr>
          </a:p>
        </p:txBody>
      </p:sp>
    </p:spTree>
    <p:extLst>
      <p:ext uri="{BB962C8B-B14F-4D97-AF65-F5344CB8AC3E}">
        <p14:creationId xmlns:p14="http://schemas.microsoft.com/office/powerpoint/2010/main" val="160422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534399" cy="5562600"/>
          </a:xfrm>
        </p:spPr>
        <p:txBody>
          <a:bodyPr>
            <a:normAutofit fontScale="32500" lnSpcReduction="20000"/>
          </a:bodyPr>
          <a:lstStyle/>
          <a:p>
            <a:pPr marL="0" indent="0" algn="ctr">
              <a:buNone/>
            </a:pPr>
            <a:r>
              <a:rPr lang="en-US" sz="5500" b="1" u="sng" dirty="0" smtClean="0"/>
              <a:t>Committee </a:t>
            </a:r>
            <a:r>
              <a:rPr lang="en-US" sz="5500" b="1" u="sng" dirty="0"/>
              <a:t>members</a:t>
            </a:r>
          </a:p>
          <a:p>
            <a:pPr marL="0" indent="0">
              <a:buNone/>
            </a:pPr>
            <a:r>
              <a:rPr lang="en-US" sz="5500" dirty="0"/>
              <a:t> </a:t>
            </a:r>
          </a:p>
          <a:p>
            <a:r>
              <a:rPr lang="en-US" sz="5500" dirty="0"/>
              <a:t>Jane Charles, Faculty Librarian</a:t>
            </a:r>
          </a:p>
          <a:p>
            <a:r>
              <a:rPr lang="en-US" sz="5500" dirty="0"/>
              <a:t>Dr. Wendy Chase, Humanities Professor</a:t>
            </a:r>
          </a:p>
          <a:p>
            <a:r>
              <a:rPr lang="en-US" sz="5500" dirty="0"/>
              <a:t>Dr. Eileen DeLuca, Associate </a:t>
            </a:r>
            <a:r>
              <a:rPr lang="en-US" sz="5500" dirty="0" smtClean="0"/>
              <a:t>Vice President </a:t>
            </a:r>
            <a:r>
              <a:rPr lang="en-US" sz="5500" dirty="0"/>
              <a:t>for Academic Affairs</a:t>
            </a:r>
          </a:p>
          <a:p>
            <a:r>
              <a:rPr lang="en-US" sz="5500" dirty="0"/>
              <a:t>Dr. Rebecca Harris, English Professor</a:t>
            </a:r>
          </a:p>
          <a:p>
            <a:r>
              <a:rPr lang="en-US" sz="5500" dirty="0"/>
              <a:t>George Manacheril, Physical Sciences Professor</a:t>
            </a:r>
          </a:p>
          <a:p>
            <a:r>
              <a:rPr lang="en-US" sz="5500" dirty="0"/>
              <a:t>Dr. Brian Page, History/Political Science Professor</a:t>
            </a:r>
          </a:p>
          <a:p>
            <a:r>
              <a:rPr lang="en-US" sz="5500" dirty="0"/>
              <a:t>Don Ransford, Mathematics Professor and Committee Chair</a:t>
            </a:r>
          </a:p>
          <a:p>
            <a:r>
              <a:rPr lang="en-US" sz="5500" dirty="0"/>
              <a:t>Dr. Amy Trogan, English Professor and </a:t>
            </a:r>
            <a:r>
              <a:rPr lang="en-US" sz="5500" dirty="0" smtClean="0"/>
              <a:t>LAC Representative</a:t>
            </a:r>
            <a:endParaRPr lang="en-US" sz="5500" dirty="0"/>
          </a:p>
          <a:p>
            <a:r>
              <a:rPr lang="en-US" sz="5500" dirty="0"/>
              <a:t>Dr. Lisa McGarity, Chemistry </a:t>
            </a:r>
            <a:r>
              <a:rPr lang="en-US" sz="5500" dirty="0" smtClean="0"/>
              <a:t>Professor</a:t>
            </a:r>
            <a:r>
              <a:rPr lang="en-US" sz="5500" dirty="0"/>
              <a:t> </a:t>
            </a:r>
          </a:p>
          <a:p>
            <a:pPr marL="0" indent="0" algn="ctr">
              <a:buNone/>
            </a:pPr>
            <a:endParaRPr lang="en-US" sz="4200" dirty="0" smtClean="0"/>
          </a:p>
          <a:p>
            <a:pPr marL="0" indent="0" algn="ctr">
              <a:buNone/>
            </a:pPr>
            <a:r>
              <a:rPr lang="en-US" sz="4900" b="1" u="sng" dirty="0" smtClean="0"/>
              <a:t>Meeting </a:t>
            </a:r>
            <a:r>
              <a:rPr lang="en-US" sz="4900" b="1" u="sng" dirty="0"/>
              <a:t>schedule</a:t>
            </a:r>
          </a:p>
          <a:p>
            <a:pPr marL="0" indent="0">
              <a:buNone/>
            </a:pPr>
            <a:r>
              <a:rPr lang="en-US" sz="4900" dirty="0"/>
              <a:t> </a:t>
            </a:r>
          </a:p>
          <a:p>
            <a:r>
              <a:rPr lang="en-US" sz="4900" dirty="0"/>
              <a:t>Thursday, May </a:t>
            </a:r>
            <a:r>
              <a:rPr lang="en-US" sz="4900" dirty="0" smtClean="0"/>
              <a:t>7               1:00 </a:t>
            </a:r>
            <a:r>
              <a:rPr lang="en-US" sz="4900" dirty="0"/>
              <a:t>– 2:00 p.m.</a:t>
            </a:r>
          </a:p>
          <a:p>
            <a:r>
              <a:rPr lang="en-US" sz="4900" dirty="0"/>
              <a:t>Friday, May 29               </a:t>
            </a:r>
            <a:r>
              <a:rPr lang="en-US" sz="4900" dirty="0" smtClean="0"/>
              <a:t>10:00 </a:t>
            </a:r>
            <a:r>
              <a:rPr lang="en-US" sz="4900" dirty="0"/>
              <a:t>– 11:00 a.m.</a:t>
            </a:r>
          </a:p>
          <a:p>
            <a:r>
              <a:rPr lang="en-US" sz="4900" dirty="0"/>
              <a:t>Friday, June 12               </a:t>
            </a:r>
            <a:r>
              <a:rPr lang="en-US" sz="4900" dirty="0" smtClean="0"/>
              <a:t>10:00 </a:t>
            </a:r>
            <a:r>
              <a:rPr lang="en-US" sz="4900" dirty="0"/>
              <a:t>– 11:00 a.m.</a:t>
            </a:r>
          </a:p>
          <a:p>
            <a:r>
              <a:rPr lang="en-US" sz="4900" dirty="0"/>
              <a:t>Friday, June 26               </a:t>
            </a:r>
            <a:r>
              <a:rPr lang="en-US" sz="4900" dirty="0" smtClean="0"/>
              <a:t>10:00 </a:t>
            </a:r>
            <a:r>
              <a:rPr lang="en-US" sz="4900" dirty="0"/>
              <a:t>– 11:00 a.m.</a:t>
            </a:r>
          </a:p>
          <a:p>
            <a:r>
              <a:rPr lang="en-US" sz="4900" dirty="0"/>
              <a:t>Wednesday, July 8           </a:t>
            </a:r>
            <a:r>
              <a:rPr lang="en-US" sz="4900" dirty="0" smtClean="0"/>
              <a:t>9:00 </a:t>
            </a:r>
            <a:r>
              <a:rPr lang="en-US" sz="4900" dirty="0"/>
              <a:t>– 10:00 a.m.</a:t>
            </a:r>
          </a:p>
          <a:p>
            <a:r>
              <a:rPr lang="en-US" sz="4900" dirty="0"/>
              <a:t>Wednesday, July 29         </a:t>
            </a:r>
            <a:r>
              <a:rPr lang="en-US" sz="4900" dirty="0" smtClean="0"/>
              <a:t>9:00 </a:t>
            </a:r>
            <a:r>
              <a:rPr lang="en-US" sz="4900" dirty="0"/>
              <a:t>– 10:00 a.m.</a:t>
            </a:r>
          </a:p>
          <a:p>
            <a:r>
              <a:rPr lang="en-US" sz="4900" dirty="0"/>
              <a:t>Wednesday, August 5     </a:t>
            </a:r>
            <a:r>
              <a:rPr lang="en-US" sz="4900" dirty="0" smtClean="0"/>
              <a:t>9:00 </a:t>
            </a:r>
            <a:r>
              <a:rPr lang="en-US" sz="4900" dirty="0"/>
              <a:t>– 10:00 a.m.</a:t>
            </a:r>
          </a:p>
          <a:p>
            <a:endParaRPr lang="en-US" dirty="0"/>
          </a:p>
        </p:txBody>
      </p:sp>
      <p:sp>
        <p:nvSpPr>
          <p:cNvPr id="3" name="Title 2"/>
          <p:cNvSpPr>
            <a:spLocks noGrp="1"/>
          </p:cNvSpPr>
          <p:nvPr>
            <p:ph type="title"/>
          </p:nvPr>
        </p:nvSpPr>
        <p:spPr>
          <a:xfrm>
            <a:off x="685800" y="457200"/>
            <a:ext cx="7756263" cy="762000"/>
          </a:xfrm>
        </p:spPr>
        <p:txBody>
          <a:bodyPr/>
          <a:lstStyle/>
          <a:p>
            <a:r>
              <a:rPr lang="en-US" sz="4000" b="1" dirty="0">
                <a:solidFill>
                  <a:schemeClr val="tx1"/>
                </a:solidFill>
              </a:rPr>
              <a:t>General Education Program Review Ad Hoc Committee</a:t>
            </a:r>
            <a:r>
              <a:rPr lang="en-US" dirty="0"/>
              <a:t/>
            </a:r>
            <a:br>
              <a:rPr lang="en-US" dirty="0"/>
            </a:br>
            <a:endParaRPr lang="en-US" sz="2800" dirty="0"/>
          </a:p>
        </p:txBody>
      </p:sp>
    </p:spTree>
    <p:extLst>
      <p:ext uri="{BB962C8B-B14F-4D97-AF65-F5344CB8AC3E}">
        <p14:creationId xmlns:p14="http://schemas.microsoft.com/office/powerpoint/2010/main" val="3625905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057400"/>
            <a:ext cx="8763000" cy="4800599"/>
          </a:xfrm>
        </p:spPr>
        <p:txBody>
          <a:bodyPr>
            <a:normAutofit fontScale="70000" lnSpcReduction="20000"/>
          </a:bodyPr>
          <a:lstStyle/>
          <a:p>
            <a:pPr marL="0" indent="0" algn="ctr">
              <a:buNone/>
            </a:pPr>
            <a:r>
              <a:rPr lang="en-US" sz="2800" b="1" u="sng" dirty="0"/>
              <a:t>Goal</a:t>
            </a:r>
          </a:p>
          <a:p>
            <a:pPr marL="0" indent="0">
              <a:buNone/>
            </a:pPr>
            <a:r>
              <a:rPr lang="en-US" sz="2800" dirty="0"/>
              <a:t> </a:t>
            </a:r>
          </a:p>
          <a:p>
            <a:r>
              <a:rPr lang="en-US" sz="2800" dirty="0"/>
              <a:t>Developing a general education mission statement and general education competencies by the beginning of January, 2016, with the intent of providing drafts of both of these documents to each department for suggestions and vetting early in the Fall term of 2015.</a:t>
            </a:r>
          </a:p>
          <a:p>
            <a:pPr marL="0" indent="0">
              <a:buNone/>
            </a:pPr>
            <a:r>
              <a:rPr lang="en-US" sz="2800" dirty="0"/>
              <a:t> </a:t>
            </a:r>
          </a:p>
          <a:p>
            <a:pPr marL="0" indent="0" algn="ctr">
              <a:buNone/>
            </a:pPr>
            <a:r>
              <a:rPr lang="en-US" sz="2800" b="1" u="sng" dirty="0"/>
              <a:t>Initial Questions</a:t>
            </a:r>
          </a:p>
          <a:p>
            <a:pPr marL="0" indent="0">
              <a:buNone/>
            </a:pPr>
            <a:r>
              <a:rPr lang="en-US" sz="2800" dirty="0"/>
              <a:t> </a:t>
            </a:r>
          </a:p>
          <a:p>
            <a:pPr lvl="0"/>
            <a:r>
              <a:rPr lang="en-US" sz="2800" dirty="0"/>
              <a:t>What do/should all graduates of Florida SouthWestern State College have in common?</a:t>
            </a:r>
          </a:p>
          <a:p>
            <a:pPr lvl="0"/>
            <a:r>
              <a:rPr lang="en-US" sz="2800" dirty="0"/>
              <a:t>What general knowledge do transfer institutions of higher learning expect that all Florida SouthWestern State College graduates have mastered?</a:t>
            </a:r>
          </a:p>
          <a:p>
            <a:pPr lvl="0"/>
            <a:r>
              <a:rPr lang="en-US" sz="2800" dirty="0"/>
              <a:t>What general knowledge do employers who hire Florida SouthWestern State College graduates expect they have mastered?</a:t>
            </a:r>
          </a:p>
          <a:p>
            <a:pPr marL="0" indent="0">
              <a:buNone/>
            </a:pPr>
            <a:r>
              <a:rPr lang="en-US" dirty="0"/>
              <a:t> </a:t>
            </a:r>
          </a:p>
          <a:p>
            <a:endParaRPr lang="en-US" dirty="0"/>
          </a:p>
        </p:txBody>
      </p:sp>
      <p:sp>
        <p:nvSpPr>
          <p:cNvPr id="3" name="Title 2"/>
          <p:cNvSpPr>
            <a:spLocks noGrp="1"/>
          </p:cNvSpPr>
          <p:nvPr>
            <p:ph type="title"/>
          </p:nvPr>
        </p:nvSpPr>
        <p:spPr/>
        <p:txBody>
          <a:bodyPr/>
          <a:lstStyle/>
          <a:p>
            <a:r>
              <a:rPr lang="en-US" dirty="0" smtClean="0">
                <a:solidFill>
                  <a:schemeClr val="tx1"/>
                </a:solidFill>
              </a:rPr>
              <a:t>Committee Charge</a:t>
            </a:r>
            <a:endParaRPr lang="en-US" dirty="0">
              <a:solidFill>
                <a:schemeClr val="tx1"/>
              </a:solidFill>
            </a:endParaRPr>
          </a:p>
        </p:txBody>
      </p:sp>
    </p:spTree>
    <p:extLst>
      <p:ext uri="{BB962C8B-B14F-4D97-AF65-F5344CB8AC3E}">
        <p14:creationId xmlns:p14="http://schemas.microsoft.com/office/powerpoint/2010/main" val="3501963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2248347"/>
            <a:ext cx="8229600" cy="4381053"/>
          </a:xfrm>
        </p:spPr>
        <p:txBody>
          <a:bodyPr>
            <a:normAutofit fontScale="92500" lnSpcReduction="10000"/>
          </a:bodyPr>
          <a:lstStyle/>
          <a:p>
            <a:pPr marL="0" indent="0">
              <a:buNone/>
            </a:pPr>
            <a:r>
              <a:rPr lang="en-US" dirty="0" smtClean="0"/>
              <a:t>The </a:t>
            </a:r>
            <a:r>
              <a:rPr lang="en-US" dirty="0"/>
              <a:t>mission of Florida SouthWestern State College’s General Education Program is to provide students with transdisciplinary learning experiences that empower them to be inquisitive, active, informed and ethical citizens. Our innovative curriculum promotes collaboration and communication in diverse settings, encourages greater understanding of the relationship between individuals and their natural surroundings and cultivates intellectual curiosity that leads to independent research, creative problem-solving and meaningful engagement with the global community.  We provide the framework for students to acquire both discipline-specific professional skills necessary for occupational success and a broad spectrum of skills in critical, creative and scientific problem-solving that will allow them to contribute in multiple real world settings. </a:t>
            </a:r>
          </a:p>
          <a:p>
            <a:endParaRPr lang="en-US" dirty="0"/>
          </a:p>
        </p:txBody>
      </p:sp>
      <p:sp>
        <p:nvSpPr>
          <p:cNvPr id="3" name="Title 2"/>
          <p:cNvSpPr>
            <a:spLocks noGrp="1"/>
          </p:cNvSpPr>
          <p:nvPr>
            <p:ph type="title"/>
          </p:nvPr>
        </p:nvSpPr>
        <p:spPr/>
        <p:txBody>
          <a:bodyPr/>
          <a:lstStyle/>
          <a:p>
            <a:r>
              <a:rPr lang="en-US" sz="3200" dirty="0">
                <a:solidFill>
                  <a:schemeClr val="tx1"/>
                </a:solidFill>
              </a:rPr>
              <a:t/>
            </a:r>
            <a:br>
              <a:rPr lang="en-US" sz="3200" dirty="0">
                <a:solidFill>
                  <a:schemeClr val="tx1"/>
                </a:solidFill>
              </a:rPr>
            </a:br>
            <a:r>
              <a:rPr lang="en-US" sz="3200" b="1" i="1" dirty="0">
                <a:solidFill>
                  <a:schemeClr val="tx1"/>
                </a:solidFill>
              </a:rPr>
              <a:t>The Florida SouthWestern State College General Education Program</a:t>
            </a:r>
            <a:r>
              <a:rPr lang="en-US" dirty="0"/>
              <a:t/>
            </a:r>
            <a:br>
              <a:rPr lang="en-US" dirty="0"/>
            </a:br>
            <a:endParaRPr lang="en-US" dirty="0"/>
          </a:p>
        </p:txBody>
      </p:sp>
    </p:spTree>
    <p:extLst>
      <p:ext uri="{BB962C8B-B14F-4D97-AF65-F5344CB8AC3E}">
        <p14:creationId xmlns:p14="http://schemas.microsoft.com/office/powerpoint/2010/main" val="367422882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Custom 23">
      <a:dk1>
        <a:sysClr val="windowText" lastClr="000000"/>
      </a:dk1>
      <a:lt1>
        <a:srgbClr val="F4F2F5"/>
      </a:lt1>
      <a:dk2>
        <a:srgbClr val="F4F2F5"/>
      </a:dk2>
      <a:lt2>
        <a:srgbClr val="F4F2F5"/>
      </a:lt2>
      <a:accent1>
        <a:srgbClr val="A379BB"/>
      </a:accent1>
      <a:accent2>
        <a:srgbClr val="DAC9E3"/>
      </a:accent2>
      <a:accent3>
        <a:srgbClr val="6BB1C9"/>
      </a:accent3>
      <a:accent4>
        <a:srgbClr val="6585CF"/>
      </a:accent4>
      <a:accent5>
        <a:srgbClr val="7E6BC9"/>
      </a:accent5>
      <a:accent6>
        <a:srgbClr val="A379BB"/>
      </a:accent6>
      <a:hlink>
        <a:srgbClr val="410082"/>
      </a:hlink>
      <a:folHlink>
        <a:srgbClr val="932968"/>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247</TotalTime>
  <Words>1222</Words>
  <Application>Microsoft Office PowerPoint</Application>
  <PresentationFormat>On-screen Show (4:3)</PresentationFormat>
  <Paragraphs>155</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Book Antiqua</vt:lpstr>
      <vt:lpstr>Wingdings</vt:lpstr>
      <vt:lpstr>Hardcover</vt:lpstr>
      <vt:lpstr>General Education Program Review</vt:lpstr>
      <vt:lpstr>History</vt:lpstr>
      <vt:lpstr>History</vt:lpstr>
      <vt:lpstr>History</vt:lpstr>
      <vt:lpstr>History</vt:lpstr>
      <vt:lpstr>General Education Core Courses</vt:lpstr>
      <vt:lpstr>General Education Program Review Ad Hoc Committee </vt:lpstr>
      <vt:lpstr>Committee Charge</vt:lpstr>
      <vt:lpstr> The Florida SouthWestern State College General Education Program </vt:lpstr>
      <vt:lpstr>PowerPoint Presentation</vt:lpstr>
      <vt:lpstr>Roles of Stakeholders </vt:lpstr>
      <vt:lpstr>Roles of Stakeholders</vt:lpstr>
      <vt:lpstr>Roles of Stakeholders</vt:lpstr>
      <vt:lpstr>Suggested Revision to Section IV. of the Common Course Outline </vt:lpstr>
      <vt:lpstr>Suggested Revision to Section IV. of the Common Course Outline</vt:lpstr>
      <vt:lpstr>Suggested Timeline for Implementation </vt:lpstr>
      <vt:lpstr>Suggested Timeline for Implementation</vt:lpstr>
      <vt:lpstr>Suggested Timeline for Implementation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Program Review</dc:title>
  <dc:creator>ESC</dc:creator>
  <cp:lastModifiedBy>Donald Ransford</cp:lastModifiedBy>
  <cp:revision>16</cp:revision>
  <dcterms:created xsi:type="dcterms:W3CDTF">2015-08-11T17:20:19Z</dcterms:created>
  <dcterms:modified xsi:type="dcterms:W3CDTF">2015-08-18T16:37:19Z</dcterms:modified>
</cp:coreProperties>
</file>