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9" r:id="rId1"/>
  </p:sldMasterIdLst>
  <p:sldIdLst>
    <p:sldId id="256" r:id="rId2"/>
    <p:sldId id="257" r:id="rId3"/>
    <p:sldId id="258" r:id="rId4"/>
    <p:sldId id="259" r:id="rId5"/>
    <p:sldId id="260" r:id="rId6"/>
    <p:sldId id="262" r:id="rId7"/>
    <p:sldId id="263" r:id="rId8"/>
    <p:sldId id="261" r:id="rId9"/>
    <p:sldId id="270" r:id="rId10"/>
    <p:sldId id="271" r:id="rId11"/>
    <p:sldId id="276" r:id="rId12"/>
    <p:sldId id="277" r:id="rId13"/>
    <p:sldId id="279" r:id="rId14"/>
    <p:sldId id="267" r:id="rId15"/>
    <p:sldId id="266" r:id="rId16"/>
    <p:sldId id="272" r:id="rId17"/>
    <p:sldId id="273" r:id="rId18"/>
    <p:sldId id="274" r:id="rId19"/>
    <p:sldId id="275" r:id="rId20"/>
    <p:sldId id="268" r:id="rId21"/>
    <p:sldId id="269" r:id="rId22"/>
    <p:sldId id="278" r:id="rId23"/>
    <p:sldId id="26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2124" y="-4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EB5ECD5-515E-4817-8A06-1D2ED2C83850}" type="datetime4">
              <a:rPr lang="en-US" smtClean="0"/>
              <a:pPr/>
              <a:t>August 18,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59F4-DDCB-41FF-83F5-A48440F36FA7}" type="datetime4">
              <a:rPr lang="en-US" smtClean="0"/>
              <a:pPr/>
              <a:t>August 18,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056348-D703-428C-A1C4-7D6796EF5F41}" type="datetime4">
              <a:rPr lang="en-US" smtClean="0"/>
              <a:pPr/>
              <a:t>August 18,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
        <p:nvSpPr>
          <p:cNvPr id="9" name="Freeform 8"/>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2D1919-1B5F-4141-B613-3E5C6008A186}" type="datetime4">
              <a:rPr lang="en-US" smtClean="0"/>
              <a:pPr/>
              <a:t>August 18,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AD22427-B1DD-49E6-9F05-DE0F1467D7DC}" type="datetime4">
              <a:rPr lang="en-US" smtClean="0"/>
              <a:pPr/>
              <a:t>August 18, 2015</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CCA7B5-8BC9-491C-A887-7C3E7ED947D8}" type="datetime4">
              <a:rPr lang="en-US" smtClean="0"/>
              <a:pPr/>
              <a:t>August 18, 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DA18ED0-40F2-434C-A848-B92581875164}" type="datetime4">
              <a:rPr lang="en-US" smtClean="0"/>
              <a:pPr/>
              <a:t>August 18, 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55437F-F4F9-44A9-B4D3-9191CA04E889}" type="datetime4">
              <a:rPr lang="en-US" smtClean="0"/>
              <a:pPr/>
              <a:t>August 18, 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39A24E59-01D0-4537-B876-7E5EC75B028D}" type="datetime4">
              <a:rPr lang="en-US" smtClean="0"/>
              <a:pPr/>
              <a:t>August 18, 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5A2E49-18A1-40BC-BA5D-5A2EC8FDDF15}" type="datetime4">
              <a:rPr lang="en-US" smtClean="0"/>
              <a:pPr/>
              <a:t>August 18, 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5" name="Date Placeholder 4"/>
          <p:cNvSpPr>
            <a:spLocks noGrp="1"/>
          </p:cNvSpPr>
          <p:nvPr>
            <p:ph type="dt" sz="half" idx="10"/>
          </p:nvPr>
        </p:nvSpPr>
        <p:spPr/>
        <p:txBody>
          <a:bodyPr/>
          <a:lstStyle/>
          <a:p>
            <a:fld id="{52983DA4-3B24-449B-95CA-514EB7E30A99}" type="datetime4">
              <a:rPr lang="en-US" smtClean="0"/>
              <a:pPr/>
              <a:t>August 18, 2015</a:t>
            </a:fld>
            <a:endParaRPr lang="en-US" dirty="0"/>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42120D2-3948-4F8F-BE5D-E7E7D97880B2}" type="datetime4">
              <a:rPr lang="en-US" smtClean="0"/>
              <a:pPr/>
              <a:t>August 18, 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D72EBF8-7CF5-44B7-B2BF-E22DE4D0703D}"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110" r:id="rId1"/>
    <p:sldLayoutId id="2147484111" r:id="rId2"/>
    <p:sldLayoutId id="2147484112" r:id="rId3"/>
    <p:sldLayoutId id="2147484113" r:id="rId4"/>
    <p:sldLayoutId id="2147484114" r:id="rId5"/>
    <p:sldLayoutId id="2147484115" r:id="rId6"/>
    <p:sldLayoutId id="2147484116" r:id="rId7"/>
    <p:sldLayoutId id="2147484117" r:id="rId8"/>
    <p:sldLayoutId id="2147484118" r:id="rId9"/>
    <p:sldLayoutId id="2147484119" r:id="rId10"/>
    <p:sldLayoutId id="214748412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fsw.edu/facultystaff/assessment/inde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en-US" dirty="0" smtClean="0"/>
              <a:t>Presentation for the Provost/VPAA Meeting August 18</a:t>
            </a:r>
            <a:r>
              <a:rPr lang="en-US" baseline="30000" dirty="0" smtClean="0"/>
              <a:t>th</a:t>
            </a:r>
            <a:r>
              <a:rPr lang="en-US" dirty="0" smtClean="0"/>
              <a:t>, 2015</a:t>
            </a:r>
          </a:p>
        </p:txBody>
      </p:sp>
      <p:sp>
        <p:nvSpPr>
          <p:cNvPr id="2" name="Title 1"/>
          <p:cNvSpPr>
            <a:spLocks noGrp="1"/>
          </p:cNvSpPr>
          <p:nvPr>
            <p:ph type="ctrTitle"/>
          </p:nvPr>
        </p:nvSpPr>
        <p:spPr/>
        <p:txBody>
          <a:bodyPr/>
          <a:lstStyle/>
          <a:p>
            <a:r>
              <a:rPr lang="en-US" dirty="0" smtClean="0"/>
              <a:t>Learning Assessment Committee  Updates</a:t>
            </a:r>
            <a:endParaRPr lang="en-US" dirty="0"/>
          </a:p>
        </p:txBody>
      </p:sp>
    </p:spTree>
    <p:extLst>
      <p:ext uri="{BB962C8B-B14F-4D97-AF65-F5344CB8AC3E}">
        <p14:creationId xmlns:p14="http://schemas.microsoft.com/office/powerpoint/2010/main" val="3033818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Course-Level Assessment 2015-2016</a:t>
            </a:r>
            <a:endParaRPr lang="en-US" dirty="0"/>
          </a:p>
        </p:txBody>
      </p:sp>
      <p:sp>
        <p:nvSpPr>
          <p:cNvPr id="3" name="Content Placeholder 2"/>
          <p:cNvSpPr>
            <a:spLocks noGrp="1"/>
          </p:cNvSpPr>
          <p:nvPr>
            <p:ph idx="1"/>
          </p:nvPr>
        </p:nvSpPr>
        <p:spPr/>
        <p:txBody>
          <a:bodyPr/>
          <a:lstStyle/>
          <a:p>
            <a:r>
              <a:rPr lang="en-US" dirty="0"/>
              <a:t>For AY 2015-2016, the Office of Academic Assessment will provide support to faculty to develop assessment tools, administer assessments, collect data, and analyze results </a:t>
            </a:r>
            <a:r>
              <a:rPr lang="en-US" dirty="0" smtClean="0"/>
              <a:t>for: </a:t>
            </a:r>
            <a:endParaRPr lang="en-US" dirty="0"/>
          </a:p>
          <a:p>
            <a:pPr lvl="0"/>
            <a:r>
              <a:rPr lang="en-US" dirty="0"/>
              <a:t>Courses that are offered in all three modalities (campus-based, online, dual enrollment</a:t>
            </a:r>
            <a:r>
              <a:rPr lang="en-US" dirty="0" smtClean="0"/>
              <a:t>). </a:t>
            </a:r>
            <a:endParaRPr lang="en-US" dirty="0"/>
          </a:p>
          <a:p>
            <a:pPr lvl="0"/>
            <a:r>
              <a:rPr lang="en-US" dirty="0"/>
              <a:t>SB 1720 Courses (MAT 0057, ENC 0022, REA 0019</a:t>
            </a:r>
            <a:r>
              <a:rPr lang="en-US" dirty="0" smtClean="0"/>
              <a:t>).</a:t>
            </a:r>
            <a:endParaRPr lang="en-US" dirty="0"/>
          </a:p>
          <a:p>
            <a:pPr lvl="0"/>
            <a:r>
              <a:rPr lang="en-US" dirty="0"/>
              <a:t>The QEP course (SLS 1515</a:t>
            </a:r>
            <a:r>
              <a:rPr lang="en-US" dirty="0" smtClean="0"/>
              <a:t>).</a:t>
            </a:r>
            <a:endParaRPr lang="en-US" dirty="0"/>
          </a:p>
          <a:p>
            <a:pPr lvl="0"/>
            <a:r>
              <a:rPr lang="en-US" dirty="0"/>
              <a:t>Other courses identified to rotate through the course-level cycle.</a:t>
            </a:r>
          </a:p>
          <a:p>
            <a:endParaRPr lang="en-US" dirty="0"/>
          </a:p>
        </p:txBody>
      </p:sp>
    </p:spTree>
    <p:extLst>
      <p:ext uri="{BB962C8B-B14F-4D97-AF65-F5344CB8AC3E}">
        <p14:creationId xmlns:p14="http://schemas.microsoft.com/office/powerpoint/2010/main" val="2418315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112497"/>
            <a:ext cx="8260672" cy="591752"/>
          </a:xfrm>
        </p:spPr>
        <p:txBody>
          <a:bodyPr>
            <a:normAutofit fontScale="90000"/>
          </a:bodyPr>
          <a:lstStyle/>
          <a:p>
            <a:r>
              <a:rPr lang="en-US" dirty="0" smtClean="0"/>
              <a:t>Course-Level Assessment 2015-2016</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08292552"/>
              </p:ext>
            </p:extLst>
          </p:nvPr>
        </p:nvGraphicFramePr>
        <p:xfrm>
          <a:off x="1466849" y="713775"/>
          <a:ext cx="6181726" cy="6143588"/>
        </p:xfrm>
        <a:graphic>
          <a:graphicData uri="http://schemas.openxmlformats.org/drawingml/2006/table">
            <a:tbl>
              <a:tblPr/>
              <a:tblGrid>
                <a:gridCol w="3090863"/>
                <a:gridCol w="3090863"/>
              </a:tblGrid>
              <a:tr h="210194">
                <a:tc>
                  <a:txBody>
                    <a:bodyPr/>
                    <a:lstStyle/>
                    <a:p>
                      <a:pPr marL="0" marR="0" algn="ctr" fontAlgn="ctr">
                        <a:lnSpc>
                          <a:spcPct val="115000"/>
                        </a:lnSpc>
                        <a:spcBef>
                          <a:spcPts val="0"/>
                        </a:spcBef>
                        <a:spcAft>
                          <a:spcPts val="0"/>
                        </a:spcAft>
                      </a:pPr>
                      <a:r>
                        <a:rPr lang="en-US" sz="1200" b="1" kern="1200" dirty="0">
                          <a:solidFill>
                            <a:srgbClr val="000000"/>
                          </a:solidFill>
                          <a:effectLst/>
                          <a:latin typeface="Arial"/>
                          <a:ea typeface="Times New Roman"/>
                          <a:cs typeface="Times New Roman"/>
                        </a:rPr>
                        <a:t>Social Sciences</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a:txBody>
                    <a:bodyPr/>
                    <a:lstStyle/>
                    <a:p>
                      <a:pPr marL="0" marR="0" algn="ctr">
                        <a:lnSpc>
                          <a:spcPts val="1655"/>
                        </a:lnSpc>
                        <a:spcBef>
                          <a:spcPts val="0"/>
                        </a:spcBef>
                        <a:spcAft>
                          <a:spcPts val="0"/>
                        </a:spcAft>
                      </a:pPr>
                      <a:r>
                        <a:rPr lang="en-US" sz="1200" b="1" kern="1200" dirty="0">
                          <a:solidFill>
                            <a:srgbClr val="000000"/>
                          </a:solidFill>
                          <a:effectLst/>
                          <a:latin typeface="Arial"/>
                          <a:ea typeface="Calibri"/>
                          <a:cs typeface="Times New Roman"/>
                        </a:rPr>
                        <a:t>Humanities/Fine Arts</a:t>
                      </a:r>
                      <a:endParaRPr lang="en-US" sz="1200" dirty="0">
                        <a:effectLst/>
                        <a:latin typeface="Calibri"/>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r>
              <a:tr h="210194">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AMH 2010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kern="1200" dirty="0">
                          <a:solidFill>
                            <a:srgbClr val="000000"/>
                          </a:solidFill>
                          <a:effectLst/>
                          <a:latin typeface="Arial"/>
                          <a:ea typeface="Times New Roman"/>
                          <a:cs typeface="Times New Roman"/>
                        </a:rPr>
                        <a:t>HUM 2211</a:t>
                      </a:r>
                      <a:endParaRPr lang="en-US" sz="1200" dirty="0">
                        <a:effectLst/>
                        <a:latin typeface="Calibri"/>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AMH 2020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kern="1200" dirty="0">
                          <a:solidFill>
                            <a:srgbClr val="000000"/>
                          </a:solidFill>
                          <a:effectLst/>
                          <a:latin typeface="Arial"/>
                          <a:ea typeface="Times New Roman"/>
                          <a:cs typeface="Times New Roman"/>
                        </a:rPr>
                        <a:t>HUM 2235</a:t>
                      </a:r>
                      <a:endParaRPr lang="en-US" sz="1200" dirty="0">
                        <a:effectLst/>
                        <a:latin typeface="Calibri"/>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PSY 2012</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kern="1200" dirty="0">
                          <a:solidFill>
                            <a:srgbClr val="000000"/>
                          </a:solidFill>
                          <a:effectLst/>
                          <a:latin typeface="Arial"/>
                          <a:ea typeface="Times New Roman"/>
                          <a:cs typeface="Times New Roman"/>
                        </a:rPr>
                        <a:t>HUM 2250</a:t>
                      </a:r>
                      <a:endParaRPr lang="en-US" sz="1200" dirty="0">
                        <a:effectLst/>
                        <a:latin typeface="Calibri"/>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kern="1200" dirty="0">
                          <a:solidFill>
                            <a:srgbClr val="FF0000"/>
                          </a:solidFill>
                          <a:effectLst/>
                          <a:latin typeface="Arial"/>
                          <a:ea typeface="Times New Roman"/>
                          <a:cs typeface="Times New Roman"/>
                        </a:rPr>
                        <a:t>DEP 2004</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dirty="0" smtClean="0">
                          <a:solidFill>
                            <a:srgbClr val="FF0000"/>
                          </a:solidFill>
                          <a:effectLst/>
                          <a:latin typeface="Arial" pitchFamily="34" charset="0"/>
                          <a:ea typeface="Calibri"/>
                          <a:cs typeface="Arial" pitchFamily="34" charset="0"/>
                        </a:rPr>
                        <a:t>PHI 2010</a:t>
                      </a:r>
                      <a:endParaRPr lang="en-US" sz="1200" dirty="0">
                        <a:solidFill>
                          <a:srgbClr val="FF0000"/>
                        </a:solidFill>
                        <a:effectLst/>
                        <a:latin typeface="Arial" pitchFamily="34" charset="0"/>
                        <a:ea typeface="Calibri"/>
                        <a:cs typeface="Arial"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kern="1200" dirty="0">
                          <a:solidFill>
                            <a:srgbClr val="FF0000"/>
                          </a:solidFill>
                          <a:effectLst/>
                          <a:latin typeface="Arial"/>
                          <a:ea typeface="Times New Roman"/>
                          <a:cs typeface="Times New Roman"/>
                        </a:rPr>
                        <a:t>ECO 2013</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kern="1200" dirty="0">
                          <a:solidFill>
                            <a:srgbClr val="FF0000"/>
                          </a:solidFill>
                          <a:effectLst/>
                          <a:latin typeface="Arial"/>
                          <a:ea typeface="Times New Roman"/>
                          <a:cs typeface="Times New Roman"/>
                        </a:rPr>
                        <a:t>PHI 2103</a:t>
                      </a:r>
                      <a:endParaRPr lang="en-US" sz="1200" dirty="0">
                        <a:effectLst/>
                        <a:latin typeface="Calibri"/>
                        <a:ea typeface="Calibri"/>
                        <a:cs typeface="Times New Roman"/>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kern="1200" dirty="0">
                          <a:solidFill>
                            <a:srgbClr val="FF0000"/>
                          </a:solidFill>
                          <a:effectLst/>
                          <a:latin typeface="Arial"/>
                          <a:ea typeface="Times New Roman"/>
                          <a:cs typeface="Times New Roman"/>
                        </a:rPr>
                        <a:t>POS 2041</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ts val="1655"/>
                        </a:lnSpc>
                        <a:spcBef>
                          <a:spcPts val="0"/>
                        </a:spcBef>
                        <a:spcAft>
                          <a:spcPts val="0"/>
                        </a:spcAft>
                      </a:pPr>
                      <a:r>
                        <a:rPr lang="en-US" sz="1200" kern="1200" dirty="0">
                          <a:solidFill>
                            <a:srgbClr val="FF0000"/>
                          </a:solidFill>
                          <a:effectLst/>
                          <a:latin typeface="Arial"/>
                          <a:ea typeface="Times New Roman"/>
                          <a:cs typeface="Times New Roman"/>
                        </a:rPr>
                        <a:t>PHI </a:t>
                      </a:r>
                      <a:r>
                        <a:rPr lang="en-US" sz="1200" kern="1200" dirty="0" smtClean="0">
                          <a:solidFill>
                            <a:srgbClr val="FF0000"/>
                          </a:solidFill>
                          <a:effectLst/>
                          <a:latin typeface="Arial" pitchFamily="34" charset="0"/>
                          <a:ea typeface="Times New Roman"/>
                          <a:cs typeface="Arial" pitchFamily="34" charset="0"/>
                        </a:rPr>
                        <a:t>2600</a:t>
                      </a:r>
                      <a:endParaRPr lang="en-US" sz="1200" dirty="0">
                        <a:effectLst/>
                        <a:latin typeface="Arial" pitchFamily="34" charset="0"/>
                        <a:ea typeface="Calibri"/>
                        <a:cs typeface="Arial"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655"/>
                        </a:lnSpc>
                        <a:spcBef>
                          <a:spcPts val="0"/>
                        </a:spcBef>
                        <a:spcAft>
                          <a:spcPts val="0"/>
                        </a:spcAft>
                      </a:pPr>
                      <a:r>
                        <a:rPr lang="en-US" sz="1200" dirty="0" smtClean="0">
                          <a:solidFill>
                            <a:srgbClr val="FF0000"/>
                          </a:solidFill>
                          <a:effectLst/>
                          <a:latin typeface="Arial" pitchFamily="34" charset="0"/>
                          <a:ea typeface="Calibri"/>
                          <a:cs typeface="Arial" pitchFamily="34" charset="0"/>
                        </a:rPr>
                        <a:t>REL</a:t>
                      </a:r>
                      <a:r>
                        <a:rPr lang="en-US" sz="1200" baseline="0" dirty="0" smtClean="0">
                          <a:solidFill>
                            <a:srgbClr val="FF0000"/>
                          </a:solidFill>
                          <a:effectLst/>
                          <a:latin typeface="Arial" pitchFamily="34" charset="0"/>
                          <a:ea typeface="Calibri"/>
                          <a:cs typeface="Arial" pitchFamily="34" charset="0"/>
                        </a:rPr>
                        <a:t> 2300</a:t>
                      </a:r>
                      <a:endParaRPr lang="en-US" sz="1200" dirty="0">
                        <a:solidFill>
                          <a:srgbClr val="FF0000"/>
                        </a:solidFill>
                        <a:effectLst/>
                        <a:latin typeface="Arial" pitchFamily="34" charset="0"/>
                        <a:ea typeface="Calibri"/>
                        <a:cs typeface="Arial"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b="1" dirty="0">
                          <a:effectLst/>
                          <a:latin typeface="Arial"/>
                          <a:ea typeface="Calibri"/>
                          <a:cs typeface="Times New Roman"/>
                        </a:rPr>
                        <a:t>Science</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a:txBody>
                    <a:bodyPr/>
                    <a:lstStyle/>
                    <a:p>
                      <a:pPr marL="0" marR="0" algn="ctr">
                        <a:lnSpc>
                          <a:spcPct val="115000"/>
                        </a:lnSpc>
                        <a:spcBef>
                          <a:spcPts val="0"/>
                        </a:spcBef>
                        <a:spcAft>
                          <a:spcPts val="0"/>
                        </a:spcAft>
                      </a:pPr>
                      <a:r>
                        <a:rPr lang="en-US" sz="1200" b="1" dirty="0">
                          <a:effectLst/>
                          <a:latin typeface="Arial"/>
                          <a:ea typeface="Calibri"/>
                          <a:cs typeface="Times New Roman"/>
                        </a:rPr>
                        <a:t>Education</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r>
              <a:tr h="210194">
                <a:tc>
                  <a:txBody>
                    <a:bodyPr/>
                    <a:lstStyle/>
                    <a:p>
                      <a:pPr marL="0" marR="0" algn="ctr">
                        <a:lnSpc>
                          <a:spcPct val="115000"/>
                        </a:lnSpc>
                        <a:spcBef>
                          <a:spcPts val="0"/>
                        </a:spcBef>
                        <a:spcAft>
                          <a:spcPts val="0"/>
                        </a:spcAft>
                      </a:pPr>
                      <a:r>
                        <a:rPr lang="en-US" sz="1200" dirty="0">
                          <a:effectLst/>
                          <a:latin typeface="Arial"/>
                          <a:ea typeface="Calibri"/>
                          <a:cs typeface="Times New Roman"/>
                        </a:rPr>
                        <a:t>BSC 1010-1010L</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EDF 2005</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BSC 1011-1011L</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EDF 2085</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BSC 1050C-1051C</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EME 2040</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ct val="115000"/>
                        </a:lnSpc>
                        <a:spcBef>
                          <a:spcPts val="0"/>
                        </a:spcBef>
                        <a:spcAft>
                          <a:spcPts val="0"/>
                        </a:spcAft>
                      </a:pPr>
                      <a:r>
                        <a:rPr lang="en-US" sz="1200" b="1" kern="1200" dirty="0">
                          <a:solidFill>
                            <a:srgbClr val="000000"/>
                          </a:solidFill>
                          <a:effectLst/>
                          <a:latin typeface="Arial"/>
                          <a:ea typeface="Times New Roman"/>
                          <a:cs typeface="Times New Roman"/>
                        </a:rPr>
                        <a:t>Speech and Foreign Languages</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a:txBody>
                    <a:bodyPr/>
                    <a:lstStyle/>
                    <a:p>
                      <a:pPr marL="0" marR="0" algn="ctr">
                        <a:lnSpc>
                          <a:spcPct val="115000"/>
                        </a:lnSpc>
                        <a:spcBef>
                          <a:spcPts val="0"/>
                        </a:spcBef>
                        <a:spcAft>
                          <a:spcPts val="0"/>
                        </a:spcAft>
                      </a:pPr>
                      <a:r>
                        <a:rPr lang="en-US" sz="1200" b="1" dirty="0">
                          <a:effectLst/>
                          <a:latin typeface="Arial"/>
                          <a:ea typeface="Calibri"/>
                          <a:cs typeface="Times New Roman"/>
                        </a:rPr>
                        <a:t>Mathematics</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r>
              <a:tr h="210194">
                <a:tc>
                  <a:txBody>
                    <a:bodyPr/>
                    <a:lstStyle/>
                    <a:p>
                      <a:pPr marL="0" marR="0" algn="ctr" fontAlgn="ctr">
                        <a:lnSpc>
                          <a:spcPts val="1635"/>
                        </a:lnSpc>
                        <a:spcBef>
                          <a:spcPts val="0"/>
                        </a:spcBef>
                        <a:spcAft>
                          <a:spcPts val="0"/>
                        </a:spcAft>
                      </a:pPr>
                      <a:r>
                        <a:rPr lang="en-US" sz="1200" kern="1200" dirty="0">
                          <a:solidFill>
                            <a:srgbClr val="000000"/>
                          </a:solidFill>
                          <a:effectLst/>
                          <a:latin typeface="Arial"/>
                          <a:ea typeface="Times New Roman"/>
                          <a:cs typeface="Times New Roman"/>
                        </a:rPr>
                        <a:t>FRE 1120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MAC 1105</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kern="1200" dirty="0">
                          <a:solidFill>
                            <a:srgbClr val="000000"/>
                          </a:solidFill>
                          <a:effectLst/>
                          <a:latin typeface="Arial"/>
                          <a:ea typeface="Times New Roman"/>
                          <a:cs typeface="Times New Roman"/>
                        </a:rPr>
                        <a:t>FRE 1121</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MAC 1114</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dirty="0" smtClean="0">
                          <a:solidFill>
                            <a:srgbClr val="FF0000"/>
                          </a:solidFill>
                          <a:effectLst/>
                          <a:latin typeface="Arial" pitchFamily="34" charset="0"/>
                          <a:ea typeface="Calibri"/>
                          <a:cs typeface="Arial" pitchFamily="34" charset="0"/>
                        </a:rPr>
                        <a:t>SPC 1017</a:t>
                      </a:r>
                      <a:endParaRPr lang="en-US" sz="1200" dirty="0">
                        <a:solidFill>
                          <a:srgbClr val="FF0000"/>
                        </a:solidFill>
                        <a:effectLst/>
                        <a:latin typeface="Arial" pitchFamily="34" charset="0"/>
                        <a:ea typeface="Calibri"/>
                        <a:cs typeface="Arial" pitchFamily="34" charset="0"/>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MAC 1140</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kern="1200" dirty="0">
                          <a:solidFill>
                            <a:srgbClr val="000000"/>
                          </a:solidFill>
                          <a:effectLst/>
                          <a:latin typeface="Arial"/>
                          <a:ea typeface="Times New Roman"/>
                          <a:cs typeface="Times New Roman"/>
                        </a:rPr>
                        <a:t>SPC 2608</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latin typeface="Arial"/>
                          <a:ea typeface="Calibri"/>
                          <a:cs typeface="Times New Roman"/>
                        </a:rPr>
                        <a:t>MAT 0057</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kern="1200" dirty="0">
                          <a:solidFill>
                            <a:srgbClr val="000000"/>
                          </a:solidFill>
                          <a:effectLst/>
                          <a:latin typeface="Arial"/>
                          <a:ea typeface="Times New Roman"/>
                          <a:cs typeface="Times New Roman"/>
                        </a:rPr>
                        <a:t>SPN 1120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MAT 1033</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kern="1200" dirty="0">
                          <a:solidFill>
                            <a:srgbClr val="000000"/>
                          </a:solidFill>
                          <a:effectLst/>
                          <a:latin typeface="Arial"/>
                          <a:ea typeface="Times New Roman"/>
                          <a:cs typeface="Times New Roman"/>
                        </a:rPr>
                        <a:t>SPN 1121</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b="1" kern="1200" dirty="0">
                          <a:solidFill>
                            <a:srgbClr val="000000"/>
                          </a:solidFill>
                          <a:effectLst/>
                          <a:latin typeface="Arial"/>
                          <a:ea typeface="Times New Roman"/>
                          <a:cs typeface="Times New Roman"/>
                        </a:rPr>
                        <a:t>Academic Success</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a:txBody>
                    <a:bodyPr/>
                    <a:lstStyle/>
                    <a:p>
                      <a:pPr marL="0" marR="0" algn="ctr">
                        <a:lnSpc>
                          <a:spcPct val="115000"/>
                        </a:lnSpc>
                        <a:spcBef>
                          <a:spcPts val="0"/>
                        </a:spcBef>
                        <a:spcAft>
                          <a:spcPts val="0"/>
                        </a:spcAft>
                      </a:pPr>
                      <a:r>
                        <a:rPr lang="en-US" sz="1200" b="1" dirty="0">
                          <a:effectLst/>
                          <a:latin typeface="Arial"/>
                          <a:ea typeface="Calibri"/>
                          <a:cs typeface="Times New Roman"/>
                        </a:rPr>
                        <a:t>Health Professions</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r>
              <a:tr h="210194">
                <a:tc>
                  <a:txBody>
                    <a:bodyPr/>
                    <a:lstStyle/>
                    <a:p>
                      <a:pPr marL="0" marR="0" algn="ctr" fontAlgn="ctr">
                        <a:lnSpc>
                          <a:spcPts val="1635"/>
                        </a:lnSpc>
                        <a:spcBef>
                          <a:spcPts val="0"/>
                        </a:spcBef>
                        <a:spcAft>
                          <a:spcPts val="0"/>
                        </a:spcAft>
                      </a:pPr>
                      <a:r>
                        <a:rPr lang="en-US" sz="1200" dirty="0">
                          <a:effectLst/>
                          <a:latin typeface="Arial"/>
                          <a:ea typeface="Times New Roman"/>
                          <a:cs typeface="Times New Roman"/>
                        </a:rPr>
                        <a:t>SLS 1515</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HUS 1400</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dirty="0">
                          <a:effectLst/>
                          <a:latin typeface="Arial"/>
                          <a:ea typeface="Times New Roman"/>
                          <a:cs typeface="Times New Roman"/>
                        </a:rPr>
                        <a:t>REA 0019</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CVT 2842</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fontAlgn="ctr">
                        <a:lnSpc>
                          <a:spcPts val="1635"/>
                        </a:lnSpc>
                        <a:spcBef>
                          <a:spcPts val="0"/>
                        </a:spcBef>
                        <a:spcAft>
                          <a:spcPts val="0"/>
                        </a:spcAft>
                      </a:pPr>
                      <a:r>
                        <a:rPr lang="en-US" sz="1200" dirty="0">
                          <a:solidFill>
                            <a:srgbClr val="FF0000"/>
                          </a:solidFill>
                          <a:effectLst/>
                          <a:latin typeface="Arial"/>
                          <a:ea typeface="Times New Roman"/>
                          <a:cs typeface="Times New Roman"/>
                        </a:rPr>
                        <a:t>EAP 1640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NUR 4827-4827L</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b="1" dirty="0">
                          <a:effectLst/>
                          <a:latin typeface="Arial"/>
                          <a:ea typeface="Calibri"/>
                          <a:cs typeface="Times New Roman"/>
                        </a:rPr>
                        <a:t>Business and Technology</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a:txBody>
                    <a:bodyPr/>
                    <a:lstStyle/>
                    <a:p>
                      <a:pPr marL="0" marR="0" algn="ctr" fontAlgn="ctr">
                        <a:lnSpc>
                          <a:spcPct val="115000"/>
                        </a:lnSpc>
                        <a:spcBef>
                          <a:spcPts val="0"/>
                        </a:spcBef>
                        <a:spcAft>
                          <a:spcPts val="0"/>
                        </a:spcAft>
                      </a:pPr>
                      <a:r>
                        <a:rPr lang="en-US" sz="1200" b="1" kern="1200" dirty="0">
                          <a:solidFill>
                            <a:srgbClr val="000000"/>
                          </a:solidFill>
                          <a:effectLst/>
                          <a:latin typeface="Arial"/>
                          <a:ea typeface="Times New Roman"/>
                          <a:cs typeface="Times New Roman"/>
                        </a:rPr>
                        <a:t>English</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r>
              <a:tr h="210194">
                <a:tc>
                  <a:txBody>
                    <a:bodyPr/>
                    <a:lstStyle/>
                    <a:p>
                      <a:pPr marL="0" marR="0" algn="ctr">
                        <a:lnSpc>
                          <a:spcPct val="115000"/>
                        </a:lnSpc>
                        <a:spcBef>
                          <a:spcPts val="0"/>
                        </a:spcBef>
                        <a:spcAft>
                          <a:spcPts val="0"/>
                        </a:spcAft>
                      </a:pPr>
                      <a:r>
                        <a:rPr lang="en-US" sz="1200" dirty="0">
                          <a:effectLst/>
                          <a:latin typeface="Arial"/>
                          <a:ea typeface="Calibri"/>
                          <a:cs typeface="Times New Roman"/>
                        </a:rPr>
                        <a:t>GEB 1011</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ENC 0022</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CGS 1000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ENC 1101</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CGS 1100</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200" kern="1200" dirty="0">
                          <a:solidFill>
                            <a:srgbClr val="000000"/>
                          </a:solidFill>
                          <a:effectLst/>
                          <a:latin typeface="Arial"/>
                          <a:ea typeface="Times New Roman"/>
                          <a:cs typeface="Times New Roman"/>
                        </a:rPr>
                        <a:t>ENC 1102</a:t>
                      </a: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194">
                <a:tc>
                  <a:txBody>
                    <a:bodyPr/>
                    <a:lstStyle/>
                    <a:p>
                      <a:pPr marL="0" marR="0" algn="ctr">
                        <a:lnSpc>
                          <a:spcPct val="115000"/>
                        </a:lnSpc>
                        <a:spcBef>
                          <a:spcPts val="0"/>
                        </a:spcBef>
                        <a:spcAft>
                          <a:spcPts val="0"/>
                        </a:spcAft>
                      </a:pPr>
                      <a:r>
                        <a:rPr lang="en-US" sz="1200" dirty="0">
                          <a:solidFill>
                            <a:srgbClr val="FF0000"/>
                          </a:solidFill>
                          <a:effectLst/>
                          <a:latin typeface="Arial"/>
                          <a:ea typeface="Calibri"/>
                          <a:cs typeface="Times New Roman"/>
                        </a:rPr>
                        <a:t>MAN 2021</a:t>
                      </a:r>
                      <a:endParaRPr lang="en-US" sz="1200" dirty="0">
                        <a:effectLst/>
                        <a:latin typeface="Calibri"/>
                        <a:ea typeface="Calibri"/>
                        <a:cs typeface="Times New Roman"/>
                      </a:endParaRPr>
                    </a:p>
                  </a:txBody>
                  <a:tcPr marL="6994" marR="6994" marT="69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lnSpc>
                          <a:spcPct val="115000"/>
                        </a:lnSpc>
                        <a:spcBef>
                          <a:spcPts val="0"/>
                        </a:spcBef>
                        <a:spcAft>
                          <a:spcPts val="0"/>
                        </a:spcAft>
                      </a:pPr>
                      <a:endParaRPr lang="en-US" sz="12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75285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Education Assessment Pilot AY 2014-2015</a:t>
            </a:r>
            <a:endParaRPr lang="en-US" dirty="0"/>
          </a:p>
        </p:txBody>
      </p:sp>
      <p:sp>
        <p:nvSpPr>
          <p:cNvPr id="3" name="Content Placeholder 2"/>
          <p:cNvSpPr>
            <a:spLocks noGrp="1"/>
          </p:cNvSpPr>
          <p:nvPr>
            <p:ph idx="1"/>
          </p:nvPr>
        </p:nvSpPr>
        <p:spPr/>
        <p:txBody>
          <a:bodyPr>
            <a:normAutofit/>
          </a:bodyPr>
          <a:lstStyle/>
          <a:p>
            <a:r>
              <a:rPr lang="en-US" dirty="0"/>
              <a:t>The General Education Assessment Subcommittee of the Learning Assessment Committee reviewed several commonly-used assessment processes and supports the following approach, based on the Association of American Colleges and Universities (AAC&amp;U) Value Rubric implementation </a:t>
            </a:r>
            <a:r>
              <a:rPr lang="en-US" dirty="0" smtClean="0"/>
              <a:t>model.</a:t>
            </a:r>
          </a:p>
          <a:p>
            <a:r>
              <a:rPr lang="en-US" dirty="0" smtClean="0"/>
              <a:t>This </a:t>
            </a:r>
            <a:r>
              <a:rPr lang="en-US" dirty="0"/>
              <a:t>is a faculty-driven model which involves measuring achievement of General Education Competencies through locally designed assignments and </a:t>
            </a:r>
            <a:r>
              <a:rPr lang="en-US" dirty="0" smtClean="0"/>
              <a:t>assessments.</a:t>
            </a:r>
          </a:p>
          <a:p>
            <a:pPr marL="114300" indent="0">
              <a:buNone/>
            </a:pPr>
            <a:endParaRPr lang="en-US" dirty="0"/>
          </a:p>
        </p:txBody>
      </p:sp>
    </p:spTree>
    <p:extLst>
      <p:ext uri="{BB962C8B-B14F-4D97-AF65-F5344CB8AC3E}">
        <p14:creationId xmlns:p14="http://schemas.microsoft.com/office/powerpoint/2010/main" val="362880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Education Assessment Pilot AY 2014-2015</a:t>
            </a:r>
          </a:p>
        </p:txBody>
      </p:sp>
      <p:sp>
        <p:nvSpPr>
          <p:cNvPr id="3" name="Content Placeholder 2"/>
          <p:cNvSpPr>
            <a:spLocks noGrp="1"/>
          </p:cNvSpPr>
          <p:nvPr>
            <p:ph idx="1"/>
          </p:nvPr>
        </p:nvSpPr>
        <p:spPr>
          <a:xfrm>
            <a:off x="457200" y="1752600"/>
            <a:ext cx="8229600" cy="4714875"/>
          </a:xfrm>
        </p:spPr>
        <p:txBody>
          <a:bodyPr>
            <a:normAutofit lnSpcReduction="10000"/>
          </a:bodyPr>
          <a:lstStyle/>
          <a:p>
            <a:r>
              <a:rPr lang="en-US" dirty="0"/>
              <a:t>We asked all full-time and adjunct faculty to submit artifacts (either from new or existing assignments) that, in their opinion, represents attainment of one or more of the five General Education Competencies (Communication, Critical Thinking, Global Socio-cultural Responsibility, Technology/Information Management, Scientific and Quantitative Reasoning). </a:t>
            </a:r>
          </a:p>
          <a:p>
            <a:r>
              <a:rPr lang="en-US" dirty="0" smtClean="0"/>
              <a:t>There was a dual purpose for the pilot assessment:</a:t>
            </a:r>
          </a:p>
          <a:p>
            <a:pPr lvl="1"/>
            <a:r>
              <a:rPr lang="en-US" dirty="0" smtClean="0"/>
              <a:t>Get a baseline measure of achievement for all 5 competencies.</a:t>
            </a:r>
          </a:p>
          <a:p>
            <a:pPr lvl="1"/>
            <a:r>
              <a:rPr lang="en-US" dirty="0" smtClean="0"/>
              <a:t>Determine the efficacy of the AAC&amp;U Value Rubric model of assessment for FSW General Education Competencies.</a:t>
            </a:r>
          </a:p>
          <a:p>
            <a:pPr lvl="1"/>
            <a:endParaRPr lang="en-US" dirty="0"/>
          </a:p>
        </p:txBody>
      </p:sp>
    </p:spTree>
    <p:extLst>
      <p:ext uri="{BB962C8B-B14F-4D97-AF65-F5344CB8AC3E}">
        <p14:creationId xmlns:p14="http://schemas.microsoft.com/office/powerpoint/2010/main" val="651989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a:t>
            </a:r>
            <a:endParaRPr lang="en-US" dirty="0"/>
          </a:p>
        </p:txBody>
      </p:sp>
      <p:sp>
        <p:nvSpPr>
          <p:cNvPr id="3" name="Oval 2"/>
          <p:cNvSpPr/>
          <p:nvPr/>
        </p:nvSpPr>
        <p:spPr>
          <a:xfrm>
            <a:off x="247650" y="1611703"/>
            <a:ext cx="1123950" cy="110088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28624" y="1777424"/>
            <a:ext cx="942976" cy="769441"/>
          </a:xfrm>
          <a:prstGeom prst="rect">
            <a:avLst/>
          </a:prstGeom>
          <a:noFill/>
        </p:spPr>
        <p:txBody>
          <a:bodyPr wrap="square" rtlCol="0">
            <a:spAutoFit/>
          </a:bodyPr>
          <a:lstStyle/>
          <a:p>
            <a:r>
              <a:rPr lang="en-US" sz="4400" b="1" i="1" dirty="0" smtClean="0"/>
              <a:t>62</a:t>
            </a:r>
            <a:endParaRPr lang="en-US" sz="4400" b="1" i="1" dirty="0"/>
          </a:p>
        </p:txBody>
      </p:sp>
      <p:sp>
        <p:nvSpPr>
          <p:cNvPr id="6" name="TextBox 5"/>
          <p:cNvSpPr txBox="1"/>
          <p:nvPr/>
        </p:nvSpPr>
        <p:spPr>
          <a:xfrm>
            <a:off x="1447800" y="1900534"/>
            <a:ext cx="7048500" cy="523220"/>
          </a:xfrm>
          <a:prstGeom prst="rect">
            <a:avLst/>
          </a:prstGeom>
          <a:noFill/>
        </p:spPr>
        <p:txBody>
          <a:bodyPr wrap="square" rtlCol="0">
            <a:spAutoFit/>
          </a:bodyPr>
          <a:lstStyle/>
          <a:p>
            <a:r>
              <a:rPr lang="en-US" sz="2800" b="1" i="1" dirty="0" smtClean="0"/>
              <a:t># of assignments volunteered by faculty</a:t>
            </a:r>
            <a:endParaRPr lang="en-US" sz="2800" b="1" i="1" dirty="0"/>
          </a:p>
        </p:txBody>
      </p:sp>
      <p:sp>
        <p:nvSpPr>
          <p:cNvPr id="7" name="Oval 6"/>
          <p:cNvSpPr/>
          <p:nvPr/>
        </p:nvSpPr>
        <p:spPr>
          <a:xfrm>
            <a:off x="247650" y="3641775"/>
            <a:ext cx="1123950" cy="110088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428624" y="3807496"/>
            <a:ext cx="942976" cy="769441"/>
          </a:xfrm>
          <a:prstGeom prst="rect">
            <a:avLst/>
          </a:prstGeom>
          <a:noFill/>
        </p:spPr>
        <p:txBody>
          <a:bodyPr wrap="square" rtlCol="0">
            <a:spAutoFit/>
          </a:bodyPr>
          <a:lstStyle/>
          <a:p>
            <a:r>
              <a:rPr lang="en-US" sz="4400" b="1" i="1" dirty="0" smtClean="0"/>
              <a:t>28</a:t>
            </a:r>
            <a:endParaRPr lang="en-US" sz="4400" b="1" i="1" dirty="0"/>
          </a:p>
        </p:txBody>
      </p:sp>
      <p:sp>
        <p:nvSpPr>
          <p:cNvPr id="9" name="TextBox 8"/>
          <p:cNvSpPr txBox="1"/>
          <p:nvPr/>
        </p:nvSpPr>
        <p:spPr>
          <a:xfrm>
            <a:off x="1447800" y="3930606"/>
            <a:ext cx="7048500" cy="523220"/>
          </a:xfrm>
          <a:prstGeom prst="rect">
            <a:avLst/>
          </a:prstGeom>
          <a:noFill/>
        </p:spPr>
        <p:txBody>
          <a:bodyPr wrap="square" rtlCol="0">
            <a:spAutoFit/>
          </a:bodyPr>
          <a:lstStyle/>
          <a:p>
            <a:r>
              <a:rPr lang="en-US" sz="2800" b="1" i="1" dirty="0" smtClean="0"/>
              <a:t># of faculty volunteers to score artifacts</a:t>
            </a:r>
            <a:endParaRPr lang="en-US" sz="2800" b="1" i="1" dirty="0"/>
          </a:p>
        </p:txBody>
      </p:sp>
      <p:sp>
        <p:nvSpPr>
          <p:cNvPr id="10" name="Oval 9"/>
          <p:cNvSpPr/>
          <p:nvPr/>
        </p:nvSpPr>
        <p:spPr>
          <a:xfrm>
            <a:off x="1052512" y="4635374"/>
            <a:ext cx="1123950" cy="110088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233486" y="4801095"/>
            <a:ext cx="942976" cy="769441"/>
          </a:xfrm>
          <a:prstGeom prst="rect">
            <a:avLst/>
          </a:prstGeom>
          <a:noFill/>
        </p:spPr>
        <p:txBody>
          <a:bodyPr wrap="square" rtlCol="0">
            <a:spAutoFit/>
          </a:bodyPr>
          <a:lstStyle/>
          <a:p>
            <a:r>
              <a:rPr lang="en-US" sz="4400" b="1" i="1" dirty="0" smtClean="0"/>
              <a:t>42</a:t>
            </a:r>
            <a:endParaRPr lang="en-US" sz="4400" b="1" i="1" dirty="0"/>
          </a:p>
        </p:txBody>
      </p:sp>
      <p:sp>
        <p:nvSpPr>
          <p:cNvPr id="12" name="TextBox 11"/>
          <p:cNvSpPr txBox="1"/>
          <p:nvPr/>
        </p:nvSpPr>
        <p:spPr>
          <a:xfrm>
            <a:off x="2252662" y="4924205"/>
            <a:ext cx="7048500" cy="523220"/>
          </a:xfrm>
          <a:prstGeom prst="rect">
            <a:avLst/>
          </a:prstGeom>
          <a:noFill/>
        </p:spPr>
        <p:txBody>
          <a:bodyPr wrap="square" rtlCol="0">
            <a:spAutoFit/>
          </a:bodyPr>
          <a:lstStyle/>
          <a:p>
            <a:r>
              <a:rPr lang="en-US" sz="2800" b="1" i="1" dirty="0" smtClean="0"/>
              <a:t># of unique courses represented</a:t>
            </a:r>
            <a:endParaRPr lang="en-US" sz="2800" b="1" i="1" dirty="0"/>
          </a:p>
        </p:txBody>
      </p:sp>
      <p:sp>
        <p:nvSpPr>
          <p:cNvPr id="13" name="Oval 12"/>
          <p:cNvSpPr/>
          <p:nvPr/>
        </p:nvSpPr>
        <p:spPr>
          <a:xfrm>
            <a:off x="247650" y="5561657"/>
            <a:ext cx="1123950" cy="110088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428624" y="5727378"/>
            <a:ext cx="942976" cy="769441"/>
          </a:xfrm>
          <a:prstGeom prst="rect">
            <a:avLst/>
          </a:prstGeom>
          <a:noFill/>
        </p:spPr>
        <p:txBody>
          <a:bodyPr wrap="square" rtlCol="0">
            <a:spAutoFit/>
          </a:bodyPr>
          <a:lstStyle/>
          <a:p>
            <a:r>
              <a:rPr lang="en-US" sz="4400" b="1" i="1" dirty="0" smtClean="0"/>
              <a:t>20</a:t>
            </a:r>
            <a:endParaRPr lang="en-US" sz="4400" b="1" i="1" dirty="0"/>
          </a:p>
        </p:txBody>
      </p:sp>
      <p:sp>
        <p:nvSpPr>
          <p:cNvPr id="15" name="TextBox 14"/>
          <p:cNvSpPr txBox="1"/>
          <p:nvPr/>
        </p:nvSpPr>
        <p:spPr>
          <a:xfrm>
            <a:off x="1447800" y="5850488"/>
            <a:ext cx="7048500" cy="523220"/>
          </a:xfrm>
          <a:prstGeom prst="rect">
            <a:avLst/>
          </a:prstGeom>
          <a:noFill/>
        </p:spPr>
        <p:txBody>
          <a:bodyPr wrap="square" rtlCol="0">
            <a:spAutoFit/>
          </a:bodyPr>
          <a:lstStyle/>
          <a:p>
            <a:r>
              <a:rPr lang="en-US" sz="2800" b="1" i="1" dirty="0" smtClean="0"/>
              <a:t># of disciplines represented</a:t>
            </a:r>
            <a:endParaRPr lang="en-US" sz="2800" b="1" i="1" dirty="0"/>
          </a:p>
        </p:txBody>
      </p:sp>
      <p:sp>
        <p:nvSpPr>
          <p:cNvPr id="16" name="Oval 15"/>
          <p:cNvSpPr/>
          <p:nvPr/>
        </p:nvSpPr>
        <p:spPr>
          <a:xfrm>
            <a:off x="1052512" y="2598353"/>
            <a:ext cx="1123950" cy="110088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1052512" y="2887184"/>
            <a:ext cx="1276351" cy="523220"/>
          </a:xfrm>
          <a:prstGeom prst="rect">
            <a:avLst/>
          </a:prstGeom>
          <a:noFill/>
        </p:spPr>
        <p:txBody>
          <a:bodyPr wrap="square" rtlCol="0">
            <a:spAutoFit/>
          </a:bodyPr>
          <a:lstStyle/>
          <a:p>
            <a:r>
              <a:rPr lang="en-US" sz="2800" b="1" i="1" dirty="0" smtClean="0"/>
              <a:t>3,146</a:t>
            </a:r>
            <a:endParaRPr lang="en-US" sz="2800" b="1" i="1" dirty="0"/>
          </a:p>
        </p:txBody>
      </p:sp>
      <p:sp>
        <p:nvSpPr>
          <p:cNvPr id="18" name="TextBox 17"/>
          <p:cNvSpPr txBox="1"/>
          <p:nvPr/>
        </p:nvSpPr>
        <p:spPr>
          <a:xfrm>
            <a:off x="2252662" y="2887184"/>
            <a:ext cx="7048500" cy="523220"/>
          </a:xfrm>
          <a:prstGeom prst="rect">
            <a:avLst/>
          </a:prstGeom>
          <a:noFill/>
        </p:spPr>
        <p:txBody>
          <a:bodyPr wrap="square" rtlCol="0">
            <a:spAutoFit/>
          </a:bodyPr>
          <a:lstStyle/>
          <a:p>
            <a:r>
              <a:rPr lang="en-US" sz="2800" b="1" i="1" dirty="0" smtClean="0"/>
              <a:t># of artifacts collected</a:t>
            </a:r>
            <a:endParaRPr lang="en-US" sz="2800" b="1" i="1" dirty="0"/>
          </a:p>
        </p:txBody>
      </p:sp>
    </p:spTree>
    <p:extLst>
      <p:ext uri="{BB962C8B-B14F-4D97-AF65-F5344CB8AC3E}">
        <p14:creationId xmlns:p14="http://schemas.microsoft.com/office/powerpoint/2010/main" val="88075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P spid="10" grpId="0" animBg="1"/>
      <p:bldP spid="11" grpId="0"/>
      <p:bldP spid="12" grpId="0"/>
      <p:bldP spid="13" grpId="0" animBg="1"/>
      <p:bldP spid="14" grpId="0"/>
      <p:bldP spid="15" grpId="0"/>
      <p:bldP spid="16" grpId="0" animBg="1"/>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submission Statistics</a:t>
            </a:r>
            <a:endParaRPr lang="en-US"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28676" y="1406851"/>
            <a:ext cx="7353300" cy="534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45853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submission Statistics</a:t>
            </a:r>
            <a:endParaRPr lang="en-US" dirty="0"/>
          </a:p>
        </p:txBody>
      </p:sp>
      <p:pic>
        <p:nvPicPr>
          <p:cNvPr id="3"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28675" y="1433040"/>
            <a:ext cx="7280275" cy="52900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93369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Example Results</a:t>
            </a:r>
            <a:endParaRPr lang="en-US" dirty="0"/>
          </a:p>
        </p:txBody>
      </p:sp>
      <p:pic>
        <p:nvPicPr>
          <p:cNvPr id="3"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33394" y="1447799"/>
            <a:ext cx="7404156" cy="538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1975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Example Results</a:t>
            </a:r>
            <a:endParaRPr lang="en-US" dirty="0"/>
          </a:p>
        </p:txBody>
      </p:sp>
      <p:pic>
        <p:nvPicPr>
          <p:cNvPr id="3075"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66775" y="1430504"/>
            <a:ext cx="7375525" cy="5359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7787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Example Results</a:t>
            </a:r>
            <a:endParaRPr lang="en-US"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09535" y="1363662"/>
            <a:ext cx="7456590" cy="541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355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Statement</a:t>
            </a:r>
            <a:endParaRPr lang="en-US" dirty="0"/>
          </a:p>
        </p:txBody>
      </p:sp>
      <p:sp>
        <p:nvSpPr>
          <p:cNvPr id="3" name="Content Placeholder 2"/>
          <p:cNvSpPr>
            <a:spLocks noGrp="1"/>
          </p:cNvSpPr>
          <p:nvPr>
            <p:ph idx="1"/>
          </p:nvPr>
        </p:nvSpPr>
        <p:spPr>
          <a:xfrm>
            <a:off x="457200" y="1752600"/>
            <a:ext cx="8229600" cy="4660900"/>
          </a:xfrm>
        </p:spPr>
        <p:txBody>
          <a:bodyPr>
            <a:normAutofit/>
          </a:bodyPr>
          <a:lstStyle/>
          <a:p>
            <a:r>
              <a:rPr lang="en-US" dirty="0"/>
              <a:t>Florida SouthWestern State College is focused on advancing student </a:t>
            </a:r>
            <a:r>
              <a:rPr lang="en-US" dirty="0" smtClean="0"/>
              <a:t>learning at </a:t>
            </a:r>
            <a:r>
              <a:rPr lang="en-US" dirty="0"/>
              <a:t>the course, department/program, and institutional levels.  </a:t>
            </a:r>
            <a:r>
              <a:rPr lang="en-US" dirty="0" smtClean="0"/>
              <a:t>The assessment </a:t>
            </a:r>
            <a:r>
              <a:rPr lang="en-US" dirty="0"/>
              <a:t>of student learning, the interpretation of the results </a:t>
            </a:r>
            <a:r>
              <a:rPr lang="en-US" dirty="0" smtClean="0"/>
              <a:t>of assessment</a:t>
            </a:r>
            <a:r>
              <a:rPr lang="en-US" dirty="0"/>
              <a:t>, and the use of those findings requires the participation of </a:t>
            </a:r>
            <a:r>
              <a:rPr lang="en-US" dirty="0" smtClean="0"/>
              <a:t>the students</a:t>
            </a:r>
            <a:r>
              <a:rPr lang="en-US" dirty="0"/>
              <a:t>, faculty, administrators and staff individually and collectively. </a:t>
            </a:r>
            <a:r>
              <a:rPr lang="en-US" dirty="0" smtClean="0"/>
              <a:t>At Florida </a:t>
            </a:r>
            <a:r>
              <a:rPr lang="en-US" dirty="0"/>
              <a:t>SouthWestern State College, these stakeholders </a:t>
            </a:r>
            <a:r>
              <a:rPr lang="en-US" b="1" dirty="0"/>
              <a:t>engage </a:t>
            </a:r>
            <a:r>
              <a:rPr lang="en-US" b="1" dirty="0" smtClean="0"/>
              <a:t>in assessment </a:t>
            </a:r>
            <a:r>
              <a:rPr lang="en-US" b="1" dirty="0"/>
              <a:t>to inform improvement, measure achievement, and </a:t>
            </a:r>
            <a:r>
              <a:rPr lang="en-US" b="1" dirty="0" smtClean="0"/>
              <a:t>make </a:t>
            </a:r>
            <a:r>
              <a:rPr lang="en-US" dirty="0" smtClean="0"/>
              <a:t>curricular </a:t>
            </a:r>
            <a:r>
              <a:rPr lang="en-US" dirty="0"/>
              <a:t>and programmatic </a:t>
            </a:r>
            <a:r>
              <a:rPr lang="en-US" b="1" dirty="0"/>
              <a:t>decisions </a:t>
            </a:r>
            <a:r>
              <a:rPr lang="en-US" dirty="0"/>
              <a:t>in a continuous cycle of data-</a:t>
            </a:r>
            <a:r>
              <a:rPr lang="en-US" dirty="0" smtClean="0"/>
              <a:t>driven innovation</a:t>
            </a:r>
            <a:r>
              <a:rPr lang="en-US" dirty="0"/>
              <a:t>.</a:t>
            </a:r>
          </a:p>
        </p:txBody>
      </p:sp>
    </p:spTree>
    <p:extLst>
      <p:ext uri="{BB962C8B-B14F-4D97-AF65-F5344CB8AC3E}">
        <p14:creationId xmlns:p14="http://schemas.microsoft.com/office/powerpoint/2010/main" val="1860270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Example Results</a:t>
            </a:r>
            <a:endParaRPr lang="en-US" dirty="0"/>
          </a:p>
        </p:txBody>
      </p:sp>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09650" y="1649308"/>
            <a:ext cx="6956425" cy="5054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8719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2014-2015 General education pilot Example Results</a:t>
            </a:r>
            <a:endParaRPr lang="en-US" dirty="0"/>
          </a:p>
        </p:txBody>
      </p:sp>
      <p:pic>
        <p:nvPicPr>
          <p:cNvPr id="3074"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46970" y="1628775"/>
            <a:ext cx="7024008" cy="510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1065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Education Assessment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Preliminary results reviewed by the LAC Committee (4/17/2015) and with the Department Chairs and Scoring team members (5/7/2015).</a:t>
            </a:r>
          </a:p>
          <a:p>
            <a:endParaRPr lang="en-US" dirty="0"/>
          </a:p>
          <a:p>
            <a:pPr lvl="1"/>
            <a:r>
              <a:rPr lang="en-US" sz="2400" dirty="0"/>
              <a:t>S</a:t>
            </a:r>
            <a:r>
              <a:rPr lang="en-US" sz="2400" dirty="0" smtClean="0"/>
              <a:t>uggestions were made for a focus on professional development: Supporting research writing, helping students understand and avoid plagiarism, and developing writing assignment guidelines.</a:t>
            </a:r>
          </a:p>
          <a:p>
            <a:pPr marL="411480" lvl="1" indent="0">
              <a:buNone/>
            </a:pPr>
            <a:endParaRPr lang="en-US" sz="2400" dirty="0" smtClean="0"/>
          </a:p>
          <a:p>
            <a:pPr lvl="1"/>
            <a:r>
              <a:rPr lang="en-US" sz="2400" dirty="0" smtClean="0"/>
              <a:t>Two competencies identified as </a:t>
            </a:r>
            <a:r>
              <a:rPr lang="en-US" sz="2400" b="1" dirty="0" smtClean="0"/>
              <a:t>possible </a:t>
            </a:r>
            <a:r>
              <a:rPr lang="en-US" sz="2400" dirty="0" smtClean="0"/>
              <a:t>focus areas for AY 2015-2016 assessment: Communication (COM) and Critical Thinking (CT).</a:t>
            </a:r>
            <a:endParaRPr lang="en-US" sz="2400" dirty="0"/>
          </a:p>
        </p:txBody>
      </p:sp>
    </p:spTree>
    <p:extLst>
      <p:ext uri="{BB962C8B-B14F-4D97-AF65-F5344CB8AC3E}">
        <p14:creationId xmlns:p14="http://schemas.microsoft.com/office/powerpoint/2010/main" val="2200767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2015-2016 Initiatives</a:t>
            </a:r>
            <a:endParaRPr lang="en-US" dirty="0"/>
          </a:p>
        </p:txBody>
      </p:sp>
      <p:sp>
        <p:nvSpPr>
          <p:cNvPr id="5" name="Content Placeholder 4"/>
          <p:cNvSpPr>
            <a:spLocks noGrp="1"/>
          </p:cNvSpPr>
          <p:nvPr>
            <p:ph idx="1"/>
          </p:nvPr>
        </p:nvSpPr>
        <p:spPr>
          <a:xfrm>
            <a:off x="457200" y="1752600"/>
            <a:ext cx="8229600" cy="4737100"/>
          </a:xfrm>
        </p:spPr>
        <p:txBody>
          <a:bodyPr>
            <a:normAutofit fontScale="92500" lnSpcReduction="20000"/>
          </a:bodyPr>
          <a:lstStyle/>
          <a:p>
            <a:r>
              <a:rPr lang="en-US" dirty="0" smtClean="0"/>
              <a:t>Meeting date – first Friday of the month</a:t>
            </a:r>
          </a:p>
          <a:p>
            <a:pPr lvl="1"/>
            <a:r>
              <a:rPr lang="en-US" dirty="0" smtClean="0"/>
              <a:t>Facilitate communication </a:t>
            </a:r>
            <a:r>
              <a:rPr lang="en-US" smtClean="0"/>
              <a:t>with departments</a:t>
            </a:r>
            <a:endParaRPr lang="en-US" dirty="0" smtClean="0"/>
          </a:p>
          <a:p>
            <a:r>
              <a:rPr lang="en-US" dirty="0" smtClean="0"/>
              <a:t>Continuity of the committee</a:t>
            </a:r>
          </a:p>
          <a:p>
            <a:pPr lvl="1"/>
            <a:r>
              <a:rPr lang="en-US" dirty="0" smtClean="0"/>
              <a:t>Mentoring new assessment coordinators</a:t>
            </a:r>
          </a:p>
          <a:p>
            <a:r>
              <a:rPr lang="en-US" dirty="0" smtClean="0"/>
              <a:t>Professional Development</a:t>
            </a:r>
          </a:p>
          <a:p>
            <a:pPr lvl="1"/>
            <a:r>
              <a:rPr lang="en-US" dirty="0"/>
              <a:t>Writing-focused Best Practices and Exemplar Assignments</a:t>
            </a:r>
          </a:p>
          <a:p>
            <a:pPr lvl="1"/>
            <a:r>
              <a:rPr lang="en-US" dirty="0"/>
              <a:t>Assessment 101 Workshop </a:t>
            </a:r>
            <a:endParaRPr lang="en-US" dirty="0" smtClean="0"/>
          </a:p>
          <a:p>
            <a:r>
              <a:rPr lang="en-US" dirty="0" smtClean="0"/>
              <a:t>Develop a Course-Level assessment cycle</a:t>
            </a:r>
          </a:p>
          <a:p>
            <a:r>
              <a:rPr lang="en-US" dirty="0" smtClean="0"/>
              <a:t>General Education Program</a:t>
            </a:r>
          </a:p>
          <a:p>
            <a:pPr lvl="1"/>
            <a:r>
              <a:rPr lang="en-US" dirty="0" smtClean="0"/>
              <a:t>Develop a plan for the upcoming year</a:t>
            </a:r>
          </a:p>
          <a:p>
            <a:pPr lvl="1"/>
            <a:r>
              <a:rPr lang="en-US" dirty="0" smtClean="0"/>
              <a:t>Refining collection process</a:t>
            </a:r>
          </a:p>
          <a:p>
            <a:pPr lvl="1"/>
            <a:r>
              <a:rPr lang="en-US" dirty="0" smtClean="0"/>
              <a:t>Many opportunities for faculty to serve (College Service)</a:t>
            </a:r>
          </a:p>
          <a:p>
            <a:r>
              <a:rPr lang="en-US" dirty="0" smtClean="0"/>
              <a:t>General Education Program Revision</a:t>
            </a:r>
          </a:p>
          <a:p>
            <a:pPr lvl="1"/>
            <a:r>
              <a:rPr lang="en-US" dirty="0" smtClean="0"/>
              <a:t>Communicate the status to faculty members</a:t>
            </a:r>
          </a:p>
          <a:p>
            <a:pPr lvl="1"/>
            <a:endParaRPr lang="en-US" dirty="0" smtClean="0"/>
          </a:p>
          <a:p>
            <a:endParaRPr lang="en-US" dirty="0"/>
          </a:p>
        </p:txBody>
      </p:sp>
    </p:spTree>
    <p:extLst>
      <p:ext uri="{BB962C8B-B14F-4D97-AF65-F5344CB8AC3E}">
        <p14:creationId xmlns:p14="http://schemas.microsoft.com/office/powerpoint/2010/main" val="2435566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Charge</a:t>
            </a:r>
            <a:endParaRPr lang="en-US" dirty="0"/>
          </a:p>
        </p:txBody>
      </p:sp>
      <p:sp>
        <p:nvSpPr>
          <p:cNvPr id="3" name="Content Placeholder 2"/>
          <p:cNvSpPr>
            <a:spLocks noGrp="1"/>
          </p:cNvSpPr>
          <p:nvPr>
            <p:ph idx="1"/>
          </p:nvPr>
        </p:nvSpPr>
        <p:spPr>
          <a:xfrm>
            <a:off x="165100" y="1752600"/>
            <a:ext cx="8775700" cy="4927600"/>
          </a:xfrm>
        </p:spPr>
        <p:txBody>
          <a:bodyPr>
            <a:noAutofit/>
          </a:bodyPr>
          <a:lstStyle/>
          <a:p>
            <a:pPr marL="114300" indent="0">
              <a:buNone/>
            </a:pPr>
            <a:r>
              <a:rPr lang="en-US" sz="1500" dirty="0"/>
              <a:t>The Learning Assessment Committee is charged with developing and </a:t>
            </a:r>
            <a:r>
              <a:rPr lang="en-US" sz="1500" dirty="0" smtClean="0"/>
              <a:t>recommending procedures </a:t>
            </a:r>
            <a:r>
              <a:rPr lang="en-US" sz="1500" dirty="0"/>
              <a:t>and best practices that provide the college with measureable data </a:t>
            </a:r>
            <a:r>
              <a:rPr lang="en-US" sz="1500" dirty="0" smtClean="0"/>
              <a:t>to assess </a:t>
            </a:r>
            <a:r>
              <a:rPr lang="en-US" sz="1500" dirty="0"/>
              <a:t>student learning. The Learning Assessment Committee will assist </a:t>
            </a:r>
            <a:r>
              <a:rPr lang="en-US" sz="1500" dirty="0" smtClean="0"/>
              <a:t>academic disciplines </a:t>
            </a:r>
            <a:r>
              <a:rPr lang="en-US" sz="1500" dirty="0"/>
              <a:t>to develop plans for assessment strategies, rubrics, and methods </a:t>
            </a:r>
            <a:r>
              <a:rPr lang="en-US" sz="1500" dirty="0" smtClean="0"/>
              <a:t>for using </a:t>
            </a:r>
            <a:r>
              <a:rPr lang="en-US" sz="1500" dirty="0"/>
              <a:t>data to make changes in the delivery of course material to promote </a:t>
            </a:r>
            <a:r>
              <a:rPr lang="en-US" sz="1500" dirty="0" smtClean="0"/>
              <a:t>student success </a:t>
            </a:r>
            <a:r>
              <a:rPr lang="en-US" sz="1500" dirty="0"/>
              <a:t>through the following actions:</a:t>
            </a:r>
          </a:p>
          <a:p>
            <a:endParaRPr lang="en-US" sz="1500" dirty="0"/>
          </a:p>
          <a:p>
            <a:r>
              <a:rPr lang="en-US" sz="1500" b="1" dirty="0" smtClean="0"/>
              <a:t>Make </a:t>
            </a:r>
            <a:r>
              <a:rPr lang="en-US" sz="1500" b="1" dirty="0"/>
              <a:t>formal recommendations on the best practices </a:t>
            </a:r>
            <a:r>
              <a:rPr lang="en-US" sz="1500" dirty="0"/>
              <a:t>for data collection, </a:t>
            </a:r>
            <a:r>
              <a:rPr lang="en-US" sz="1500" dirty="0" smtClean="0"/>
              <a:t>assessing results</a:t>
            </a:r>
            <a:r>
              <a:rPr lang="en-US" sz="1500" dirty="0"/>
              <a:t>, and making changes to promote student success in </a:t>
            </a:r>
            <a:r>
              <a:rPr lang="en-US" sz="1500" b="1" dirty="0"/>
              <a:t>General Education</a:t>
            </a:r>
            <a:r>
              <a:rPr lang="en-US" sz="1500" dirty="0" smtClean="0"/>
              <a:t>.</a:t>
            </a:r>
          </a:p>
          <a:p>
            <a:endParaRPr lang="en-US" sz="1500" dirty="0"/>
          </a:p>
          <a:p>
            <a:r>
              <a:rPr lang="en-US" sz="1500" dirty="0" smtClean="0"/>
              <a:t>Make </a:t>
            </a:r>
            <a:r>
              <a:rPr lang="en-US" sz="1500" dirty="0"/>
              <a:t>formal recommendations on the best practices for data collection, </a:t>
            </a:r>
            <a:r>
              <a:rPr lang="en-US" sz="1500" dirty="0" smtClean="0"/>
              <a:t>assessing results</a:t>
            </a:r>
            <a:r>
              <a:rPr lang="en-US" sz="1500" dirty="0"/>
              <a:t>, and making changes to promote student success </a:t>
            </a:r>
            <a:r>
              <a:rPr lang="en-US" sz="1500" b="1" dirty="0"/>
              <a:t>in academic disciplines</a:t>
            </a:r>
            <a:r>
              <a:rPr lang="en-US" sz="1500" dirty="0" smtClean="0"/>
              <a:t>.</a:t>
            </a:r>
            <a:endParaRPr lang="en-US" sz="1500" dirty="0"/>
          </a:p>
          <a:p>
            <a:endParaRPr lang="en-US" sz="1500" dirty="0" smtClean="0"/>
          </a:p>
          <a:p>
            <a:r>
              <a:rPr lang="en-US" sz="1500" b="1" dirty="0" smtClean="0"/>
              <a:t>Work </a:t>
            </a:r>
            <a:r>
              <a:rPr lang="en-US" sz="1500" b="1" dirty="0"/>
              <a:t>with the </a:t>
            </a:r>
            <a:r>
              <a:rPr lang="en-US" sz="1500" dirty="0"/>
              <a:t>Division of Teaching Innovation, </a:t>
            </a:r>
            <a:r>
              <a:rPr lang="en-US" sz="1500" b="1" dirty="0" smtClean="0"/>
              <a:t>Professional Faculty Development</a:t>
            </a:r>
            <a:r>
              <a:rPr lang="en-US" sz="1500" b="1" dirty="0"/>
              <a:t> </a:t>
            </a:r>
            <a:r>
              <a:rPr lang="en-US" sz="1500" b="1" dirty="0" smtClean="0"/>
              <a:t>Committee, </a:t>
            </a:r>
            <a:r>
              <a:rPr lang="en-US" sz="1500" dirty="0"/>
              <a:t>and </a:t>
            </a:r>
            <a:r>
              <a:rPr lang="en-US" sz="1500" dirty="0" smtClean="0"/>
              <a:t>Online Learning </a:t>
            </a:r>
            <a:r>
              <a:rPr lang="en-US" sz="1500" dirty="0"/>
              <a:t>to develop training for all faculty in </a:t>
            </a:r>
            <a:r>
              <a:rPr lang="en-US" sz="1500" dirty="0" smtClean="0"/>
              <a:t>implementing assessment </a:t>
            </a:r>
            <a:r>
              <a:rPr lang="en-US" sz="1500" dirty="0"/>
              <a:t>strategies, developing and using rubrics, and making </a:t>
            </a:r>
            <a:r>
              <a:rPr lang="en-US" sz="1500" dirty="0" smtClean="0"/>
              <a:t>course modifications.</a:t>
            </a:r>
            <a:endParaRPr lang="en-US" sz="1500" dirty="0"/>
          </a:p>
          <a:p>
            <a:endParaRPr lang="en-US" sz="1500" dirty="0" smtClean="0"/>
          </a:p>
          <a:p>
            <a:r>
              <a:rPr lang="en-US" sz="1500" b="1" dirty="0" smtClean="0"/>
              <a:t>Serve </a:t>
            </a:r>
            <a:r>
              <a:rPr lang="en-US" sz="1500" b="1" dirty="0"/>
              <a:t>as individual faculty committee members as their discipline’s </a:t>
            </a:r>
            <a:r>
              <a:rPr lang="en-US" sz="1500" b="1" dirty="0" smtClean="0"/>
              <a:t>assessment liaison </a:t>
            </a:r>
            <a:r>
              <a:rPr lang="en-US" sz="1500" dirty="0"/>
              <a:t>and has responsibility to keep the department involved in the </a:t>
            </a:r>
            <a:r>
              <a:rPr lang="en-US" sz="1500" dirty="0" smtClean="0"/>
              <a:t>assessment process</a:t>
            </a:r>
            <a:r>
              <a:rPr lang="en-US" sz="1600" dirty="0"/>
              <a:t>.</a:t>
            </a:r>
          </a:p>
        </p:txBody>
      </p:sp>
    </p:spTree>
    <p:extLst>
      <p:ext uri="{BB962C8B-B14F-4D97-AF65-F5344CB8AC3E}">
        <p14:creationId xmlns:p14="http://schemas.microsoft.com/office/powerpoint/2010/main" val="26333387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Lac Membership – 2014-2015</a:t>
            </a:r>
            <a:endParaRPr lang="en-US" dirty="0"/>
          </a:p>
        </p:txBody>
      </p:sp>
      <p:sp>
        <p:nvSpPr>
          <p:cNvPr id="3" name="Content Placeholder 2"/>
          <p:cNvSpPr>
            <a:spLocks noGrp="1"/>
          </p:cNvSpPr>
          <p:nvPr>
            <p:ph idx="1"/>
          </p:nvPr>
        </p:nvSpPr>
        <p:spPr>
          <a:xfrm>
            <a:off x="457200" y="1543050"/>
            <a:ext cx="8229600" cy="5111750"/>
          </a:xfrm>
        </p:spPr>
        <p:txBody>
          <a:bodyPr>
            <a:noAutofit/>
          </a:bodyPr>
          <a:lstStyle/>
          <a:p>
            <a:r>
              <a:rPr lang="en-US" sz="1400" dirty="0" smtClean="0"/>
              <a:t>Position </a:t>
            </a:r>
            <a:r>
              <a:rPr lang="en-US" sz="1400" dirty="0"/>
              <a:t>Vacant (Business &amp; Tech</a:t>
            </a:r>
            <a:r>
              <a:rPr lang="en-US" sz="1400" dirty="0" smtClean="0"/>
              <a:t>)</a:t>
            </a:r>
            <a:endParaRPr lang="en-US" sz="1400" dirty="0"/>
          </a:p>
          <a:p>
            <a:r>
              <a:rPr lang="en-US" sz="1400" b="1" dirty="0"/>
              <a:t>Richard Worch </a:t>
            </a:r>
            <a:r>
              <a:rPr lang="en-US" sz="1400" dirty="0"/>
              <a:t>(Public Safety Management) – Lee </a:t>
            </a:r>
            <a:endParaRPr lang="en-US" sz="1400" dirty="0" smtClean="0"/>
          </a:p>
          <a:p>
            <a:r>
              <a:rPr lang="en-US" sz="1400" b="1" dirty="0" smtClean="0"/>
              <a:t>Colleen </a:t>
            </a:r>
            <a:r>
              <a:rPr lang="en-US" sz="1400" b="1" dirty="0"/>
              <a:t>Moore </a:t>
            </a:r>
            <a:r>
              <a:rPr lang="en-US" sz="1400" dirty="0" smtClean="0"/>
              <a:t>(Nursing) </a:t>
            </a:r>
            <a:r>
              <a:rPr lang="en-US" sz="1400" dirty="0"/>
              <a:t>-- Collier</a:t>
            </a:r>
          </a:p>
          <a:p>
            <a:r>
              <a:rPr lang="en-US" sz="1400" b="1" dirty="0"/>
              <a:t>Caroline Seefchak </a:t>
            </a:r>
            <a:r>
              <a:rPr lang="en-US" sz="1400" dirty="0"/>
              <a:t>(Education) – Lee </a:t>
            </a:r>
            <a:endParaRPr lang="en-US" sz="1400" dirty="0" smtClean="0"/>
          </a:p>
          <a:p>
            <a:r>
              <a:rPr lang="en-US" sz="1400" b="1" dirty="0" smtClean="0"/>
              <a:t>Marty </a:t>
            </a:r>
            <a:r>
              <a:rPr lang="en-US" sz="1400" b="1" dirty="0"/>
              <a:t>Ambrose </a:t>
            </a:r>
            <a:r>
              <a:rPr lang="en-US" sz="1400" dirty="0"/>
              <a:t>(</a:t>
            </a:r>
            <a:r>
              <a:rPr lang="en-US" sz="1400" dirty="0" smtClean="0"/>
              <a:t>English) </a:t>
            </a:r>
            <a:r>
              <a:rPr lang="en-US" sz="1400" dirty="0"/>
              <a:t>-- Lee</a:t>
            </a:r>
          </a:p>
          <a:p>
            <a:r>
              <a:rPr lang="en-US" sz="1400" b="1" dirty="0"/>
              <a:t>Amy Trogan </a:t>
            </a:r>
            <a:r>
              <a:rPr lang="en-US" sz="1400" dirty="0" smtClean="0"/>
              <a:t>(English/Chair) </a:t>
            </a:r>
            <a:r>
              <a:rPr lang="en-US" sz="1400" dirty="0"/>
              <a:t>– Lee </a:t>
            </a:r>
            <a:endParaRPr lang="en-US" sz="1400" dirty="0" smtClean="0"/>
          </a:p>
          <a:p>
            <a:r>
              <a:rPr lang="en-US" sz="1400" b="1" dirty="0" smtClean="0"/>
              <a:t>Stuart </a:t>
            </a:r>
            <a:r>
              <a:rPr lang="en-US" sz="1400" b="1" dirty="0"/>
              <a:t>Brown </a:t>
            </a:r>
            <a:r>
              <a:rPr lang="en-US" sz="1400" dirty="0" smtClean="0"/>
              <a:t>(</a:t>
            </a:r>
            <a:r>
              <a:rPr lang="en-US" sz="1400" dirty="0"/>
              <a:t>Fine Arts) – Lee </a:t>
            </a:r>
          </a:p>
          <a:p>
            <a:r>
              <a:rPr lang="en-US" sz="1400" b="1" dirty="0"/>
              <a:t>Fernando Mayoral </a:t>
            </a:r>
            <a:r>
              <a:rPr lang="en-US" sz="1400" dirty="0" smtClean="0"/>
              <a:t>(</a:t>
            </a:r>
            <a:r>
              <a:rPr lang="en-US" sz="1400" dirty="0"/>
              <a:t>Foreign Languages) – Lee </a:t>
            </a:r>
            <a:endParaRPr lang="en-US" sz="1400" dirty="0" smtClean="0"/>
          </a:p>
          <a:p>
            <a:r>
              <a:rPr lang="en-US" sz="1400" b="1" dirty="0" smtClean="0"/>
              <a:t>Tom Donaldson</a:t>
            </a:r>
            <a:r>
              <a:rPr lang="en-US" sz="1400" dirty="0" smtClean="0"/>
              <a:t> </a:t>
            </a:r>
            <a:r>
              <a:rPr lang="en-US" sz="1400" dirty="0"/>
              <a:t>(Social Sciences) – Charlotte </a:t>
            </a:r>
            <a:endParaRPr lang="en-US" sz="1400" dirty="0" smtClean="0"/>
          </a:p>
          <a:p>
            <a:r>
              <a:rPr lang="en-US" sz="1400" b="1" dirty="0" smtClean="0"/>
              <a:t>Sarah </a:t>
            </a:r>
            <a:r>
              <a:rPr lang="en-US" sz="1400" b="1" dirty="0"/>
              <a:t>Lublink </a:t>
            </a:r>
            <a:r>
              <a:rPr lang="en-US" sz="1400" dirty="0" smtClean="0"/>
              <a:t>(</a:t>
            </a:r>
            <a:r>
              <a:rPr lang="en-US" sz="1400" dirty="0"/>
              <a:t>Humanities) – Lee </a:t>
            </a:r>
            <a:endParaRPr lang="en-US" sz="1400" dirty="0" smtClean="0"/>
          </a:p>
          <a:p>
            <a:r>
              <a:rPr lang="en-US" sz="1400" b="1" dirty="0" smtClean="0"/>
              <a:t>Jane Charles </a:t>
            </a:r>
            <a:r>
              <a:rPr lang="en-US" sz="1400" dirty="0" smtClean="0"/>
              <a:t> </a:t>
            </a:r>
            <a:r>
              <a:rPr lang="en-US" sz="1400" dirty="0"/>
              <a:t>(</a:t>
            </a:r>
            <a:r>
              <a:rPr lang="en-US" sz="1400" dirty="0" smtClean="0"/>
              <a:t>Library) </a:t>
            </a:r>
            <a:r>
              <a:rPr lang="en-US" sz="1400" dirty="0"/>
              <a:t>– Lee </a:t>
            </a:r>
            <a:endParaRPr lang="en-US" sz="1400" dirty="0" smtClean="0"/>
          </a:p>
          <a:p>
            <a:r>
              <a:rPr lang="en-US" sz="1400" b="1" dirty="0" smtClean="0"/>
              <a:t>Katie </a:t>
            </a:r>
            <a:r>
              <a:rPr lang="en-US" sz="1400" b="1" dirty="0"/>
              <a:t>Paschall </a:t>
            </a:r>
            <a:r>
              <a:rPr lang="en-US" sz="1400" dirty="0" smtClean="0"/>
              <a:t> </a:t>
            </a:r>
            <a:r>
              <a:rPr lang="en-US" sz="1400" dirty="0"/>
              <a:t>(Speech) – Collier </a:t>
            </a:r>
            <a:endParaRPr lang="en-US" sz="1400" dirty="0" smtClean="0"/>
          </a:p>
          <a:p>
            <a:r>
              <a:rPr lang="en-US" sz="1400" b="1" dirty="0" smtClean="0"/>
              <a:t>Eric </a:t>
            </a:r>
            <a:r>
              <a:rPr lang="en-US" sz="1400" b="1" dirty="0"/>
              <a:t>Seelau </a:t>
            </a:r>
            <a:r>
              <a:rPr lang="en-US" sz="1400" dirty="0" smtClean="0"/>
              <a:t> </a:t>
            </a:r>
            <a:r>
              <a:rPr lang="en-US" sz="1400" dirty="0"/>
              <a:t>(Social Sciences) -- Lee</a:t>
            </a:r>
          </a:p>
          <a:p>
            <a:r>
              <a:rPr lang="en-US" sz="1400" b="1" dirty="0"/>
              <a:t>John Meyer </a:t>
            </a:r>
            <a:r>
              <a:rPr lang="en-US" sz="1400" dirty="0"/>
              <a:t>(Business &amp; Tech/Dean) – </a:t>
            </a:r>
            <a:r>
              <a:rPr lang="en-US" sz="1400" dirty="0" smtClean="0"/>
              <a:t>Lee</a:t>
            </a:r>
            <a:endParaRPr lang="en-US" sz="1400" dirty="0"/>
          </a:p>
          <a:p>
            <a:r>
              <a:rPr lang="en-US" sz="1400" b="1" dirty="0"/>
              <a:t>Don Ransford </a:t>
            </a:r>
            <a:r>
              <a:rPr lang="en-US" sz="1400" dirty="0"/>
              <a:t>(Math) - Lee</a:t>
            </a:r>
          </a:p>
          <a:p>
            <a:r>
              <a:rPr lang="en-US" sz="1400" b="1" dirty="0"/>
              <a:t>Peggy Romeo </a:t>
            </a:r>
            <a:r>
              <a:rPr lang="en-US" sz="1400" dirty="0"/>
              <a:t>(Natural Sciences) – Lee </a:t>
            </a:r>
            <a:endParaRPr lang="en-US" sz="1400" dirty="0" smtClean="0"/>
          </a:p>
          <a:p>
            <a:r>
              <a:rPr lang="en-US" sz="1400" b="1" dirty="0" smtClean="0"/>
              <a:t>Ron </a:t>
            </a:r>
            <a:r>
              <a:rPr lang="en-US" sz="1400" b="1" dirty="0"/>
              <a:t>Smith </a:t>
            </a:r>
            <a:r>
              <a:rPr lang="en-US" sz="1400" dirty="0"/>
              <a:t>(Math) – Lee </a:t>
            </a:r>
            <a:endParaRPr lang="en-US" sz="1400" dirty="0" smtClean="0"/>
          </a:p>
          <a:p>
            <a:r>
              <a:rPr lang="en-US" sz="1400" b="1" dirty="0" smtClean="0"/>
              <a:t>Barbara </a:t>
            </a:r>
            <a:r>
              <a:rPr lang="en-US" sz="1400" b="1" dirty="0"/>
              <a:t>Miley </a:t>
            </a:r>
            <a:r>
              <a:rPr lang="en-US" sz="1400" dirty="0"/>
              <a:t>(Institutional Effectiveness) - Lee</a:t>
            </a:r>
          </a:p>
          <a:p>
            <a:r>
              <a:rPr lang="en-US" sz="1400" b="1" dirty="0"/>
              <a:t>Joe </a:t>
            </a:r>
            <a:r>
              <a:rPr lang="en-US" sz="1400" b="1" dirty="0" smtClean="0"/>
              <a:t>van </a:t>
            </a:r>
            <a:r>
              <a:rPr lang="en-US" sz="1400" b="1" dirty="0"/>
              <a:t>Gaalen </a:t>
            </a:r>
            <a:r>
              <a:rPr lang="en-US" sz="1400" dirty="0" smtClean="0"/>
              <a:t>(Assessment Director)</a:t>
            </a:r>
          </a:p>
          <a:p>
            <a:r>
              <a:rPr lang="en-US" sz="1400" b="1" dirty="0"/>
              <a:t>Eileen </a:t>
            </a:r>
            <a:r>
              <a:rPr lang="en-US" sz="1400" b="1" dirty="0" smtClean="0"/>
              <a:t>DeLuca </a:t>
            </a:r>
            <a:r>
              <a:rPr lang="en-US" sz="1400" dirty="0"/>
              <a:t>(Associate Vice President of Academic Affairs)</a:t>
            </a:r>
          </a:p>
          <a:p>
            <a:endParaRPr lang="en-US" sz="1200" dirty="0" smtClean="0"/>
          </a:p>
          <a:p>
            <a:endParaRPr lang="en-US" sz="1200" dirty="0"/>
          </a:p>
          <a:p>
            <a:endParaRPr lang="en-US" sz="1200" dirty="0"/>
          </a:p>
        </p:txBody>
      </p:sp>
    </p:spTree>
    <p:extLst>
      <p:ext uri="{BB962C8B-B14F-4D97-AF65-F5344CB8AC3E}">
        <p14:creationId xmlns:p14="http://schemas.microsoft.com/office/powerpoint/2010/main" val="201793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Assessment Coordinators 2014-2015 </a:t>
            </a:r>
            <a:endParaRPr lang="en-US" dirty="0"/>
          </a:p>
        </p:txBody>
      </p:sp>
      <p:sp>
        <p:nvSpPr>
          <p:cNvPr id="3" name="Content Placeholder 2"/>
          <p:cNvSpPr>
            <a:spLocks noGrp="1"/>
          </p:cNvSpPr>
          <p:nvPr>
            <p:ph idx="1"/>
          </p:nvPr>
        </p:nvSpPr>
        <p:spPr/>
        <p:txBody>
          <a:bodyPr>
            <a:normAutofit lnSpcReduction="10000"/>
          </a:bodyPr>
          <a:lstStyle/>
          <a:p>
            <a:r>
              <a:rPr lang="en-US" b="1" dirty="0"/>
              <a:t>Richard Worch </a:t>
            </a:r>
            <a:r>
              <a:rPr lang="en-US" dirty="0"/>
              <a:t>(Public Safety Management) – </a:t>
            </a:r>
            <a:r>
              <a:rPr lang="en-US" dirty="0" smtClean="0"/>
              <a:t>Lee</a:t>
            </a:r>
            <a:endParaRPr lang="en-US" dirty="0"/>
          </a:p>
          <a:p>
            <a:r>
              <a:rPr lang="en-US" b="1" dirty="0" smtClean="0"/>
              <a:t>Amy </a:t>
            </a:r>
            <a:r>
              <a:rPr lang="en-US" b="1" dirty="0"/>
              <a:t>Trogan </a:t>
            </a:r>
            <a:r>
              <a:rPr lang="en-US" dirty="0" smtClean="0"/>
              <a:t>(</a:t>
            </a:r>
            <a:r>
              <a:rPr lang="en-US" dirty="0"/>
              <a:t>English/Chair) – </a:t>
            </a:r>
            <a:r>
              <a:rPr lang="en-US" dirty="0" smtClean="0"/>
              <a:t>Lee</a:t>
            </a:r>
            <a:endParaRPr lang="en-US" dirty="0"/>
          </a:p>
          <a:p>
            <a:r>
              <a:rPr lang="en-US" b="1" dirty="0" smtClean="0"/>
              <a:t>Fernando </a:t>
            </a:r>
            <a:r>
              <a:rPr lang="en-US" b="1" dirty="0"/>
              <a:t>Mayoral </a:t>
            </a:r>
            <a:r>
              <a:rPr lang="en-US" dirty="0" smtClean="0"/>
              <a:t> </a:t>
            </a:r>
            <a:r>
              <a:rPr lang="en-US" dirty="0"/>
              <a:t>(Foreign Languages) – Lee </a:t>
            </a:r>
          </a:p>
          <a:p>
            <a:r>
              <a:rPr lang="en-US" b="1" dirty="0" smtClean="0"/>
              <a:t>Tom </a:t>
            </a:r>
            <a:r>
              <a:rPr lang="en-US" b="1" dirty="0"/>
              <a:t>Donaldson </a:t>
            </a:r>
            <a:r>
              <a:rPr lang="en-US" dirty="0" smtClean="0"/>
              <a:t> </a:t>
            </a:r>
            <a:r>
              <a:rPr lang="en-US" dirty="0"/>
              <a:t>(Social Sciences) – </a:t>
            </a:r>
            <a:r>
              <a:rPr lang="en-US" dirty="0" smtClean="0"/>
              <a:t>Charlotte</a:t>
            </a:r>
            <a:endParaRPr lang="en-US" dirty="0"/>
          </a:p>
          <a:p>
            <a:r>
              <a:rPr lang="en-US" b="1" dirty="0"/>
              <a:t>Sarah Lublink </a:t>
            </a:r>
            <a:r>
              <a:rPr lang="en-US" dirty="0" smtClean="0"/>
              <a:t>(</a:t>
            </a:r>
            <a:r>
              <a:rPr lang="en-US" dirty="0"/>
              <a:t>Humanities) – </a:t>
            </a:r>
            <a:r>
              <a:rPr lang="en-US" dirty="0" smtClean="0"/>
              <a:t>Lee</a:t>
            </a:r>
            <a:endParaRPr lang="en-US" dirty="0"/>
          </a:p>
          <a:p>
            <a:r>
              <a:rPr lang="en-US" b="1" dirty="0"/>
              <a:t>Jane </a:t>
            </a:r>
            <a:r>
              <a:rPr lang="en-US" b="1" dirty="0" smtClean="0"/>
              <a:t>Charles </a:t>
            </a:r>
            <a:r>
              <a:rPr lang="en-US" dirty="0" smtClean="0"/>
              <a:t>(</a:t>
            </a:r>
            <a:r>
              <a:rPr lang="en-US" dirty="0"/>
              <a:t>Librarian) – </a:t>
            </a:r>
            <a:r>
              <a:rPr lang="en-US" dirty="0" smtClean="0"/>
              <a:t>Lee</a:t>
            </a:r>
            <a:endParaRPr lang="en-US" dirty="0"/>
          </a:p>
          <a:p>
            <a:r>
              <a:rPr lang="en-US" b="1" dirty="0"/>
              <a:t>Katie Paschall </a:t>
            </a:r>
            <a:r>
              <a:rPr lang="en-US" dirty="0" smtClean="0"/>
              <a:t> </a:t>
            </a:r>
            <a:r>
              <a:rPr lang="en-US" dirty="0"/>
              <a:t>(Speech) – </a:t>
            </a:r>
            <a:r>
              <a:rPr lang="en-US" dirty="0" smtClean="0"/>
              <a:t>Collier</a:t>
            </a:r>
            <a:endParaRPr lang="en-US" dirty="0"/>
          </a:p>
          <a:p>
            <a:r>
              <a:rPr lang="en-US" b="1" dirty="0" smtClean="0"/>
              <a:t>Peggy </a:t>
            </a:r>
            <a:r>
              <a:rPr lang="en-US" b="1" dirty="0"/>
              <a:t>Romeo </a:t>
            </a:r>
            <a:r>
              <a:rPr lang="en-US" dirty="0"/>
              <a:t>(Natural Sciences) – Lee </a:t>
            </a:r>
          </a:p>
          <a:p>
            <a:r>
              <a:rPr lang="en-US" b="1" dirty="0"/>
              <a:t>Ron Smith </a:t>
            </a:r>
            <a:r>
              <a:rPr lang="en-US" dirty="0"/>
              <a:t>(Math) – </a:t>
            </a:r>
            <a:r>
              <a:rPr lang="en-US" dirty="0" smtClean="0"/>
              <a:t>Lee</a:t>
            </a:r>
          </a:p>
          <a:p>
            <a:r>
              <a:rPr lang="en-US" b="1" dirty="0" smtClean="0"/>
              <a:t>Caroline Seefchak </a:t>
            </a:r>
            <a:r>
              <a:rPr lang="en-US" dirty="0" smtClean="0"/>
              <a:t>(Education)-Lee</a:t>
            </a:r>
            <a:endParaRPr lang="en-US" dirty="0"/>
          </a:p>
          <a:p>
            <a:endParaRPr lang="en-US" dirty="0"/>
          </a:p>
        </p:txBody>
      </p:sp>
    </p:spTree>
    <p:extLst>
      <p:ext uri="{BB962C8B-B14F-4D97-AF65-F5344CB8AC3E}">
        <p14:creationId xmlns:p14="http://schemas.microsoft.com/office/powerpoint/2010/main" val="100313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2014</a:t>
            </a:r>
            <a:r>
              <a:rPr lang="en-US" dirty="0"/>
              <a:t>-2015 Course-Level </a:t>
            </a:r>
            <a:r>
              <a:rPr lang="en-US" dirty="0" smtClean="0"/>
              <a:t/>
            </a:r>
            <a:br>
              <a:rPr lang="en-US" dirty="0" smtClean="0"/>
            </a:br>
            <a:r>
              <a:rPr lang="en-US" dirty="0" smtClean="0"/>
              <a:t>Assessment Plan</a:t>
            </a:r>
            <a:endParaRPr lang="en-US" dirty="0"/>
          </a:p>
        </p:txBody>
      </p:sp>
      <p:sp>
        <p:nvSpPr>
          <p:cNvPr id="3" name="Content Placeholder 2"/>
          <p:cNvSpPr>
            <a:spLocks noGrp="1"/>
          </p:cNvSpPr>
          <p:nvPr>
            <p:ph idx="1"/>
          </p:nvPr>
        </p:nvSpPr>
        <p:spPr>
          <a:xfrm>
            <a:off x="457200" y="1752600"/>
            <a:ext cx="8229600" cy="4622800"/>
          </a:xfrm>
        </p:spPr>
        <p:txBody>
          <a:bodyPr>
            <a:normAutofit lnSpcReduction="10000"/>
          </a:bodyPr>
          <a:lstStyle/>
          <a:p>
            <a:pPr marL="114300" indent="0">
              <a:buNone/>
            </a:pPr>
            <a:r>
              <a:rPr lang="en-US" dirty="0" smtClean="0"/>
              <a:t>For </a:t>
            </a:r>
            <a:r>
              <a:rPr lang="en-US" dirty="0"/>
              <a:t>AY 2014-2015, the Office of Academic Assessment will provide support to faculty to develop assessment tools, administer assessments, collect data, and analyze results for </a:t>
            </a:r>
          </a:p>
          <a:p>
            <a:r>
              <a:rPr lang="en-US" dirty="0" smtClean="0"/>
              <a:t>Courses </a:t>
            </a:r>
            <a:r>
              <a:rPr lang="en-US" dirty="0"/>
              <a:t>that are offered in all three modalities (campus-based, online, dual enrollment) </a:t>
            </a:r>
          </a:p>
          <a:p>
            <a:r>
              <a:rPr lang="en-US" dirty="0" smtClean="0"/>
              <a:t>SB </a:t>
            </a:r>
            <a:r>
              <a:rPr lang="en-US" dirty="0"/>
              <a:t>1720 Courses (MAT 0057, ENC 0022, REA 0019) </a:t>
            </a:r>
          </a:p>
          <a:p>
            <a:r>
              <a:rPr lang="en-US" dirty="0" smtClean="0"/>
              <a:t>The </a:t>
            </a:r>
            <a:r>
              <a:rPr lang="en-US" dirty="0"/>
              <a:t>QEP course (SLS 1515) </a:t>
            </a:r>
          </a:p>
          <a:p>
            <a:r>
              <a:rPr lang="en-US" dirty="0"/>
              <a:t>The following courses will be assessed with goals, results, and use of results entered into Compliance Assist. </a:t>
            </a:r>
          </a:p>
          <a:p>
            <a:pPr marL="114300" indent="0">
              <a:buNone/>
            </a:pPr>
            <a:r>
              <a:rPr lang="en-US" dirty="0" smtClean="0"/>
              <a:t> </a:t>
            </a:r>
          </a:p>
        </p:txBody>
      </p:sp>
    </p:spTree>
    <p:extLst>
      <p:ext uri="{BB962C8B-B14F-4D97-AF65-F5344CB8AC3E}">
        <p14:creationId xmlns:p14="http://schemas.microsoft.com/office/powerpoint/2010/main" val="216853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Level Assessment 2014-2015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4315713"/>
              </p:ext>
            </p:extLst>
          </p:nvPr>
        </p:nvGraphicFramePr>
        <p:xfrm>
          <a:off x="647700" y="1602012"/>
          <a:ext cx="7858125" cy="5094070"/>
        </p:xfrm>
        <a:graphic>
          <a:graphicData uri="http://schemas.openxmlformats.org/drawingml/2006/table">
            <a:tbl>
              <a:tblPr>
                <a:tableStyleId>{B301B821-A1FF-4177-AEE7-76D212191A09}</a:tableStyleId>
              </a:tblPr>
              <a:tblGrid>
                <a:gridCol w="3991541"/>
                <a:gridCol w="3866584"/>
              </a:tblGrid>
              <a:tr h="267019">
                <a:tc>
                  <a:txBody>
                    <a:bodyPr/>
                    <a:lstStyle/>
                    <a:p>
                      <a:pPr marL="0" marR="0" algn="ctr" fontAlgn="ctr">
                        <a:lnSpc>
                          <a:spcPct val="115000"/>
                        </a:lnSpc>
                        <a:spcBef>
                          <a:spcPts val="0"/>
                        </a:spcBef>
                        <a:spcAft>
                          <a:spcPts val="0"/>
                        </a:spcAft>
                      </a:pPr>
                      <a:r>
                        <a:rPr lang="en-US" sz="1300" b="1" kern="1200" dirty="0">
                          <a:effectLst/>
                        </a:rPr>
                        <a:t>Social Sciences</a:t>
                      </a:r>
                      <a:endParaRPr lang="en-US" sz="900" b="1"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fontAlgn="ctr">
                        <a:lnSpc>
                          <a:spcPct val="115000"/>
                        </a:lnSpc>
                        <a:spcBef>
                          <a:spcPts val="0"/>
                        </a:spcBef>
                        <a:spcAft>
                          <a:spcPts val="0"/>
                        </a:spcAft>
                      </a:pPr>
                      <a:r>
                        <a:rPr lang="en-US" sz="1300" b="1" kern="1200" dirty="0">
                          <a:effectLst/>
                        </a:rPr>
                        <a:t>English</a:t>
                      </a:r>
                      <a:endParaRPr lang="en-US" sz="900" b="1"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67019">
                <a:tc>
                  <a:txBody>
                    <a:bodyPr/>
                    <a:lstStyle/>
                    <a:p>
                      <a:pPr marL="0" marR="0" algn="ctr" fontAlgn="ctr">
                        <a:lnSpc>
                          <a:spcPct val="115000"/>
                        </a:lnSpc>
                        <a:spcBef>
                          <a:spcPts val="0"/>
                        </a:spcBef>
                        <a:spcAft>
                          <a:spcPts val="0"/>
                        </a:spcAft>
                      </a:pPr>
                      <a:r>
                        <a:rPr lang="en-US" sz="1300" kern="1200" dirty="0">
                          <a:effectLst/>
                        </a:rPr>
                        <a:t>AMH 2010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300" kern="1200" dirty="0">
                          <a:effectLst/>
                        </a:rPr>
                        <a:t>ENC 0022</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019">
                <a:tc>
                  <a:txBody>
                    <a:bodyPr/>
                    <a:lstStyle/>
                    <a:p>
                      <a:pPr marL="0" marR="0" algn="ctr" fontAlgn="ctr">
                        <a:lnSpc>
                          <a:spcPct val="115000"/>
                        </a:lnSpc>
                        <a:spcBef>
                          <a:spcPts val="0"/>
                        </a:spcBef>
                        <a:spcAft>
                          <a:spcPts val="0"/>
                        </a:spcAft>
                      </a:pPr>
                      <a:r>
                        <a:rPr lang="en-US" sz="1300" kern="1200" dirty="0">
                          <a:effectLst/>
                        </a:rPr>
                        <a:t>AMH 2020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300" kern="1200" dirty="0">
                          <a:effectLst/>
                        </a:rPr>
                        <a:t>ENC 1101</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019">
                <a:tc>
                  <a:txBody>
                    <a:bodyPr/>
                    <a:lstStyle/>
                    <a:p>
                      <a:pPr marL="0" marR="0" algn="ctr" fontAlgn="ctr">
                        <a:lnSpc>
                          <a:spcPct val="115000"/>
                        </a:lnSpc>
                        <a:spcBef>
                          <a:spcPts val="0"/>
                        </a:spcBef>
                        <a:spcAft>
                          <a:spcPts val="0"/>
                        </a:spcAft>
                      </a:pPr>
                      <a:r>
                        <a:rPr lang="en-US" sz="1300" kern="1200" dirty="0">
                          <a:effectLst/>
                        </a:rPr>
                        <a:t>PSY 2012</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fontAlgn="ctr">
                        <a:lnSpc>
                          <a:spcPct val="115000"/>
                        </a:lnSpc>
                        <a:spcBef>
                          <a:spcPts val="0"/>
                        </a:spcBef>
                        <a:spcAft>
                          <a:spcPts val="0"/>
                        </a:spcAft>
                      </a:pPr>
                      <a:r>
                        <a:rPr lang="en-US" sz="1300" kern="1200" dirty="0">
                          <a:effectLst/>
                        </a:rPr>
                        <a:t>ENC 1102</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700">
                <a:tc>
                  <a:txBody>
                    <a:bodyPr/>
                    <a:lstStyle/>
                    <a:p>
                      <a:pPr marL="0" marR="0" algn="ctr">
                        <a:lnSpc>
                          <a:spcPct val="115000"/>
                        </a:lnSpc>
                        <a:spcBef>
                          <a:spcPts val="0"/>
                        </a:spcBef>
                        <a:spcAft>
                          <a:spcPts val="0"/>
                        </a:spcAft>
                      </a:pPr>
                      <a:r>
                        <a:rPr lang="en-US" sz="1300" b="1" dirty="0">
                          <a:effectLst/>
                        </a:rPr>
                        <a:t>Science</a:t>
                      </a:r>
                      <a:endParaRPr lang="en-US" sz="900" b="1"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1300" b="1" dirty="0">
                          <a:effectLst/>
                        </a:rPr>
                        <a:t>Academic Success</a:t>
                      </a:r>
                      <a:endParaRPr lang="en-US" sz="900" b="1"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67019">
                <a:tc>
                  <a:txBody>
                    <a:bodyPr/>
                    <a:lstStyle/>
                    <a:p>
                      <a:pPr marL="0" marR="0" algn="ctr">
                        <a:lnSpc>
                          <a:spcPct val="115000"/>
                        </a:lnSpc>
                        <a:spcBef>
                          <a:spcPts val="0"/>
                        </a:spcBef>
                        <a:spcAft>
                          <a:spcPts val="0"/>
                        </a:spcAft>
                      </a:pPr>
                      <a:r>
                        <a:rPr lang="en-US" sz="1300" dirty="0">
                          <a:effectLst/>
                        </a:rPr>
                        <a:t>BSC 1010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SLS 1515</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019">
                <a:tc>
                  <a:txBody>
                    <a:bodyPr/>
                    <a:lstStyle/>
                    <a:p>
                      <a:pPr marL="0" marR="0" algn="ctr">
                        <a:lnSpc>
                          <a:spcPct val="115000"/>
                        </a:lnSpc>
                        <a:spcBef>
                          <a:spcPts val="0"/>
                        </a:spcBef>
                        <a:spcAft>
                          <a:spcPts val="0"/>
                        </a:spcAft>
                      </a:pPr>
                      <a:r>
                        <a:rPr lang="en-US" sz="1300" dirty="0">
                          <a:effectLst/>
                        </a:rPr>
                        <a:t>BSC 1010L</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REA 0019</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700">
                <a:tc>
                  <a:txBody>
                    <a:bodyPr/>
                    <a:lstStyle/>
                    <a:p>
                      <a:pPr marL="0" marR="0" algn="ctr" fontAlgn="ctr">
                        <a:lnSpc>
                          <a:spcPct val="115000"/>
                        </a:lnSpc>
                        <a:spcBef>
                          <a:spcPts val="0"/>
                        </a:spcBef>
                        <a:spcAft>
                          <a:spcPts val="0"/>
                        </a:spcAft>
                      </a:pPr>
                      <a:r>
                        <a:rPr lang="en-US" sz="1300" b="1" kern="1200" dirty="0">
                          <a:effectLst/>
                        </a:rPr>
                        <a:t>Speech and Foreign Languages</a:t>
                      </a:r>
                      <a:endParaRPr lang="en-US" sz="900" b="1"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1300" b="1" dirty="0">
                          <a:effectLst/>
                        </a:rPr>
                        <a:t>Mathematics</a:t>
                      </a:r>
                      <a:endParaRPr lang="en-US" sz="900" b="1"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58502">
                <a:tc>
                  <a:txBody>
                    <a:bodyPr/>
                    <a:lstStyle/>
                    <a:p>
                      <a:pPr marL="0" marR="0" algn="ctr" fontAlgn="ctr">
                        <a:lnSpc>
                          <a:spcPts val="1635"/>
                        </a:lnSpc>
                        <a:spcBef>
                          <a:spcPts val="0"/>
                        </a:spcBef>
                        <a:spcAft>
                          <a:spcPts val="0"/>
                        </a:spcAft>
                      </a:pPr>
                      <a:r>
                        <a:rPr lang="en-US" sz="1300" kern="1200" dirty="0">
                          <a:effectLst/>
                        </a:rPr>
                        <a:t>FRE 1120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MAC 1105</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FRE 1121</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MAC 1114</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SPC 2608</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MAC 1140</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SPN 1120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MAT 0057</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SPN 1121</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 </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b="1" kern="1200" dirty="0" smtClean="0">
                          <a:effectLst/>
                        </a:rPr>
                        <a:t>Humanities</a:t>
                      </a:r>
                      <a:endParaRPr lang="en-US" sz="900" b="1"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1300" b="1" dirty="0">
                          <a:effectLst/>
                        </a:rPr>
                        <a:t>Education</a:t>
                      </a:r>
                      <a:endParaRPr lang="en-US" sz="900" b="1"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58502">
                <a:tc>
                  <a:txBody>
                    <a:bodyPr/>
                    <a:lstStyle/>
                    <a:p>
                      <a:pPr marL="0" marR="0" algn="ctr" fontAlgn="ctr">
                        <a:lnSpc>
                          <a:spcPts val="1635"/>
                        </a:lnSpc>
                        <a:spcBef>
                          <a:spcPts val="0"/>
                        </a:spcBef>
                        <a:spcAft>
                          <a:spcPts val="0"/>
                        </a:spcAft>
                      </a:pPr>
                      <a:r>
                        <a:rPr lang="en-US" sz="1300" kern="1200" dirty="0" smtClean="0">
                          <a:effectLst/>
                        </a:rPr>
                        <a:t>HUM 2211</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EDF 2005</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HUM 2235</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EDF 2085</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502">
                <a:tc>
                  <a:txBody>
                    <a:bodyPr/>
                    <a:lstStyle/>
                    <a:p>
                      <a:pPr marL="0" marR="0" algn="ctr" fontAlgn="ctr">
                        <a:lnSpc>
                          <a:spcPts val="1635"/>
                        </a:lnSpc>
                        <a:spcBef>
                          <a:spcPts val="0"/>
                        </a:spcBef>
                        <a:spcAft>
                          <a:spcPts val="0"/>
                        </a:spcAft>
                      </a:pPr>
                      <a:r>
                        <a:rPr lang="en-US" sz="1300" kern="1200" dirty="0">
                          <a:effectLst/>
                        </a:rPr>
                        <a:t>HUM 2510</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 </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019">
                <a:tc>
                  <a:txBody>
                    <a:bodyPr/>
                    <a:lstStyle/>
                    <a:p>
                      <a:pPr marL="0" marR="0" algn="ctr">
                        <a:lnSpc>
                          <a:spcPct val="115000"/>
                        </a:lnSpc>
                        <a:spcBef>
                          <a:spcPts val="0"/>
                        </a:spcBef>
                        <a:spcAft>
                          <a:spcPts val="0"/>
                        </a:spcAft>
                      </a:pPr>
                      <a:r>
                        <a:rPr lang="en-US" sz="1300" b="1" dirty="0">
                          <a:effectLst/>
                        </a:rPr>
                        <a:t>Business and Technology</a:t>
                      </a:r>
                      <a:endParaRPr lang="en-US" sz="900" b="1"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1300" dirty="0">
                          <a:effectLst/>
                        </a:rPr>
                        <a:t> </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019">
                <a:tc>
                  <a:txBody>
                    <a:bodyPr/>
                    <a:lstStyle/>
                    <a:p>
                      <a:pPr marL="0" marR="0" algn="ctr">
                        <a:lnSpc>
                          <a:spcPct val="115000"/>
                        </a:lnSpc>
                        <a:spcBef>
                          <a:spcPts val="0"/>
                        </a:spcBef>
                        <a:spcAft>
                          <a:spcPts val="0"/>
                        </a:spcAft>
                      </a:pPr>
                      <a:r>
                        <a:rPr lang="en-US" sz="1300" dirty="0">
                          <a:effectLst/>
                        </a:rPr>
                        <a:t>GEB 1011</a:t>
                      </a:r>
                      <a:endParaRPr lang="en-US" sz="900" dirty="0">
                        <a:effectLst/>
                        <a:latin typeface="Calibri"/>
                        <a:ea typeface="Calibri"/>
                        <a:cs typeface="Times New Roman"/>
                      </a:endParaRPr>
                    </a:p>
                  </a:txBody>
                  <a:tcPr marL="7507" marR="7507" marT="75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effectLst/>
                        </a:rPr>
                        <a:t> </a:t>
                      </a:r>
                      <a:endParaRPr lang="en-US" sz="900" dirty="0">
                        <a:effectLst/>
                        <a:latin typeface="Calibri"/>
                        <a:ea typeface="Calibri"/>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2117725" y="16017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68534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Level Assessment</a:t>
            </a:r>
            <a:endParaRPr lang="en-US" dirty="0"/>
          </a:p>
        </p:txBody>
      </p:sp>
      <p:sp>
        <p:nvSpPr>
          <p:cNvPr id="3" name="Content Placeholder 2"/>
          <p:cNvSpPr>
            <a:spLocks noGrp="1"/>
          </p:cNvSpPr>
          <p:nvPr>
            <p:ph idx="1"/>
          </p:nvPr>
        </p:nvSpPr>
        <p:spPr>
          <a:xfrm>
            <a:off x="457200" y="1752600"/>
            <a:ext cx="8229600" cy="4864100"/>
          </a:xfrm>
        </p:spPr>
        <p:txBody>
          <a:bodyPr>
            <a:normAutofit/>
          </a:bodyPr>
          <a:lstStyle/>
          <a:p>
            <a:r>
              <a:rPr lang="en-US" dirty="0" smtClean="0"/>
              <a:t>Our website is a great resource for staying current in our assessment practices.</a:t>
            </a:r>
          </a:p>
          <a:p>
            <a:pPr marL="114300" indent="0">
              <a:buNone/>
            </a:pPr>
            <a:endParaRPr lang="en-US" dirty="0" smtClean="0">
              <a:hlinkClick r:id="rId2"/>
            </a:endParaRPr>
          </a:p>
          <a:p>
            <a:pPr marL="114300" indent="0">
              <a:buNone/>
            </a:pPr>
            <a:endParaRPr lang="en-US" dirty="0">
              <a:hlinkClick r:id="rId2"/>
            </a:endParaRPr>
          </a:p>
          <a:p>
            <a:pPr marL="114300" indent="0">
              <a:buNone/>
            </a:pPr>
            <a:r>
              <a:rPr lang="en-US" dirty="0" smtClean="0">
                <a:hlinkClick r:id="rId2"/>
              </a:rPr>
              <a:t>http</a:t>
            </a:r>
            <a:r>
              <a:rPr lang="en-US" dirty="0">
                <a:hlinkClick r:id="rId2"/>
              </a:rPr>
              <a:t>://</a:t>
            </a:r>
            <a:r>
              <a:rPr lang="en-US" dirty="0" smtClean="0">
                <a:hlinkClick r:id="rId2"/>
              </a:rPr>
              <a:t>www.fsw.edu/facultystaff/assessment/index</a:t>
            </a:r>
            <a:endParaRPr lang="en-US" dirty="0" smtClean="0"/>
          </a:p>
          <a:p>
            <a:endParaRPr lang="en-US" dirty="0" smtClean="0"/>
          </a:p>
        </p:txBody>
      </p:sp>
    </p:spTree>
    <p:extLst>
      <p:ext uri="{BB962C8B-B14F-4D97-AF65-F5344CB8AC3E}">
        <p14:creationId xmlns:p14="http://schemas.microsoft.com/office/powerpoint/2010/main" val="655399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Course-Level Assessment Reporting</a:t>
            </a:r>
            <a:endParaRPr lang="en-US" dirty="0"/>
          </a:p>
        </p:txBody>
      </p:sp>
      <p:sp>
        <p:nvSpPr>
          <p:cNvPr id="3" name="Content Placeholder 2"/>
          <p:cNvSpPr>
            <a:spLocks noGrp="1"/>
          </p:cNvSpPr>
          <p:nvPr>
            <p:ph idx="1"/>
          </p:nvPr>
        </p:nvSpPr>
        <p:spPr/>
        <p:txBody>
          <a:bodyPr>
            <a:normAutofit lnSpcReduction="10000"/>
          </a:bodyPr>
          <a:lstStyle/>
          <a:p>
            <a:r>
              <a:rPr lang="en-US" dirty="0"/>
              <a:t>August 28</a:t>
            </a:r>
            <a:r>
              <a:rPr lang="en-US" baseline="30000" dirty="0"/>
              <a:t>th – </a:t>
            </a:r>
            <a:r>
              <a:rPr lang="en-US" dirty="0"/>
              <a:t>The 2014-2015 results must be completed in Compliance Assist.</a:t>
            </a:r>
            <a:endParaRPr lang="en-US" baseline="30000" dirty="0"/>
          </a:p>
          <a:p>
            <a:r>
              <a:rPr lang="en-US" dirty="0"/>
              <a:t>Discuss your upcoming course level assessment plan at your next department meeting.</a:t>
            </a:r>
          </a:p>
          <a:p>
            <a:r>
              <a:rPr lang="en-US" dirty="0"/>
              <a:t>September 26</a:t>
            </a:r>
            <a:r>
              <a:rPr lang="en-US" baseline="30000" dirty="0"/>
              <a:t>th</a:t>
            </a:r>
            <a:r>
              <a:rPr lang="en-US" dirty="0"/>
              <a:t> -  New goals must be entered</a:t>
            </a:r>
          </a:p>
          <a:p>
            <a:pPr lvl="1"/>
            <a:r>
              <a:rPr lang="en-US" dirty="0"/>
              <a:t>Use of Results and Plan for Sharing.</a:t>
            </a:r>
          </a:p>
          <a:p>
            <a:pPr lvl="1"/>
            <a:r>
              <a:rPr lang="en-US" dirty="0"/>
              <a:t>Last year’s results + Upcoming year’s goals = Closing the loop </a:t>
            </a:r>
          </a:p>
          <a:p>
            <a:r>
              <a:rPr lang="en-US" dirty="0"/>
              <a:t>Compliance Assist is challenging since it is not regularly utilized.  </a:t>
            </a:r>
          </a:p>
          <a:p>
            <a:r>
              <a:rPr lang="en-US" dirty="0"/>
              <a:t>Dr. van Gaalen is happy to help your department through this process.</a:t>
            </a:r>
          </a:p>
          <a:p>
            <a:endParaRPr lang="en-US" dirty="0"/>
          </a:p>
        </p:txBody>
      </p:sp>
    </p:spTree>
    <p:extLst>
      <p:ext uri="{BB962C8B-B14F-4D97-AF65-F5344CB8AC3E}">
        <p14:creationId xmlns:p14="http://schemas.microsoft.com/office/powerpoint/2010/main" val="17893449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423</TotalTime>
  <Words>1225</Words>
  <Application>Microsoft Office PowerPoint</Application>
  <PresentationFormat>On-screen Show (4:3)</PresentationFormat>
  <Paragraphs>213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Apothecary</vt:lpstr>
      <vt:lpstr>Learning Assessment Committee  Updates</vt:lpstr>
      <vt:lpstr>Mission Statement</vt:lpstr>
      <vt:lpstr>Committee Charge</vt:lpstr>
      <vt:lpstr>Lac Membership – 2014-2015</vt:lpstr>
      <vt:lpstr>Assessment Coordinators 2014-2015 </vt:lpstr>
      <vt:lpstr>2014-2015 Course-Level  Assessment Plan</vt:lpstr>
      <vt:lpstr>Course Level Assessment 2014-2015</vt:lpstr>
      <vt:lpstr>Course Level Assessment</vt:lpstr>
      <vt:lpstr>Course-Level Assessment Reporting</vt:lpstr>
      <vt:lpstr>Course-Level Assessment 2015-2016</vt:lpstr>
      <vt:lpstr>Course-Level Assessment 2015-2016</vt:lpstr>
      <vt:lpstr>General Education Assessment Pilot AY 2014-2015</vt:lpstr>
      <vt:lpstr>General Education Assessment Pilot AY 2014-2015</vt:lpstr>
      <vt:lpstr>2014-2015 General education pilot</vt:lpstr>
      <vt:lpstr>2014-2015 General education pilot submission Statistics</vt:lpstr>
      <vt:lpstr>2014-2015 General education pilot submission Statistics</vt:lpstr>
      <vt:lpstr>2014-2015 General education pilot Example Results</vt:lpstr>
      <vt:lpstr>2014-2015 General education pilot Example Results</vt:lpstr>
      <vt:lpstr>2014-2015 General education pilot Example Results</vt:lpstr>
      <vt:lpstr>2014-2015 General education pilot Example Results</vt:lpstr>
      <vt:lpstr>2014-2015 General education pilot Example Results</vt:lpstr>
      <vt:lpstr>General Education Assessment</vt:lpstr>
      <vt:lpstr>2015-2016 Initiatives</vt:lpstr>
    </vt:vector>
  </TitlesOfParts>
  <Company>Florida SouthWestern State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Assessment Committee  2015-2016</dc:title>
  <dc:creator>Amy Trogan</dc:creator>
  <cp:lastModifiedBy>ESC</cp:lastModifiedBy>
  <cp:revision>39</cp:revision>
  <dcterms:created xsi:type="dcterms:W3CDTF">2015-08-12T20:27:57Z</dcterms:created>
  <dcterms:modified xsi:type="dcterms:W3CDTF">2015-08-18T17:02:00Z</dcterms:modified>
</cp:coreProperties>
</file>