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2" r:id="rId3"/>
    <p:sldId id="264" r:id="rId4"/>
    <p:sldId id="265" r:id="rId5"/>
    <p:sldId id="275" r:id="rId6"/>
    <p:sldId id="276" r:id="rId7"/>
    <p:sldId id="277" r:id="rId8"/>
    <p:sldId id="278" r:id="rId9"/>
    <p:sldId id="279" r:id="rId10"/>
    <p:sldId id="280" r:id="rId11"/>
    <p:sldId id="281" r:id="rId12"/>
    <p:sldId id="282" r:id="rId13"/>
    <p:sldId id="284" r:id="rId14"/>
    <p:sldId id="267" r:id="rId15"/>
    <p:sldId id="268" r:id="rId16"/>
    <p:sldId id="269" r:id="rId17"/>
    <p:sldId id="274" r:id="rId18"/>
    <p:sldId id="270" r:id="rId19"/>
    <p:sldId id="271" r:id="rId20"/>
    <p:sldId id="272"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EC1349F-505C-400E-91F2-9F7D2A5908BF}" type="datetimeFigureOut">
              <a:rPr lang="en-US" smtClean="0"/>
              <a:t>1/4/2016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8F8C32F-4C44-40F4-A9D1-1DEC4729A1B0}"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8F8C32F-4C44-40F4-A9D1-1DEC4729A1B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F8C32F-4C44-40F4-A9D1-1DEC4729A1B0}"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8F8C32F-4C44-40F4-A9D1-1DEC4729A1B0}"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8F8C32F-4C44-40F4-A9D1-1DEC4729A1B0}"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8F8C32F-4C44-40F4-A9D1-1DEC4729A1B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F8C32F-4C44-40F4-A9D1-1DEC4729A1B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1349F-505C-400E-91F2-9F7D2A5908BF}" type="datetimeFigureOut">
              <a:rPr lang="en-US" smtClean="0"/>
              <a:t>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F8C32F-4C44-40F4-A9D1-1DEC4729A1B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BEC1349F-505C-400E-91F2-9F7D2A5908BF}" type="datetimeFigureOut">
              <a:rPr lang="en-US" smtClean="0"/>
              <a:t>1/4/2016</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8F8C32F-4C44-40F4-A9D1-1DEC4729A1B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182880" indent="0">
              <a:buNone/>
            </a:pPr>
            <a:r>
              <a:rPr lang="en-US" dirty="0" smtClean="0">
                <a:solidFill>
                  <a:schemeClr val="tx1"/>
                </a:solidFill>
              </a:rPr>
              <a:t>General Education Program Review</a:t>
            </a:r>
            <a:endParaRPr lang="en-US" dirty="0">
              <a:solidFill>
                <a:schemeClr val="tx1"/>
              </a:solidFill>
            </a:endParaRPr>
          </a:p>
        </p:txBody>
      </p:sp>
      <p:sp>
        <p:nvSpPr>
          <p:cNvPr id="3" name="Subtitle 2"/>
          <p:cNvSpPr>
            <a:spLocks noGrp="1"/>
          </p:cNvSpPr>
          <p:nvPr>
            <p:ph type="body" idx="1"/>
          </p:nvPr>
        </p:nvSpPr>
        <p:spPr/>
        <p:txBody>
          <a:bodyPr>
            <a:normAutofit/>
          </a:bodyPr>
          <a:lstStyle/>
          <a:p>
            <a:r>
              <a:rPr lang="en-US" dirty="0" smtClean="0">
                <a:solidFill>
                  <a:schemeClr val="tx1"/>
                </a:solidFill>
              </a:rPr>
              <a:t>Presented by Prof. Don Ransford and Dr. Eileen DeLuca </a:t>
            </a:r>
          </a:p>
          <a:p>
            <a:r>
              <a:rPr lang="en-US" dirty="0" smtClean="0">
                <a:solidFill>
                  <a:schemeClr val="tx1"/>
                </a:solidFill>
              </a:rPr>
              <a:t>for the Provost/VPAA Meeting</a:t>
            </a:r>
          </a:p>
          <a:p>
            <a:r>
              <a:rPr lang="en-US" dirty="0" smtClean="0">
                <a:solidFill>
                  <a:schemeClr val="tx1"/>
                </a:solidFill>
              </a:rPr>
              <a:t>January 5, 2016</a:t>
            </a:r>
            <a:endParaRPr lang="en-US" dirty="0">
              <a:solidFill>
                <a:schemeClr val="tx1"/>
              </a:solidFill>
            </a:endParaRPr>
          </a:p>
        </p:txBody>
      </p:sp>
    </p:spTree>
    <p:extLst>
      <p:ext uri="{BB962C8B-B14F-4D97-AF65-F5344CB8AC3E}">
        <p14:creationId xmlns:p14="http://schemas.microsoft.com/office/powerpoint/2010/main" val="3724024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000" b="1" dirty="0">
                <a:latin typeface="Gentium Basic"/>
                <a:ea typeface="Calligraffitti"/>
                <a:cs typeface="Calligraffitti"/>
              </a:rPr>
              <a:t>I</a:t>
            </a:r>
            <a:r>
              <a:rPr lang="en-US" sz="2000" b="1" dirty="0">
                <a:latin typeface="Gentium Basic"/>
                <a:ea typeface="Gentium Basic"/>
                <a:cs typeface="Gentium Basic"/>
              </a:rPr>
              <a:t>nvestigate and engage in the </a:t>
            </a:r>
            <a:r>
              <a:rPr lang="en-US" sz="2000" b="1" dirty="0" err="1">
                <a:latin typeface="Gentium Basic"/>
                <a:ea typeface="Gentium Basic"/>
                <a:cs typeface="Gentium Basic"/>
              </a:rPr>
              <a:t>transdisciplinary</a:t>
            </a:r>
            <a:r>
              <a:rPr lang="en-US" sz="2000" b="1" dirty="0">
                <a:latin typeface="Gentium Basic"/>
                <a:ea typeface="Gentium Basic"/>
                <a:cs typeface="Gentium Basic"/>
              </a:rPr>
              <a:t> applications of research, learning, and knowledge. </a:t>
            </a:r>
            <a:r>
              <a:rPr lang="en-US" sz="1800" dirty="0">
                <a:latin typeface="Gentium Basic"/>
                <a:ea typeface="Gentium Basic"/>
                <a:cs typeface="Gentium Basic"/>
              </a:rPr>
              <a:t>Discover and apply new ideas when required to break with traditional systems of thought. Foster systemic problem-solving habits that require thinking in terms of patterns, relationships, and context. Empathize and engage with others from diverse backgrounds in order to develop, understand, evaluate and assess information and generate solutions to important local, national, and global problems. Collaboratively work with others to creatively transfer knowledge and learning to a variety of new contexts. Learn different approaches to intellectual inquiry, test theories for issues that confront our communities, and imagine solutions to complex problems in the academy, the workplace, and the world. </a:t>
            </a:r>
            <a:endParaRPr lang="en-US" sz="1800" dirty="0">
              <a:latin typeface="Gentium Basic"/>
            </a:endParaRPr>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1496444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b="1" dirty="0">
                <a:latin typeface="Gentium Basic"/>
                <a:ea typeface="Gentium Basic"/>
                <a:cs typeface="Gentium Basic"/>
              </a:rPr>
              <a:t>V</a:t>
            </a:r>
            <a:r>
              <a:rPr lang="en-US" sz="2000" b="1" dirty="0">
                <a:latin typeface="Gentium Basic"/>
                <a:ea typeface="Gentium Basic"/>
                <a:cs typeface="Gentium Basic"/>
              </a:rPr>
              <a:t>isualize and engage the world from different historical, social, and cultural approaches.</a:t>
            </a:r>
            <a:r>
              <a:rPr lang="en-US" sz="2000" dirty="0">
                <a:latin typeface="Gentium Basic"/>
                <a:ea typeface="Gentium Basic"/>
                <a:cs typeface="Gentium Basic"/>
              </a:rPr>
              <a:t> Understand how history, culture, and society shape and inform the human condition in the successful pursuit of academic and occupational goals. Understand how diverse cultures have interacted with, and continue to connect with, each other on a global scale. Engage in the comparative study of the values and traditions of diverse cultures. Understand and navigate the conventions, knowledge formations, practices, and discursive norms of society, culture, and the academy in order to improve and analyze one’s own thinking, value diversity, and cultivate an open-minded approach to new ideas and social issues.</a:t>
            </a:r>
            <a:r>
              <a:rPr lang="en-US" sz="1800" dirty="0" smtClean="0">
                <a:latin typeface="Gentium Basic"/>
                <a:ea typeface="Gentium Basic"/>
                <a:cs typeface="Gentium Basic"/>
              </a:rPr>
              <a:t> </a:t>
            </a:r>
            <a:endParaRPr lang="en-US" sz="1800" dirty="0">
              <a:latin typeface="Gentium Basic"/>
            </a:endParaRPr>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705264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000" b="1" dirty="0">
                <a:latin typeface="Gentium Basic"/>
                <a:ea typeface="Calligraffitti"/>
                <a:cs typeface="Calligraffitti"/>
              </a:rPr>
              <a:t>E</a:t>
            </a:r>
            <a:r>
              <a:rPr lang="en-US" sz="2000" b="1" dirty="0">
                <a:latin typeface="Gentium Basic"/>
                <a:ea typeface="Gentium Basic"/>
                <a:cs typeface="Gentium Basic"/>
              </a:rPr>
              <a:t>ngage meanings of active citizenship in one’s community, nation, and the world.</a:t>
            </a:r>
            <a:r>
              <a:rPr lang="en-US" sz="2000" dirty="0">
                <a:latin typeface="Gentium Basic"/>
                <a:ea typeface="Gentium Basic"/>
                <a:cs typeface="Gentium Basic"/>
              </a:rPr>
              <a:t> </a:t>
            </a:r>
            <a:r>
              <a:rPr lang="en-US" sz="1800" dirty="0">
                <a:latin typeface="Gentium Basic"/>
                <a:ea typeface="Gentium Basic"/>
                <a:cs typeface="Gentium Basic"/>
              </a:rPr>
              <a:t>Develop an understanding of the individual’s relationship to their communities and the world, including the need for personal physical and mental well-being, in order to foster a sense of social responsibility. Read and consider historical and political texts and analyze different political points of view in order to develop effective political and civic decision-making and consider policy solutions to complex civic and political problems. Encourage active participation in the processes of local, national, and global citizenship and government. Acquire political and civic literacy through a deeper understanding of national and global politics, as well as the obligations of the individual to society, their communities, and the world.</a:t>
            </a:r>
            <a:r>
              <a:rPr lang="en-US" sz="1800" dirty="0" smtClean="0">
                <a:latin typeface="Gentium Basic"/>
                <a:ea typeface="Gentium Basic"/>
                <a:cs typeface="Gentium Basic"/>
              </a:rPr>
              <a:t> </a:t>
            </a:r>
            <a:endParaRPr lang="en-US" sz="1800" dirty="0">
              <a:latin typeface="Gentium Basic"/>
            </a:endParaRPr>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3218203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Roles of Stakeholders</a:t>
            </a:r>
            <a:r>
              <a:rPr lang="en-US" dirty="0"/>
              <a:t/>
            </a:r>
            <a:br>
              <a:rPr lang="en-US" dirty="0"/>
            </a:br>
            <a:endParaRPr lang="en-US" dirty="0"/>
          </a:p>
        </p:txBody>
      </p:sp>
      <p:sp>
        <p:nvSpPr>
          <p:cNvPr id="3" name="Content Placeholder 2"/>
          <p:cNvSpPr>
            <a:spLocks noGrp="1"/>
          </p:cNvSpPr>
          <p:nvPr>
            <p:ph idx="1"/>
          </p:nvPr>
        </p:nvSpPr>
        <p:spPr>
          <a:xfrm>
            <a:off x="457200" y="1828800"/>
            <a:ext cx="8229600" cy="4724401"/>
          </a:xfrm>
        </p:spPr>
        <p:txBody>
          <a:bodyPr>
            <a:normAutofit fontScale="77500" lnSpcReduction="20000"/>
          </a:bodyPr>
          <a:lstStyle/>
          <a:p>
            <a:pPr marL="0" indent="0">
              <a:buNone/>
            </a:pPr>
            <a:r>
              <a:rPr lang="en-US" sz="2800" dirty="0"/>
              <a:t> </a:t>
            </a:r>
          </a:p>
          <a:p>
            <a:pPr marL="0" indent="0" algn="ctr">
              <a:buNone/>
            </a:pPr>
            <a:r>
              <a:rPr lang="en-US" sz="2800" b="1" u="sng" dirty="0" smtClean="0"/>
              <a:t>Faculty</a:t>
            </a:r>
            <a:endParaRPr lang="en-US" sz="2800" dirty="0"/>
          </a:p>
          <a:p>
            <a:pPr lvl="0"/>
            <a:r>
              <a:rPr lang="en-US" sz="2800" dirty="0"/>
              <a:t>Identify competencies associated with outcomes as primary and secondary for each course in their </a:t>
            </a:r>
            <a:r>
              <a:rPr lang="en-US" sz="2800" dirty="0" smtClean="0"/>
              <a:t>discipline.</a:t>
            </a:r>
            <a:endParaRPr lang="en-US" sz="2800" dirty="0"/>
          </a:p>
          <a:p>
            <a:pPr lvl="0"/>
            <a:r>
              <a:rPr lang="en-US" sz="2800" dirty="0"/>
              <a:t>Provide a wide array of opportunities for students to experience/master all of the general education </a:t>
            </a:r>
            <a:r>
              <a:rPr lang="en-US" sz="2800" dirty="0" smtClean="0"/>
              <a:t>competencies.</a:t>
            </a:r>
            <a:endParaRPr lang="en-US" sz="2800" dirty="0"/>
          </a:p>
          <a:p>
            <a:pPr lvl="0"/>
            <a:r>
              <a:rPr lang="en-US" sz="2800" dirty="0"/>
              <a:t>Review and/or update course outcomes and objectives on a regular </a:t>
            </a:r>
            <a:r>
              <a:rPr lang="en-US" sz="2800" dirty="0" smtClean="0"/>
              <a:t>basis.</a:t>
            </a:r>
            <a:endParaRPr lang="en-US" sz="2800" dirty="0"/>
          </a:p>
          <a:p>
            <a:pPr marL="0" indent="0">
              <a:buNone/>
            </a:pPr>
            <a:r>
              <a:rPr lang="en-US" sz="2800" dirty="0"/>
              <a:t> </a:t>
            </a:r>
          </a:p>
          <a:p>
            <a:pPr marL="0" indent="0" algn="ctr">
              <a:buNone/>
            </a:pPr>
            <a:r>
              <a:rPr lang="en-US" sz="2800" b="1" u="sng" smtClean="0"/>
              <a:t>Students and Advisors</a:t>
            </a:r>
            <a:endParaRPr lang="en-US" sz="2800" smtClean="0"/>
          </a:p>
          <a:p>
            <a:pPr marL="0" indent="0">
              <a:buNone/>
            </a:pPr>
            <a:endParaRPr lang="en-US" sz="2800" smtClean="0"/>
          </a:p>
          <a:p>
            <a:pPr lvl="0"/>
            <a:r>
              <a:rPr lang="en-US" sz="2800" smtClean="0"/>
              <a:t>Devise a plan to meet academic goals while providing for a rich and broad general education experience.</a:t>
            </a:r>
          </a:p>
          <a:p>
            <a:pPr lvl="0"/>
            <a:r>
              <a:rPr lang="en-US" sz="2800" smtClean="0"/>
              <a:t>Review the student’s progress in achieving their academic plan on a regular basis.</a:t>
            </a:r>
          </a:p>
          <a:p>
            <a:endParaRPr lang="en-US" dirty="0"/>
          </a:p>
        </p:txBody>
      </p:sp>
    </p:spTree>
    <p:extLst>
      <p:ext uri="{BB962C8B-B14F-4D97-AF65-F5344CB8AC3E}">
        <p14:creationId xmlns:p14="http://schemas.microsoft.com/office/powerpoint/2010/main" val="2220262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48347"/>
            <a:ext cx="8381999" cy="4381053"/>
          </a:xfrm>
        </p:spPr>
        <p:txBody>
          <a:bodyPr>
            <a:normAutofit fontScale="70000" lnSpcReduction="20000"/>
          </a:bodyPr>
          <a:lstStyle/>
          <a:p>
            <a:pPr marL="0" indent="0" algn="ctr">
              <a:buNone/>
            </a:pPr>
            <a:r>
              <a:rPr lang="en-US" b="1" u="sng" dirty="0"/>
              <a:t>Learning Assessment Committee (LAC)</a:t>
            </a:r>
            <a:endParaRPr lang="en-US" dirty="0"/>
          </a:p>
          <a:p>
            <a:pPr marL="0" indent="0">
              <a:buNone/>
            </a:pPr>
            <a:endParaRPr lang="en-US" dirty="0"/>
          </a:p>
          <a:p>
            <a:pPr lvl="0"/>
            <a:r>
              <a:rPr lang="en-US" dirty="0"/>
              <a:t>Create a map of the </a:t>
            </a:r>
            <a:r>
              <a:rPr lang="en-US" dirty="0" smtClean="0"/>
              <a:t>General </a:t>
            </a:r>
            <a:r>
              <a:rPr lang="en-US" dirty="0"/>
              <a:t>E</a:t>
            </a:r>
            <a:r>
              <a:rPr lang="en-US" dirty="0" smtClean="0"/>
              <a:t>ducation </a:t>
            </a:r>
            <a:r>
              <a:rPr lang="en-US" dirty="0"/>
              <a:t>competencies currently being offered and make recommendations for improving the overall </a:t>
            </a:r>
            <a:r>
              <a:rPr lang="en-US" dirty="0" smtClean="0"/>
              <a:t>General </a:t>
            </a:r>
            <a:r>
              <a:rPr lang="en-US" dirty="0"/>
              <a:t>E</a:t>
            </a:r>
            <a:r>
              <a:rPr lang="en-US" dirty="0" smtClean="0"/>
              <a:t>ducation </a:t>
            </a:r>
            <a:r>
              <a:rPr lang="en-US" dirty="0"/>
              <a:t>program based on their findings</a:t>
            </a:r>
          </a:p>
          <a:p>
            <a:pPr lvl="0"/>
            <a:r>
              <a:rPr lang="en-US" dirty="0"/>
              <a:t>Assess how well students are meeting the desired outcomes to the program</a:t>
            </a:r>
          </a:p>
          <a:p>
            <a:pPr lvl="0"/>
            <a:r>
              <a:rPr lang="en-US" dirty="0"/>
              <a:t>Assess the </a:t>
            </a:r>
            <a:r>
              <a:rPr lang="en-US" dirty="0" smtClean="0"/>
              <a:t>General </a:t>
            </a:r>
            <a:r>
              <a:rPr lang="en-US" dirty="0"/>
              <a:t>E</a:t>
            </a:r>
            <a:r>
              <a:rPr lang="en-US" dirty="0" smtClean="0"/>
              <a:t>ducation </a:t>
            </a:r>
            <a:r>
              <a:rPr lang="en-US" dirty="0"/>
              <a:t>knowledge and skills students have gained or </a:t>
            </a:r>
            <a:r>
              <a:rPr lang="en-US" dirty="0" smtClean="0"/>
              <a:t>lost </a:t>
            </a:r>
            <a:r>
              <a:rPr lang="en-US" dirty="0"/>
              <a:t>during their academic career at the College</a:t>
            </a:r>
          </a:p>
          <a:p>
            <a:pPr lvl="0"/>
            <a:r>
              <a:rPr lang="en-US" dirty="0"/>
              <a:t>Communicate the status of the implementation of the General Education process to the faculty through departmental meetings</a:t>
            </a:r>
          </a:p>
          <a:p>
            <a:endParaRPr lang="en-US" dirty="0"/>
          </a:p>
          <a:p>
            <a:pPr marL="0" indent="0" algn="ctr">
              <a:buNone/>
            </a:pPr>
            <a:r>
              <a:rPr lang="en-US" b="1" u="sng" dirty="0"/>
              <a:t>Curriculum Committee</a:t>
            </a:r>
            <a:endParaRPr lang="en-US" dirty="0"/>
          </a:p>
          <a:p>
            <a:pPr marL="0" indent="0">
              <a:buNone/>
            </a:pPr>
            <a:r>
              <a:rPr lang="en-US" dirty="0"/>
              <a:t> </a:t>
            </a:r>
          </a:p>
          <a:p>
            <a:pPr lvl="0"/>
            <a:r>
              <a:rPr lang="en-US" dirty="0"/>
              <a:t>Establish a robust, dynamic and diverse </a:t>
            </a:r>
            <a:r>
              <a:rPr lang="en-US" dirty="0" smtClean="0"/>
              <a:t>General </a:t>
            </a:r>
            <a:r>
              <a:rPr lang="en-US" dirty="0"/>
              <a:t>E</a:t>
            </a:r>
            <a:r>
              <a:rPr lang="en-US" dirty="0" smtClean="0"/>
              <a:t>ducation </a:t>
            </a:r>
            <a:r>
              <a:rPr lang="en-US" dirty="0"/>
              <a:t>program based on measurable outcomes</a:t>
            </a:r>
          </a:p>
          <a:p>
            <a:pPr lvl="0"/>
            <a:r>
              <a:rPr lang="en-US" dirty="0"/>
              <a:t>Review the G</a:t>
            </a:r>
            <a:r>
              <a:rPr lang="en-US" dirty="0" smtClean="0"/>
              <a:t>eneral </a:t>
            </a:r>
            <a:r>
              <a:rPr lang="en-US" dirty="0"/>
              <a:t>E</a:t>
            </a:r>
            <a:r>
              <a:rPr lang="en-US" dirty="0" smtClean="0"/>
              <a:t>ducation </a:t>
            </a:r>
            <a:r>
              <a:rPr lang="en-US" dirty="0"/>
              <a:t>program on a regular basis</a:t>
            </a:r>
          </a:p>
          <a:p>
            <a:pPr lvl="0"/>
            <a:r>
              <a:rPr lang="en-US" dirty="0"/>
              <a:t>Collaborate with faculty in the syllabus creation and revision process</a:t>
            </a:r>
          </a:p>
          <a:p>
            <a:endParaRPr lang="en-US" dirty="0"/>
          </a:p>
        </p:txBody>
      </p:sp>
      <p:sp>
        <p:nvSpPr>
          <p:cNvPr id="3" name="Title 2"/>
          <p:cNvSpPr>
            <a:spLocks noGrp="1"/>
          </p:cNvSpPr>
          <p:nvPr>
            <p:ph type="title"/>
          </p:nvPr>
        </p:nvSpPr>
        <p:spPr/>
        <p:txBody>
          <a:bodyPr/>
          <a:lstStyle/>
          <a:p>
            <a:r>
              <a:rPr lang="en-US" b="1" dirty="0">
                <a:solidFill>
                  <a:schemeClr val="tx1"/>
                </a:solidFill>
              </a:rPr>
              <a:t>Roles of Stakeholders</a:t>
            </a:r>
            <a:endParaRPr lang="en-US" dirty="0"/>
          </a:p>
        </p:txBody>
      </p:sp>
    </p:spTree>
    <p:extLst>
      <p:ext uri="{BB962C8B-B14F-4D97-AF65-F5344CB8AC3E}">
        <p14:creationId xmlns:p14="http://schemas.microsoft.com/office/powerpoint/2010/main" val="1236984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48347"/>
            <a:ext cx="8305799" cy="4381053"/>
          </a:xfrm>
        </p:spPr>
        <p:txBody>
          <a:bodyPr>
            <a:normAutofit fontScale="77500" lnSpcReduction="20000"/>
          </a:bodyPr>
          <a:lstStyle/>
          <a:p>
            <a:pPr marL="0" indent="0" algn="ctr">
              <a:buNone/>
            </a:pPr>
            <a:r>
              <a:rPr lang="en-US" b="1" u="sng" dirty="0"/>
              <a:t>Professional Development Committee</a:t>
            </a:r>
            <a:endParaRPr lang="en-US" dirty="0"/>
          </a:p>
          <a:p>
            <a:pPr marL="0" indent="0">
              <a:buNone/>
            </a:pPr>
            <a:endParaRPr lang="en-US" dirty="0"/>
          </a:p>
          <a:p>
            <a:pPr lvl="0"/>
            <a:r>
              <a:rPr lang="en-US" dirty="0"/>
              <a:t>Provide opportunities for new and experienced faculty to deepen their understanding of the </a:t>
            </a:r>
            <a:r>
              <a:rPr lang="en-US" dirty="0" smtClean="0"/>
              <a:t>General </a:t>
            </a:r>
            <a:r>
              <a:rPr lang="en-US" dirty="0"/>
              <a:t>E</a:t>
            </a:r>
            <a:r>
              <a:rPr lang="en-US" dirty="0" smtClean="0"/>
              <a:t>ducation </a:t>
            </a:r>
            <a:r>
              <a:rPr lang="en-US" dirty="0"/>
              <a:t>program</a:t>
            </a:r>
          </a:p>
          <a:p>
            <a:pPr lvl="0"/>
            <a:r>
              <a:rPr lang="en-US" dirty="0"/>
              <a:t>Provide opportunities for new and experienced faculty to be exposed to innovative methods of teaching and assessing the </a:t>
            </a:r>
            <a:r>
              <a:rPr lang="en-US" dirty="0" smtClean="0"/>
              <a:t>General </a:t>
            </a:r>
            <a:r>
              <a:rPr lang="en-US" dirty="0"/>
              <a:t>E</a:t>
            </a:r>
            <a:r>
              <a:rPr lang="en-US" dirty="0" smtClean="0"/>
              <a:t>ducation </a:t>
            </a:r>
            <a:r>
              <a:rPr lang="en-US" dirty="0"/>
              <a:t>competencies</a:t>
            </a:r>
          </a:p>
          <a:p>
            <a:pPr lvl="0"/>
            <a:r>
              <a:rPr lang="en-US" dirty="0"/>
              <a:t>Provide opportunities for new and experienced faculty to practice developing well-defined and measurable course outcomes and objectives</a:t>
            </a:r>
          </a:p>
          <a:p>
            <a:pPr marL="0" indent="0" algn="ctr">
              <a:buNone/>
            </a:pPr>
            <a:r>
              <a:rPr lang="en-US" b="1" u="sng" dirty="0"/>
              <a:t>Administration</a:t>
            </a:r>
            <a:endParaRPr lang="en-US" dirty="0"/>
          </a:p>
          <a:p>
            <a:pPr marL="0" indent="0">
              <a:buNone/>
            </a:pPr>
            <a:endParaRPr lang="en-US" dirty="0"/>
          </a:p>
          <a:p>
            <a:pPr lvl="0"/>
            <a:r>
              <a:rPr lang="en-US" dirty="0"/>
              <a:t>Document and assess the integrity of the G</a:t>
            </a:r>
            <a:r>
              <a:rPr lang="en-US" dirty="0" smtClean="0"/>
              <a:t>eneral Education </a:t>
            </a:r>
            <a:r>
              <a:rPr lang="en-US" dirty="0"/>
              <a:t>program in collaboration with faculty</a:t>
            </a:r>
          </a:p>
          <a:p>
            <a:pPr lvl="0"/>
            <a:r>
              <a:rPr lang="en-US" dirty="0"/>
              <a:t>Provide the necessary resources for faculty and staff to implement and maintain the </a:t>
            </a:r>
            <a:r>
              <a:rPr lang="en-US" dirty="0" smtClean="0"/>
              <a:t>General </a:t>
            </a:r>
            <a:r>
              <a:rPr lang="en-US" dirty="0"/>
              <a:t>E</a:t>
            </a:r>
            <a:r>
              <a:rPr lang="en-US" dirty="0" smtClean="0"/>
              <a:t>ducation </a:t>
            </a:r>
            <a:r>
              <a:rPr lang="en-US" dirty="0"/>
              <a:t>program</a:t>
            </a:r>
          </a:p>
          <a:p>
            <a:endParaRPr lang="en-US" dirty="0"/>
          </a:p>
        </p:txBody>
      </p:sp>
      <p:sp>
        <p:nvSpPr>
          <p:cNvPr id="3" name="Title 2"/>
          <p:cNvSpPr>
            <a:spLocks noGrp="1"/>
          </p:cNvSpPr>
          <p:nvPr>
            <p:ph type="title"/>
          </p:nvPr>
        </p:nvSpPr>
        <p:spPr/>
        <p:txBody>
          <a:bodyPr/>
          <a:lstStyle/>
          <a:p>
            <a:r>
              <a:rPr lang="en-US" b="1" dirty="0">
                <a:solidFill>
                  <a:schemeClr val="tx1"/>
                </a:solidFill>
              </a:rPr>
              <a:t>Roles of Stakeholders</a:t>
            </a:r>
            <a:endParaRPr lang="en-US" dirty="0"/>
          </a:p>
        </p:txBody>
      </p:sp>
    </p:spTree>
    <p:extLst>
      <p:ext uri="{BB962C8B-B14F-4D97-AF65-F5344CB8AC3E}">
        <p14:creationId xmlns:p14="http://schemas.microsoft.com/office/powerpoint/2010/main" val="3715305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2057400"/>
            <a:ext cx="8991600" cy="4800599"/>
          </a:xfrm>
        </p:spPr>
        <p:txBody>
          <a:bodyPr>
            <a:normAutofit fontScale="70000" lnSpcReduction="20000"/>
          </a:bodyPr>
          <a:lstStyle/>
          <a:p>
            <a:pPr marL="0" indent="0">
              <a:buNone/>
            </a:pPr>
            <a:r>
              <a:rPr lang="en-US" sz="3200" b="1" dirty="0" smtClean="0"/>
              <a:t>IV</a:t>
            </a:r>
            <a:r>
              <a:rPr lang="en-US" sz="3200" b="1" dirty="0"/>
              <a:t>.  </a:t>
            </a:r>
            <a:r>
              <a:rPr lang="en-US" sz="3200" b="1" dirty="0" smtClean="0"/>
              <a:t>Course Competencies, Learning Outcomes and Objectives</a:t>
            </a:r>
          </a:p>
          <a:p>
            <a:pPr marL="0" indent="0">
              <a:buNone/>
            </a:pPr>
            <a:r>
              <a:rPr lang="en-US" sz="3200" b="1" dirty="0" smtClean="0"/>
              <a:t>	A</a:t>
            </a:r>
            <a:r>
              <a:rPr lang="en-US" sz="3200" b="1" dirty="0"/>
              <a:t>.</a:t>
            </a:r>
            <a:r>
              <a:rPr lang="en-US" sz="3200" dirty="0"/>
              <a:t>  </a:t>
            </a:r>
            <a:r>
              <a:rPr lang="en-US" sz="3200" b="1" dirty="0"/>
              <a:t>General Education Competencies and </a:t>
            </a:r>
            <a:r>
              <a:rPr lang="en-US" sz="3200" b="1" dirty="0" smtClean="0"/>
              <a:t>Course Outcomes</a:t>
            </a:r>
            <a:endParaRPr lang="en-US" sz="3200" dirty="0"/>
          </a:p>
          <a:p>
            <a:pPr marL="0" indent="0">
              <a:buNone/>
            </a:pPr>
            <a:r>
              <a:rPr lang="en-US" i="1" dirty="0" smtClean="0"/>
              <a:t>	1.  Listed </a:t>
            </a:r>
            <a:r>
              <a:rPr lang="en-US" i="1" dirty="0"/>
              <a:t>here are the course outcomes/objectives assessed in this course which play an </a:t>
            </a:r>
            <a:r>
              <a:rPr lang="en-US" i="1" dirty="0" smtClean="0"/>
              <a:t>	integral </a:t>
            </a:r>
            <a:r>
              <a:rPr lang="en-US" i="1" dirty="0"/>
              <a:t>part in contributing to the student’s general education along with the general </a:t>
            </a:r>
            <a:r>
              <a:rPr lang="en-US" i="1" dirty="0" smtClean="0"/>
              <a:t>	education </a:t>
            </a:r>
            <a:r>
              <a:rPr lang="en-US" i="1" dirty="0"/>
              <a:t>competency it supports.</a:t>
            </a:r>
          </a:p>
          <a:p>
            <a:pPr marL="0" indent="0">
              <a:buNone/>
            </a:pPr>
            <a:r>
              <a:rPr lang="en-US" i="1" dirty="0"/>
              <a:t> </a:t>
            </a:r>
            <a:endParaRPr lang="en-US" sz="1400" i="1" dirty="0"/>
          </a:p>
          <a:p>
            <a:pPr marL="0" indent="0">
              <a:buNone/>
            </a:pPr>
            <a:r>
              <a:rPr lang="en-US" i="1" dirty="0" smtClean="0"/>
              <a:t>	[</a:t>
            </a:r>
            <a:r>
              <a:rPr lang="en-US" i="1" dirty="0"/>
              <a:t>Included in this section would be any of the eight General Education Competencies </a:t>
            </a:r>
            <a:r>
              <a:rPr lang="en-US" i="1" dirty="0" smtClean="0"/>
              <a:t>	departmental </a:t>
            </a:r>
            <a:r>
              <a:rPr lang="en-US" i="1" dirty="0"/>
              <a:t>faculty consider to be a primary focus in the course. Each competency would </a:t>
            </a:r>
            <a:r>
              <a:rPr lang="en-US" i="1" dirty="0" smtClean="0"/>
              <a:t>	then </a:t>
            </a:r>
            <a:r>
              <a:rPr lang="en-US" i="1" dirty="0"/>
              <a:t>be followed by a description or listing of course outcomes/objectives clearly </a:t>
            </a:r>
            <a:r>
              <a:rPr lang="en-US" i="1" dirty="0" smtClean="0"/>
              <a:t>	supporting </a:t>
            </a:r>
            <a:r>
              <a:rPr lang="en-US" i="1" dirty="0"/>
              <a:t>the inclusion of the competency by the department.]</a:t>
            </a:r>
          </a:p>
          <a:p>
            <a:pPr marL="0" indent="0">
              <a:buNone/>
            </a:pPr>
            <a:endParaRPr lang="en-US" sz="1400" i="1" dirty="0"/>
          </a:p>
          <a:p>
            <a:pPr marL="0" indent="0">
              <a:buNone/>
            </a:pPr>
            <a:r>
              <a:rPr lang="en-US" i="1" dirty="0" smtClean="0"/>
              <a:t>	2</a:t>
            </a:r>
            <a:r>
              <a:rPr lang="en-US" i="1" dirty="0"/>
              <a:t>.  Listed here are the course outcomes/objectives assessed in this course which play a </a:t>
            </a:r>
            <a:r>
              <a:rPr lang="en-US" i="1" dirty="0" smtClean="0"/>
              <a:t>	supplemental </a:t>
            </a:r>
            <a:r>
              <a:rPr lang="en-US" i="1" dirty="0"/>
              <a:t>role in contributing to the student’s general education along with the </a:t>
            </a:r>
            <a:r>
              <a:rPr lang="en-US" i="1" dirty="0" smtClean="0"/>
              <a:t>	general </a:t>
            </a:r>
            <a:r>
              <a:rPr lang="en-US" i="1" dirty="0"/>
              <a:t>education competency it supports.</a:t>
            </a:r>
          </a:p>
          <a:p>
            <a:pPr marL="0" indent="0">
              <a:buNone/>
            </a:pPr>
            <a:r>
              <a:rPr lang="en-US" i="1" dirty="0"/>
              <a:t> </a:t>
            </a:r>
          </a:p>
          <a:p>
            <a:pPr marL="0" indent="0">
              <a:buNone/>
            </a:pPr>
            <a:r>
              <a:rPr lang="en-US" i="1" dirty="0" smtClean="0"/>
              <a:t>	[</a:t>
            </a:r>
            <a:r>
              <a:rPr lang="en-US" i="1" dirty="0"/>
              <a:t>Included in this section would be any of the eight General Education Competencies </a:t>
            </a:r>
            <a:r>
              <a:rPr lang="en-US" i="1" dirty="0" smtClean="0"/>
              <a:t>	departmental </a:t>
            </a:r>
            <a:r>
              <a:rPr lang="en-US" i="1" dirty="0"/>
              <a:t>faculty consider to be a secondary focus in the course. Each competency </a:t>
            </a:r>
            <a:r>
              <a:rPr lang="en-US" i="1" dirty="0" smtClean="0"/>
              <a:t>	would </a:t>
            </a:r>
            <a:r>
              <a:rPr lang="en-US" i="1" dirty="0"/>
              <a:t>then be followed by a description or listing of course outcomes/objectives clearly </a:t>
            </a:r>
            <a:r>
              <a:rPr lang="en-US" i="1" dirty="0" smtClean="0"/>
              <a:t>	supporting </a:t>
            </a:r>
            <a:r>
              <a:rPr lang="en-US" i="1" dirty="0"/>
              <a:t>the inclusion of the competency by the department.]</a:t>
            </a:r>
          </a:p>
        </p:txBody>
      </p:sp>
      <p:sp>
        <p:nvSpPr>
          <p:cNvPr id="3" name="Title 2"/>
          <p:cNvSpPr>
            <a:spLocks noGrp="1"/>
          </p:cNvSpPr>
          <p:nvPr>
            <p:ph type="title"/>
          </p:nvPr>
        </p:nvSpPr>
        <p:spPr>
          <a:xfrm>
            <a:off x="838200" y="838200"/>
            <a:ext cx="7530353" cy="801444"/>
          </a:xfrm>
        </p:spPr>
        <p:txBody>
          <a:bodyPr/>
          <a:lstStyle/>
          <a:p>
            <a:r>
              <a:rPr lang="en-US" sz="3600" b="1" i="1" dirty="0" smtClean="0">
                <a:solidFill>
                  <a:schemeClr val="tx1"/>
                </a:solidFill>
              </a:rPr>
              <a:t>Revision </a:t>
            </a:r>
            <a:r>
              <a:rPr lang="en-US" sz="3600" b="1" i="1" dirty="0">
                <a:solidFill>
                  <a:schemeClr val="tx1"/>
                </a:solidFill>
              </a:rPr>
              <a:t>to Section </a:t>
            </a:r>
            <a:r>
              <a:rPr lang="en-US" sz="3600" b="1" i="1" dirty="0" smtClean="0">
                <a:solidFill>
                  <a:schemeClr val="tx1"/>
                </a:solidFill>
              </a:rPr>
              <a:t>IV</a:t>
            </a:r>
            <a:r>
              <a:rPr lang="en-US" sz="3600" b="1" i="1" dirty="0">
                <a:solidFill>
                  <a:schemeClr val="tx1"/>
                </a:solidFill>
              </a:rPr>
              <a:t>. of the Common Course Outline</a:t>
            </a:r>
            <a:r>
              <a:rPr lang="en-US" dirty="0"/>
              <a:t/>
            </a:r>
            <a:br>
              <a:rPr lang="en-US" dirty="0"/>
            </a:br>
            <a:endParaRPr lang="en-US" dirty="0"/>
          </a:p>
        </p:txBody>
      </p:sp>
    </p:spTree>
    <p:extLst>
      <p:ext uri="{BB962C8B-B14F-4D97-AF65-F5344CB8AC3E}">
        <p14:creationId xmlns:p14="http://schemas.microsoft.com/office/powerpoint/2010/main" val="2248803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2057400"/>
            <a:ext cx="8991600" cy="4800599"/>
          </a:xfrm>
        </p:spPr>
        <p:txBody>
          <a:bodyPr>
            <a:normAutofit fontScale="85000" lnSpcReduction="20000"/>
          </a:bodyPr>
          <a:lstStyle/>
          <a:p>
            <a:pPr marL="0" indent="0">
              <a:buNone/>
            </a:pPr>
            <a:r>
              <a:rPr lang="en-US" sz="3200" b="1" dirty="0" smtClean="0"/>
              <a:t>IV</a:t>
            </a:r>
            <a:r>
              <a:rPr lang="en-US" sz="3200" b="1" dirty="0"/>
              <a:t>.  </a:t>
            </a:r>
            <a:r>
              <a:rPr lang="en-US" sz="3200" b="1" dirty="0" smtClean="0"/>
              <a:t>Course Competencies, Learning Outcomes and Objectives</a:t>
            </a:r>
          </a:p>
          <a:p>
            <a:pPr marL="0" indent="0">
              <a:buNone/>
            </a:pPr>
            <a:r>
              <a:rPr lang="en-US" sz="3200" b="1" dirty="0" smtClean="0"/>
              <a:t>	A</a:t>
            </a:r>
            <a:r>
              <a:rPr lang="en-US" sz="3200" b="1" dirty="0"/>
              <a:t>.</a:t>
            </a:r>
            <a:r>
              <a:rPr lang="en-US" sz="3200" dirty="0"/>
              <a:t>  </a:t>
            </a:r>
            <a:r>
              <a:rPr lang="en-US" sz="3200" b="1" dirty="0"/>
              <a:t>General Education Competencies and </a:t>
            </a:r>
            <a:r>
              <a:rPr lang="en-US" sz="3200" b="1" dirty="0" smtClean="0"/>
              <a:t>Course Outcomes</a:t>
            </a:r>
            <a:endParaRPr lang="en-US" sz="3200" dirty="0"/>
          </a:p>
          <a:p>
            <a:pPr marL="0" indent="0">
              <a:buNone/>
            </a:pPr>
            <a:r>
              <a:rPr lang="en-US" i="1" dirty="0" smtClean="0"/>
              <a:t>**</a:t>
            </a:r>
            <a:r>
              <a:rPr lang="en-US" i="1" dirty="0"/>
              <a:t>When considering the inclusion of an integral or supplemental competency in this section, faculty should bear in mind the underlying assumption that if a competency is listed as integral (primary), then it is expected the professors will dedicate time and emphasis towards supporting student achievement of the outcome. If the competency is receiving curricular emphasis, it follows that in EVERY section of the course, EVERY faculty member teaching the course is assessing the competency EVERY time the course is taught. Through faculty collaboration and discussion within disciplines and programs, as well as ongoing training related to the competencies and the adopted assessment tools, faculty will utilize an assignment that aligns with the General Education competency identified as integral in the course and therefore could be measured using one of the rubrics established for that competency by the Learning Assessment Committee. However, it is not a requirement that all faculty use the same assessment instrument unless agreed upon by the department or program.</a:t>
            </a:r>
          </a:p>
        </p:txBody>
      </p:sp>
      <p:sp>
        <p:nvSpPr>
          <p:cNvPr id="3" name="Title 2"/>
          <p:cNvSpPr>
            <a:spLocks noGrp="1"/>
          </p:cNvSpPr>
          <p:nvPr>
            <p:ph type="title"/>
          </p:nvPr>
        </p:nvSpPr>
        <p:spPr>
          <a:xfrm>
            <a:off x="838200" y="838200"/>
            <a:ext cx="7530353" cy="801444"/>
          </a:xfrm>
        </p:spPr>
        <p:txBody>
          <a:bodyPr/>
          <a:lstStyle/>
          <a:p>
            <a:r>
              <a:rPr lang="en-US" sz="3600" b="1" i="1" dirty="0" smtClean="0">
                <a:solidFill>
                  <a:schemeClr val="tx1"/>
                </a:solidFill>
              </a:rPr>
              <a:t>Revision </a:t>
            </a:r>
            <a:r>
              <a:rPr lang="en-US" sz="3600" b="1" i="1" dirty="0">
                <a:solidFill>
                  <a:schemeClr val="tx1"/>
                </a:solidFill>
              </a:rPr>
              <a:t>to Section </a:t>
            </a:r>
            <a:r>
              <a:rPr lang="en-US" sz="3600" b="1" i="1" dirty="0" smtClean="0">
                <a:solidFill>
                  <a:schemeClr val="tx1"/>
                </a:solidFill>
              </a:rPr>
              <a:t>IV</a:t>
            </a:r>
            <a:r>
              <a:rPr lang="en-US" sz="3600" b="1" i="1" dirty="0">
                <a:solidFill>
                  <a:schemeClr val="tx1"/>
                </a:solidFill>
              </a:rPr>
              <a:t>. of the Common Course Outline</a:t>
            </a:r>
            <a:r>
              <a:rPr lang="en-US" dirty="0"/>
              <a:t/>
            </a:r>
            <a:br>
              <a:rPr lang="en-US" dirty="0"/>
            </a:br>
            <a:endParaRPr lang="en-US" dirty="0"/>
          </a:p>
        </p:txBody>
      </p:sp>
    </p:spTree>
    <p:extLst>
      <p:ext uri="{BB962C8B-B14F-4D97-AF65-F5344CB8AC3E}">
        <p14:creationId xmlns:p14="http://schemas.microsoft.com/office/powerpoint/2010/main" val="1543114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48347"/>
            <a:ext cx="8839199" cy="4381053"/>
          </a:xfrm>
        </p:spPr>
        <p:txBody>
          <a:bodyPr>
            <a:normAutofit fontScale="70000" lnSpcReduction="20000"/>
          </a:bodyPr>
          <a:lstStyle/>
          <a:p>
            <a:pPr marL="0" indent="0">
              <a:buNone/>
            </a:pPr>
            <a:endParaRPr lang="en-US" b="1" dirty="0"/>
          </a:p>
          <a:p>
            <a:pPr marL="0" indent="0">
              <a:buNone/>
            </a:pPr>
            <a:r>
              <a:rPr lang="en-US" sz="3000" b="1" dirty="0"/>
              <a:t>B.</a:t>
            </a:r>
            <a:r>
              <a:rPr lang="en-US" sz="3000" dirty="0"/>
              <a:t>  </a:t>
            </a:r>
            <a:r>
              <a:rPr lang="en-US" sz="3000" b="1" dirty="0"/>
              <a:t>In accordance with Florida Statute 1007.25 concerning the state’s </a:t>
            </a:r>
            <a:r>
              <a:rPr lang="en-US" sz="3000" b="1" dirty="0" smtClean="0"/>
              <a:t>General </a:t>
            </a:r>
            <a:r>
              <a:rPr lang="en-US" sz="3000" b="1" dirty="0"/>
              <a:t>E</a:t>
            </a:r>
            <a:r>
              <a:rPr lang="en-US" sz="3000" b="1" dirty="0" smtClean="0"/>
              <a:t>ducation </a:t>
            </a:r>
            <a:r>
              <a:rPr lang="en-US" sz="3000" b="1" dirty="0"/>
              <a:t>core course requirements, this course meets the general education competencies for </a:t>
            </a:r>
            <a:r>
              <a:rPr lang="en-US" sz="3000" b="1" i="1" dirty="0"/>
              <a:t>mathematics</a:t>
            </a:r>
            <a:r>
              <a:rPr lang="en-US" sz="3000" b="1" dirty="0"/>
              <a:t>.</a:t>
            </a:r>
            <a:endParaRPr lang="en-US" sz="3000" dirty="0"/>
          </a:p>
          <a:p>
            <a:pPr marL="0" indent="0">
              <a:buNone/>
            </a:pPr>
            <a:r>
              <a:rPr lang="en-US" sz="3100" i="1" dirty="0"/>
              <a:t>[This section would only be included in the course outlines of those courses that are included in the FSW Catalog as </a:t>
            </a:r>
            <a:r>
              <a:rPr lang="en-US" sz="3100" i="1" dirty="0" smtClean="0"/>
              <a:t>General </a:t>
            </a:r>
            <a:r>
              <a:rPr lang="en-US" sz="3100" i="1" dirty="0"/>
              <a:t>E</a:t>
            </a:r>
            <a:r>
              <a:rPr lang="en-US" sz="3100" i="1" dirty="0" smtClean="0"/>
              <a:t>ducation </a:t>
            </a:r>
            <a:r>
              <a:rPr lang="en-US" sz="3100" i="1" dirty="0"/>
              <a:t>core courses</a:t>
            </a:r>
            <a:r>
              <a:rPr lang="en-US" sz="3100" i="1" dirty="0" smtClean="0"/>
              <a:t>. If this is not a core course, then outline letter </a:t>
            </a:r>
            <a:r>
              <a:rPr lang="en-US" sz="3100" dirty="0" smtClean="0"/>
              <a:t>C</a:t>
            </a:r>
            <a:r>
              <a:rPr lang="en-US" sz="3100" i="1" dirty="0" smtClean="0"/>
              <a:t> would become letter </a:t>
            </a:r>
            <a:r>
              <a:rPr lang="en-US" sz="3100" dirty="0" smtClean="0"/>
              <a:t>B.</a:t>
            </a:r>
            <a:r>
              <a:rPr lang="en-US" sz="3100" i="1" dirty="0" smtClean="0"/>
              <a:t>]</a:t>
            </a:r>
            <a:endParaRPr lang="en-US" sz="3100" dirty="0"/>
          </a:p>
          <a:p>
            <a:pPr marL="0" indent="0">
              <a:buNone/>
            </a:pPr>
            <a:endParaRPr lang="en-US" sz="3000" b="1" dirty="0"/>
          </a:p>
          <a:p>
            <a:pPr marL="0" indent="0">
              <a:buNone/>
            </a:pPr>
            <a:r>
              <a:rPr lang="en-US" sz="3000" b="1" dirty="0"/>
              <a:t>C.</a:t>
            </a:r>
            <a:r>
              <a:rPr lang="en-US" sz="3000" dirty="0"/>
              <a:t>  </a:t>
            </a:r>
            <a:r>
              <a:rPr lang="en-US" sz="3000" b="1" dirty="0"/>
              <a:t>Other Course Objectives/Standards</a:t>
            </a:r>
            <a:endParaRPr lang="en-US" sz="3000" dirty="0"/>
          </a:p>
          <a:p>
            <a:pPr marL="0" indent="0">
              <a:buNone/>
            </a:pPr>
            <a:r>
              <a:rPr lang="en-US" sz="2900" i="1" dirty="0"/>
              <a:t>[This section </a:t>
            </a:r>
            <a:r>
              <a:rPr lang="en-US" sz="2900" i="1" dirty="0" smtClean="0"/>
              <a:t>is </a:t>
            </a:r>
            <a:r>
              <a:rPr lang="en-US" sz="2900" i="1" dirty="0"/>
              <a:t>reserved for </a:t>
            </a:r>
            <a:r>
              <a:rPr lang="en-US" sz="2900" i="1" dirty="0" smtClean="0"/>
              <a:t>optional inclusion of course objectives and/or standards beyond the General Education competencies that may be course or program specific. If there are no additional course objectives or standards, then a statement should be included stating thus (i.e., There are no additional course objectives or standards assessed in this course.)]</a:t>
            </a:r>
            <a:endParaRPr lang="en-US" sz="2900" dirty="0"/>
          </a:p>
          <a:p>
            <a:endParaRPr lang="en-US" dirty="0"/>
          </a:p>
        </p:txBody>
      </p:sp>
      <p:sp>
        <p:nvSpPr>
          <p:cNvPr id="3" name="Title 2"/>
          <p:cNvSpPr>
            <a:spLocks noGrp="1"/>
          </p:cNvSpPr>
          <p:nvPr>
            <p:ph type="title"/>
          </p:nvPr>
        </p:nvSpPr>
        <p:spPr/>
        <p:txBody>
          <a:bodyPr/>
          <a:lstStyle/>
          <a:p>
            <a:r>
              <a:rPr lang="en-US" sz="4000" b="1" i="1" dirty="0">
                <a:solidFill>
                  <a:schemeClr val="tx1"/>
                </a:solidFill>
              </a:rPr>
              <a:t>Suggested Revision to Section </a:t>
            </a:r>
            <a:r>
              <a:rPr lang="en-US" sz="4000" b="1" i="1" dirty="0" smtClean="0">
                <a:solidFill>
                  <a:schemeClr val="tx1"/>
                </a:solidFill>
              </a:rPr>
              <a:t>IV</a:t>
            </a:r>
            <a:r>
              <a:rPr lang="en-US" sz="4000" b="1" i="1" dirty="0">
                <a:solidFill>
                  <a:schemeClr val="tx1"/>
                </a:solidFill>
              </a:rPr>
              <a:t>. of the Common Course Outline</a:t>
            </a:r>
            <a:endParaRPr lang="en-US" sz="4000" dirty="0"/>
          </a:p>
        </p:txBody>
      </p:sp>
    </p:spTree>
    <p:extLst>
      <p:ext uri="{BB962C8B-B14F-4D97-AF65-F5344CB8AC3E}">
        <p14:creationId xmlns:p14="http://schemas.microsoft.com/office/powerpoint/2010/main" val="2487218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1" y="2248347"/>
            <a:ext cx="8915400" cy="4304853"/>
          </a:xfrm>
        </p:spPr>
        <p:txBody>
          <a:bodyPr>
            <a:normAutofit/>
          </a:bodyPr>
          <a:lstStyle/>
          <a:p>
            <a:pPr marL="0" indent="0">
              <a:buNone/>
            </a:pPr>
            <a:r>
              <a:rPr lang="en-US" b="1" dirty="0" smtClean="0"/>
              <a:t>Spring </a:t>
            </a:r>
            <a:r>
              <a:rPr lang="en-US" b="1" dirty="0"/>
              <a:t>2016</a:t>
            </a:r>
            <a:endParaRPr lang="en-US" dirty="0"/>
          </a:p>
          <a:p>
            <a:pPr lvl="0"/>
            <a:r>
              <a:rPr lang="en-US" dirty="0" smtClean="0"/>
              <a:t>Provide </a:t>
            </a:r>
            <a:r>
              <a:rPr lang="en-US" dirty="0"/>
              <a:t>instructions and training to faculty in the process of revising </a:t>
            </a:r>
            <a:r>
              <a:rPr lang="en-US" dirty="0" smtClean="0"/>
              <a:t>syllabi</a:t>
            </a:r>
          </a:p>
          <a:p>
            <a:pPr lvl="1"/>
            <a:r>
              <a:rPr lang="en-US" dirty="0" smtClean="0"/>
              <a:t>January 5</a:t>
            </a:r>
            <a:r>
              <a:rPr lang="en-US" baseline="30000" dirty="0" smtClean="0"/>
              <a:t>th</a:t>
            </a:r>
            <a:r>
              <a:rPr lang="en-US" dirty="0" smtClean="0"/>
              <a:t> Duty Day Workshop</a:t>
            </a:r>
          </a:p>
          <a:p>
            <a:pPr lvl="1"/>
            <a:r>
              <a:rPr lang="en-US" dirty="0" smtClean="0"/>
              <a:t>Professional Development Sessions – </a:t>
            </a:r>
            <a:r>
              <a:rPr lang="en-US" i="1" dirty="0" smtClean="0"/>
              <a:t>Meeting of the Minds</a:t>
            </a:r>
          </a:p>
          <a:p>
            <a:pPr lvl="2"/>
            <a:r>
              <a:rPr lang="en-US" dirty="0" smtClean="0"/>
              <a:t>A minimum of one session for each of the eight competencies spread out over the Spring term</a:t>
            </a:r>
          </a:p>
          <a:p>
            <a:pPr lvl="2"/>
            <a:r>
              <a:rPr lang="en-US" dirty="0"/>
              <a:t>P</a:t>
            </a:r>
            <a:r>
              <a:rPr lang="en-US" dirty="0" smtClean="0"/>
              <a:t>articipants will </a:t>
            </a:r>
            <a:r>
              <a:rPr lang="en-US" dirty="0"/>
              <a:t>focus on sharing, revising, and building assignments related to a given </a:t>
            </a:r>
            <a:r>
              <a:rPr lang="en-US" dirty="0" smtClean="0"/>
              <a:t>competency</a:t>
            </a:r>
          </a:p>
          <a:p>
            <a:pPr lvl="1"/>
            <a:r>
              <a:rPr lang="en-US" dirty="0" smtClean="0"/>
              <a:t>By May 1</a:t>
            </a:r>
            <a:r>
              <a:rPr lang="en-US" baseline="30000" dirty="0" smtClean="0"/>
              <a:t>st</a:t>
            </a:r>
            <a:r>
              <a:rPr lang="en-US" dirty="0" smtClean="0"/>
              <a:t> faculty will have drafted their selections for integral and supplemental competencies for all course syllabi</a:t>
            </a:r>
            <a:endParaRPr lang="en-US" dirty="0"/>
          </a:p>
        </p:txBody>
      </p:sp>
      <p:sp>
        <p:nvSpPr>
          <p:cNvPr id="3" name="Title 2"/>
          <p:cNvSpPr>
            <a:spLocks noGrp="1"/>
          </p:cNvSpPr>
          <p:nvPr>
            <p:ph type="title"/>
          </p:nvPr>
        </p:nvSpPr>
        <p:spPr>
          <a:xfrm>
            <a:off x="685800" y="685800"/>
            <a:ext cx="7756263" cy="1054250"/>
          </a:xfrm>
        </p:spPr>
        <p:txBody>
          <a:bodyPr/>
          <a:lstStyle/>
          <a:p>
            <a:r>
              <a:rPr lang="en-US" b="1" dirty="0">
                <a:solidFill>
                  <a:schemeClr val="tx1"/>
                </a:solidFill>
              </a:rPr>
              <a:t>Suggested Timeline for Implementation</a:t>
            </a:r>
            <a:r>
              <a:rPr lang="en-US" dirty="0"/>
              <a:t/>
            </a:r>
            <a:br>
              <a:rPr lang="en-US" dirty="0"/>
            </a:br>
            <a:endParaRPr lang="en-US" dirty="0"/>
          </a:p>
        </p:txBody>
      </p:sp>
    </p:spTree>
    <p:extLst>
      <p:ext uri="{BB962C8B-B14F-4D97-AF65-F5344CB8AC3E}">
        <p14:creationId xmlns:p14="http://schemas.microsoft.com/office/powerpoint/2010/main" val="184200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534399" cy="5562600"/>
          </a:xfrm>
        </p:spPr>
        <p:txBody>
          <a:bodyPr>
            <a:normAutofit fontScale="47500" lnSpcReduction="20000"/>
          </a:bodyPr>
          <a:lstStyle/>
          <a:p>
            <a:pPr marL="0" indent="0" algn="ctr">
              <a:buNone/>
            </a:pPr>
            <a:r>
              <a:rPr lang="en-US" sz="5500" b="1" u="sng" dirty="0" smtClean="0"/>
              <a:t>Committee </a:t>
            </a:r>
            <a:r>
              <a:rPr lang="en-US" sz="5500" b="1" u="sng" dirty="0"/>
              <a:t>members</a:t>
            </a:r>
          </a:p>
          <a:p>
            <a:pPr marL="0" indent="0">
              <a:buNone/>
            </a:pPr>
            <a:r>
              <a:rPr lang="en-US" sz="5500" dirty="0"/>
              <a:t> </a:t>
            </a:r>
          </a:p>
          <a:p>
            <a:r>
              <a:rPr lang="en-US" sz="5500" dirty="0"/>
              <a:t>Jane Charles, Faculty Librarian</a:t>
            </a:r>
          </a:p>
          <a:p>
            <a:r>
              <a:rPr lang="en-US" sz="5500" dirty="0"/>
              <a:t>Dr. Wendy Chase, Humanities Professor</a:t>
            </a:r>
          </a:p>
          <a:p>
            <a:r>
              <a:rPr lang="en-US" sz="5500" dirty="0"/>
              <a:t>Dr. Eileen DeLuca, Associate </a:t>
            </a:r>
            <a:r>
              <a:rPr lang="en-US" sz="5500" dirty="0" smtClean="0"/>
              <a:t>Vice President </a:t>
            </a:r>
            <a:r>
              <a:rPr lang="en-US" sz="5500" dirty="0"/>
              <a:t>for Academic Affairs</a:t>
            </a:r>
          </a:p>
          <a:p>
            <a:r>
              <a:rPr lang="en-US" sz="5500" dirty="0"/>
              <a:t>Dr. Rebecca Harris, English Professor</a:t>
            </a:r>
          </a:p>
          <a:p>
            <a:r>
              <a:rPr lang="en-US" sz="5500" dirty="0" smtClean="0"/>
              <a:t>Dr</a:t>
            </a:r>
            <a:r>
              <a:rPr lang="en-US" sz="5500" dirty="0"/>
              <a:t>. Brian Page, History/Political Science Professor</a:t>
            </a:r>
          </a:p>
          <a:p>
            <a:r>
              <a:rPr lang="en-US" sz="5500" dirty="0"/>
              <a:t>Don Ransford, Mathematics Professor and Committee Chair</a:t>
            </a:r>
          </a:p>
          <a:p>
            <a:r>
              <a:rPr lang="en-US" sz="5500" dirty="0"/>
              <a:t>Dr. Amy Trogan, English Professor and </a:t>
            </a:r>
            <a:r>
              <a:rPr lang="en-US" sz="5500" dirty="0" smtClean="0"/>
              <a:t>LAC Representative</a:t>
            </a:r>
            <a:endParaRPr lang="en-US" sz="5500" dirty="0"/>
          </a:p>
          <a:p>
            <a:r>
              <a:rPr lang="en-US" sz="5500" dirty="0"/>
              <a:t>Dr. Lisa McGarity, Chemistry </a:t>
            </a:r>
            <a:r>
              <a:rPr lang="en-US" sz="5500" dirty="0" smtClean="0"/>
              <a:t>Professor</a:t>
            </a:r>
            <a:r>
              <a:rPr lang="en-US" sz="5500" dirty="0"/>
              <a:t> </a:t>
            </a:r>
          </a:p>
          <a:p>
            <a:pPr marL="0" indent="0" algn="ctr">
              <a:buNone/>
            </a:pPr>
            <a:endParaRPr lang="en-US" sz="4200" dirty="0" smtClean="0"/>
          </a:p>
          <a:p>
            <a:endParaRPr lang="en-US" dirty="0"/>
          </a:p>
        </p:txBody>
      </p:sp>
      <p:sp>
        <p:nvSpPr>
          <p:cNvPr id="3" name="Title 2"/>
          <p:cNvSpPr>
            <a:spLocks noGrp="1"/>
          </p:cNvSpPr>
          <p:nvPr>
            <p:ph type="title"/>
          </p:nvPr>
        </p:nvSpPr>
        <p:spPr>
          <a:xfrm>
            <a:off x="685800" y="457200"/>
            <a:ext cx="7756263" cy="762000"/>
          </a:xfrm>
        </p:spPr>
        <p:txBody>
          <a:bodyPr/>
          <a:lstStyle/>
          <a:p>
            <a:r>
              <a:rPr lang="en-US" sz="4000" b="1" dirty="0">
                <a:solidFill>
                  <a:schemeClr val="tx1"/>
                </a:solidFill>
              </a:rPr>
              <a:t>General Education Program Review Ad Hoc Committee</a:t>
            </a:r>
            <a:r>
              <a:rPr lang="en-US" dirty="0"/>
              <a:t/>
            </a:r>
            <a:br>
              <a:rPr lang="en-US" dirty="0"/>
            </a:br>
            <a:endParaRPr lang="en-US" sz="2800" dirty="0"/>
          </a:p>
        </p:txBody>
      </p:sp>
    </p:spTree>
    <p:extLst>
      <p:ext uri="{BB962C8B-B14F-4D97-AF65-F5344CB8AC3E}">
        <p14:creationId xmlns:p14="http://schemas.microsoft.com/office/powerpoint/2010/main" val="3625905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48347"/>
            <a:ext cx="8305799" cy="4304853"/>
          </a:xfrm>
        </p:spPr>
        <p:txBody>
          <a:bodyPr>
            <a:normAutofit fontScale="85000" lnSpcReduction="20000"/>
          </a:bodyPr>
          <a:lstStyle/>
          <a:p>
            <a:pPr marL="0" indent="0">
              <a:buNone/>
            </a:pPr>
            <a:r>
              <a:rPr lang="en-US" b="1" dirty="0"/>
              <a:t>Summer 2016</a:t>
            </a:r>
            <a:endParaRPr lang="en-US" dirty="0"/>
          </a:p>
          <a:p>
            <a:pPr lvl="0"/>
            <a:r>
              <a:rPr lang="en-US" dirty="0" smtClean="0"/>
              <a:t>A representative group from the Learning </a:t>
            </a:r>
            <a:r>
              <a:rPr lang="en-US" dirty="0"/>
              <a:t>Assessment Committee </a:t>
            </a:r>
            <a:r>
              <a:rPr lang="en-US" dirty="0" smtClean="0"/>
              <a:t>creates a map from all courses to the eight competencies and collaborates </a:t>
            </a:r>
            <a:r>
              <a:rPr lang="en-US" dirty="0"/>
              <a:t>with faculty to develop rubrics for assessing the </a:t>
            </a:r>
            <a:r>
              <a:rPr lang="en-US" dirty="0" smtClean="0"/>
              <a:t>competencies</a:t>
            </a:r>
            <a:endParaRPr lang="en-US" dirty="0"/>
          </a:p>
          <a:p>
            <a:pPr marL="0" indent="0">
              <a:buNone/>
            </a:pPr>
            <a:endParaRPr lang="en-US" dirty="0"/>
          </a:p>
          <a:p>
            <a:pPr marL="0" indent="0">
              <a:buNone/>
            </a:pPr>
            <a:r>
              <a:rPr lang="en-US" b="1" dirty="0"/>
              <a:t>Fall 2016</a:t>
            </a:r>
            <a:endParaRPr lang="en-US" dirty="0"/>
          </a:p>
          <a:p>
            <a:pPr lvl="0"/>
            <a:r>
              <a:rPr lang="en-US" dirty="0" smtClean="0"/>
              <a:t>Share the rubrics with </a:t>
            </a:r>
            <a:r>
              <a:rPr lang="en-US" dirty="0"/>
              <a:t>faculty during opening duty </a:t>
            </a:r>
            <a:r>
              <a:rPr lang="en-US" dirty="0" smtClean="0"/>
              <a:t>days</a:t>
            </a:r>
          </a:p>
          <a:p>
            <a:pPr lvl="0"/>
            <a:r>
              <a:rPr lang="en-US" dirty="0" smtClean="0"/>
              <a:t>Faculty finalize the process of revising syllabi and submitting them to the Curriculum Committee for review</a:t>
            </a:r>
          </a:p>
          <a:p>
            <a:pPr lvl="0"/>
            <a:r>
              <a:rPr lang="en-US" dirty="0" smtClean="0"/>
              <a:t>Continue </a:t>
            </a:r>
            <a:r>
              <a:rPr lang="en-US" dirty="0"/>
              <a:t>to offer professional development activities to faculty on a variety of topics related to the changes in the General Education program including innovative </a:t>
            </a:r>
            <a:r>
              <a:rPr lang="en-US" dirty="0" smtClean="0"/>
              <a:t>teaching methods and developing signature assignments to provide quality assessments of the competencies selected</a:t>
            </a:r>
            <a:endParaRPr lang="en-US" dirty="0"/>
          </a:p>
          <a:p>
            <a:endParaRPr lang="en-US" dirty="0"/>
          </a:p>
        </p:txBody>
      </p:sp>
      <p:sp>
        <p:nvSpPr>
          <p:cNvPr id="3" name="Title 2"/>
          <p:cNvSpPr>
            <a:spLocks noGrp="1"/>
          </p:cNvSpPr>
          <p:nvPr>
            <p:ph type="title"/>
          </p:nvPr>
        </p:nvSpPr>
        <p:spPr/>
        <p:txBody>
          <a:bodyPr/>
          <a:lstStyle/>
          <a:p>
            <a:r>
              <a:rPr lang="en-US" b="1" dirty="0">
                <a:solidFill>
                  <a:schemeClr val="tx1"/>
                </a:solidFill>
              </a:rPr>
              <a:t>Suggested Timeline for Implementation</a:t>
            </a:r>
            <a:endParaRPr lang="en-US" dirty="0"/>
          </a:p>
        </p:txBody>
      </p:sp>
    </p:spTree>
    <p:extLst>
      <p:ext uri="{BB962C8B-B14F-4D97-AF65-F5344CB8AC3E}">
        <p14:creationId xmlns:p14="http://schemas.microsoft.com/office/powerpoint/2010/main" val="4061686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48347"/>
            <a:ext cx="8763000" cy="4381053"/>
          </a:xfrm>
        </p:spPr>
        <p:txBody>
          <a:bodyPr>
            <a:normAutofit lnSpcReduction="10000"/>
          </a:bodyPr>
          <a:lstStyle/>
          <a:p>
            <a:pPr marL="0" indent="0">
              <a:buNone/>
            </a:pPr>
            <a:r>
              <a:rPr lang="en-US" b="1" dirty="0"/>
              <a:t>Spring 2017</a:t>
            </a:r>
            <a:endParaRPr lang="en-US" dirty="0"/>
          </a:p>
          <a:p>
            <a:pPr lvl="0"/>
            <a:r>
              <a:rPr lang="en-US" dirty="0" smtClean="0"/>
              <a:t>New </a:t>
            </a:r>
            <a:r>
              <a:rPr lang="en-US" dirty="0"/>
              <a:t>syllabi </a:t>
            </a:r>
            <a:r>
              <a:rPr lang="en-US" dirty="0" smtClean="0"/>
              <a:t>go live</a:t>
            </a:r>
            <a:endParaRPr lang="en-US" dirty="0"/>
          </a:p>
          <a:p>
            <a:pPr lvl="0"/>
            <a:r>
              <a:rPr lang="en-US" dirty="0" smtClean="0"/>
              <a:t>Collect artifacts for a pilot assessment of two to three of the primary competencies</a:t>
            </a:r>
            <a:endParaRPr lang="en-US" dirty="0"/>
          </a:p>
          <a:p>
            <a:pPr marL="0" lvl="0" indent="0">
              <a:buNone/>
            </a:pPr>
            <a:endParaRPr lang="en-US" sz="1000" dirty="0"/>
          </a:p>
          <a:p>
            <a:pPr marL="0" indent="0">
              <a:buNone/>
            </a:pPr>
            <a:r>
              <a:rPr lang="en-US" b="1" dirty="0"/>
              <a:t>Fall 2017</a:t>
            </a:r>
            <a:endParaRPr lang="en-US" dirty="0"/>
          </a:p>
          <a:p>
            <a:pPr lvl="0"/>
            <a:r>
              <a:rPr lang="en-US" dirty="0" smtClean="0"/>
              <a:t>Assess two to three of the remaining competencies</a:t>
            </a:r>
            <a:endParaRPr lang="en-US" dirty="0"/>
          </a:p>
          <a:p>
            <a:pPr marL="0" indent="0">
              <a:buNone/>
            </a:pPr>
            <a:endParaRPr lang="en-US" sz="1000" dirty="0"/>
          </a:p>
          <a:p>
            <a:pPr marL="0" indent="0">
              <a:buNone/>
            </a:pPr>
            <a:r>
              <a:rPr lang="en-US" b="1" dirty="0"/>
              <a:t>Spring 2018</a:t>
            </a:r>
            <a:endParaRPr lang="en-US" dirty="0"/>
          </a:p>
          <a:p>
            <a:pPr lvl="0"/>
            <a:r>
              <a:rPr lang="en-US" dirty="0" smtClean="0"/>
              <a:t>Assess the final two or three competencies</a:t>
            </a:r>
          </a:p>
          <a:p>
            <a:pPr lvl="0"/>
            <a:r>
              <a:rPr lang="en-US" dirty="0" smtClean="0"/>
              <a:t>Create a two-year schedule for assessing two competencies each semester </a:t>
            </a:r>
            <a:r>
              <a:rPr lang="en-US" smtClean="0"/>
              <a:t>beginning Fall 2018</a:t>
            </a:r>
            <a:endParaRPr lang="en-US" dirty="0" smtClean="0"/>
          </a:p>
          <a:p>
            <a:pPr lvl="0"/>
            <a:endParaRPr lang="en-US" dirty="0"/>
          </a:p>
          <a:p>
            <a:endParaRPr lang="en-US" dirty="0"/>
          </a:p>
        </p:txBody>
      </p:sp>
      <p:sp>
        <p:nvSpPr>
          <p:cNvPr id="3" name="Title 2"/>
          <p:cNvSpPr>
            <a:spLocks noGrp="1"/>
          </p:cNvSpPr>
          <p:nvPr>
            <p:ph type="title"/>
          </p:nvPr>
        </p:nvSpPr>
        <p:spPr/>
        <p:txBody>
          <a:bodyPr/>
          <a:lstStyle/>
          <a:p>
            <a:r>
              <a:rPr lang="en-US" b="1" dirty="0">
                <a:solidFill>
                  <a:schemeClr val="tx1"/>
                </a:solidFill>
              </a:rPr>
              <a:t>Suggested Timeline for Implementation</a:t>
            </a:r>
            <a:endParaRPr lang="en-US" dirty="0"/>
          </a:p>
        </p:txBody>
      </p:sp>
    </p:spTree>
    <p:extLst>
      <p:ext uri="{BB962C8B-B14F-4D97-AF65-F5344CB8AC3E}">
        <p14:creationId xmlns:p14="http://schemas.microsoft.com/office/powerpoint/2010/main" val="3759699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2248347"/>
            <a:ext cx="8229600" cy="4381053"/>
          </a:xfrm>
        </p:spPr>
        <p:txBody>
          <a:bodyPr>
            <a:normAutofit fontScale="92500" lnSpcReduction="10000"/>
          </a:bodyPr>
          <a:lstStyle/>
          <a:p>
            <a:pPr marL="0" indent="0">
              <a:buNone/>
            </a:pPr>
            <a:r>
              <a:rPr lang="en-US" dirty="0" smtClean="0"/>
              <a:t>The </a:t>
            </a:r>
            <a:r>
              <a:rPr lang="en-US" dirty="0"/>
              <a:t>mission of Florida SouthWestern State College’s General Education Program is to provide students with transdisciplinary learning experiences that empower them to be inquisitive, active, informed and ethical citizens. Our innovative curriculum promotes collaboration and communication in diverse settings, encourages greater understanding of the relationship between individuals and their natural surroundings and cultivates intellectual curiosity that leads to independent research, creative problem-solving and meaningful engagement with the global community.  We provide the framework for students to acquire both discipline-specific professional skills necessary for occupational success and a broad spectrum of skills in critical, creative and scientific problem-solving that will allow them to contribute in multiple real world settings. </a:t>
            </a:r>
          </a:p>
          <a:p>
            <a:endParaRPr lang="en-US" dirty="0"/>
          </a:p>
        </p:txBody>
      </p:sp>
      <p:sp>
        <p:nvSpPr>
          <p:cNvPr id="3" name="Title 2"/>
          <p:cNvSpPr>
            <a:spLocks noGrp="1"/>
          </p:cNvSpPr>
          <p:nvPr>
            <p:ph type="title"/>
          </p:nvPr>
        </p:nvSpPr>
        <p:spPr/>
        <p:txBody>
          <a:bodyPr/>
          <a:lstStyle/>
          <a:p>
            <a:r>
              <a:rPr lang="en-US" sz="3200" dirty="0">
                <a:solidFill>
                  <a:schemeClr val="tx1"/>
                </a:solidFill>
              </a:rPr>
              <a:t/>
            </a:r>
            <a:br>
              <a:rPr lang="en-US" sz="3200" dirty="0">
                <a:solidFill>
                  <a:schemeClr val="tx1"/>
                </a:solidFill>
              </a:rPr>
            </a:br>
            <a:r>
              <a:rPr lang="en-US" sz="3200" b="1" i="1" dirty="0">
                <a:solidFill>
                  <a:schemeClr val="tx1"/>
                </a:solidFill>
              </a:rPr>
              <a:t>The Florida SouthWestern State College General Education Program</a:t>
            </a:r>
            <a:r>
              <a:rPr lang="en-US" dirty="0"/>
              <a:t/>
            </a:r>
            <a:br>
              <a:rPr lang="en-US" dirty="0"/>
            </a:br>
            <a:endParaRPr lang="en-US" dirty="0"/>
          </a:p>
        </p:txBody>
      </p:sp>
    </p:spTree>
    <p:extLst>
      <p:ext uri="{BB962C8B-B14F-4D97-AF65-F5344CB8AC3E}">
        <p14:creationId xmlns:p14="http://schemas.microsoft.com/office/powerpoint/2010/main" val="3674228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228600"/>
            <a:ext cx="8686800" cy="6477000"/>
          </a:xfrm>
        </p:spPr>
        <p:txBody>
          <a:bodyPr>
            <a:normAutofit fontScale="85000" lnSpcReduction="20000"/>
          </a:bodyPr>
          <a:lstStyle/>
          <a:p>
            <a:pPr marL="0" indent="0">
              <a:buNone/>
            </a:pPr>
            <a:r>
              <a:rPr lang="en-US" sz="3200" dirty="0" smtClean="0"/>
              <a:t>Students </a:t>
            </a:r>
            <a:r>
              <a:rPr lang="en-US" sz="3200" dirty="0"/>
              <a:t>who successfully complete our General Education Program </a:t>
            </a:r>
            <a:r>
              <a:rPr lang="en-US" sz="3200" dirty="0" smtClean="0"/>
              <a:t>will…</a:t>
            </a:r>
          </a:p>
          <a:p>
            <a:pPr marL="0" indent="0">
              <a:buNone/>
            </a:pPr>
            <a:endParaRPr lang="en-US" sz="3200" b="1" dirty="0" smtClean="0"/>
          </a:p>
          <a:p>
            <a:pPr marL="0" indent="0">
              <a:buNone/>
            </a:pPr>
            <a:r>
              <a:rPr lang="en-US" sz="3200" b="1" dirty="0" smtClean="0"/>
              <a:t>C</a:t>
            </a:r>
            <a:r>
              <a:rPr lang="en-US" dirty="0" smtClean="0"/>
              <a:t>ommunicate </a:t>
            </a:r>
            <a:r>
              <a:rPr lang="en-US" dirty="0"/>
              <a:t>clearly in a variety of modes and media. </a:t>
            </a:r>
          </a:p>
          <a:p>
            <a:pPr marL="0" indent="0">
              <a:buNone/>
            </a:pPr>
            <a:r>
              <a:rPr lang="en-US" sz="3200" b="1" dirty="0"/>
              <a:t>R</a:t>
            </a:r>
            <a:r>
              <a:rPr lang="en-US" dirty="0"/>
              <a:t>esearch and examine academic and non-academic information resources and evidence. </a:t>
            </a:r>
          </a:p>
          <a:p>
            <a:pPr marL="0" indent="0">
              <a:buNone/>
            </a:pPr>
            <a:r>
              <a:rPr lang="en-US" sz="3200" b="1" dirty="0"/>
              <a:t>E</a:t>
            </a:r>
            <a:r>
              <a:rPr lang="en-US" dirty="0"/>
              <a:t>valuate and utilize mathematical principles, technology, scientific and quantitative data. </a:t>
            </a:r>
          </a:p>
          <a:p>
            <a:pPr marL="0" indent="0">
              <a:buNone/>
            </a:pPr>
            <a:r>
              <a:rPr lang="en-US" sz="3200" b="1" dirty="0"/>
              <a:t>A</a:t>
            </a:r>
            <a:r>
              <a:rPr lang="en-US" dirty="0"/>
              <a:t>nalyze and create individual and collaborative works of art, literature, and performance. </a:t>
            </a:r>
          </a:p>
          <a:p>
            <a:pPr marL="0" indent="0">
              <a:buNone/>
            </a:pPr>
            <a:r>
              <a:rPr lang="en-US" sz="3200" b="1" dirty="0"/>
              <a:t>T</a:t>
            </a:r>
            <a:r>
              <a:rPr lang="en-US" dirty="0"/>
              <a:t>hink critically about past, present, and future questions to yield meaning and value. </a:t>
            </a:r>
          </a:p>
          <a:p>
            <a:pPr marL="0" indent="0">
              <a:buNone/>
            </a:pPr>
            <a:r>
              <a:rPr lang="en-US" sz="3500" b="1" dirty="0"/>
              <a:t>I</a:t>
            </a:r>
            <a:r>
              <a:rPr lang="en-US" dirty="0"/>
              <a:t>nvestigate and engage in the transdisciplinary applications of research, learning </a:t>
            </a:r>
            <a:r>
              <a:rPr lang="en-US" dirty="0" smtClean="0"/>
              <a:t>and knowledge</a:t>
            </a:r>
            <a:r>
              <a:rPr lang="en-US" dirty="0"/>
              <a:t>. </a:t>
            </a:r>
            <a:endParaRPr lang="en-US" dirty="0" smtClean="0"/>
          </a:p>
          <a:p>
            <a:pPr marL="0" indent="0">
              <a:buNone/>
            </a:pPr>
            <a:r>
              <a:rPr lang="en-US" sz="3500" b="1" dirty="0" smtClean="0"/>
              <a:t>V</a:t>
            </a:r>
            <a:r>
              <a:rPr lang="en-US" dirty="0" smtClean="0"/>
              <a:t>isualize </a:t>
            </a:r>
            <a:r>
              <a:rPr lang="en-US" dirty="0"/>
              <a:t>and engage the world from different historical, social, and cultural approaches. </a:t>
            </a:r>
            <a:endParaRPr lang="en-US" dirty="0" smtClean="0"/>
          </a:p>
          <a:p>
            <a:pPr marL="0" indent="0">
              <a:buNone/>
            </a:pPr>
            <a:r>
              <a:rPr lang="en-US" sz="3500" b="1" dirty="0" smtClean="0"/>
              <a:t>E</a:t>
            </a:r>
            <a:r>
              <a:rPr lang="en-US" dirty="0" smtClean="0"/>
              <a:t>ngage </a:t>
            </a:r>
            <a:r>
              <a:rPr lang="en-US" dirty="0"/>
              <a:t>meanings of active citizenship in one’s community, nation, and the </a:t>
            </a:r>
            <a:r>
              <a:rPr lang="en-US" dirty="0" smtClean="0"/>
              <a:t>world.</a:t>
            </a:r>
            <a:endParaRPr lang="en-US" dirty="0"/>
          </a:p>
        </p:txBody>
      </p:sp>
    </p:spTree>
    <p:extLst>
      <p:ext uri="{BB962C8B-B14F-4D97-AF65-F5344CB8AC3E}">
        <p14:creationId xmlns:p14="http://schemas.microsoft.com/office/powerpoint/2010/main" val="3454887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3200" b="1" dirty="0">
                <a:latin typeface="Calligraffitti"/>
                <a:ea typeface="Calligraffitti"/>
                <a:cs typeface="Calligraffitti"/>
              </a:rPr>
              <a:t>C</a:t>
            </a:r>
            <a:r>
              <a:rPr lang="en-US" b="1" dirty="0">
                <a:latin typeface="Gentium Basic"/>
                <a:ea typeface="Gentium Basic"/>
                <a:cs typeface="Gentium Basic"/>
              </a:rPr>
              <a:t>ommunicate clearly in a variety of modes and media.</a:t>
            </a:r>
            <a:r>
              <a:rPr lang="en-US" dirty="0">
                <a:latin typeface="Arial" panose="020B0604020202020204" pitchFamily="34" charset="0"/>
                <a:ea typeface="Arial" panose="020B0604020202020204" pitchFamily="34" charset="0"/>
              </a:rPr>
              <a:t> </a:t>
            </a:r>
            <a:r>
              <a:rPr lang="en-US" dirty="0">
                <a:latin typeface="Gentium Basic"/>
                <a:ea typeface="Gentium Basic"/>
                <a:cs typeface="Gentium Basic"/>
              </a:rPr>
              <a:t>Acquire communication and rhetorical literacy in order to speak and write effectively, express one’s knowledge, read critically, analyze rhetorically, and synthesize information, skills necessary to furthering one’s own educational and occupational goals. Understand, evaluate, and discuss rhetoric, argument, and persuasion in a variety of contexts. Critically examine evidence, interpret and integrate information, identify solutions and potential outcomes, and apply rhetorical and communication literacies to the real world. </a:t>
            </a:r>
            <a:endParaRPr lang="en-US" dirty="0"/>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561963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sz="4000" b="1" dirty="0">
                <a:latin typeface="Calligraffitti"/>
                <a:ea typeface="Calligraffitti"/>
                <a:cs typeface="Calligraffitti"/>
              </a:rPr>
              <a:t>R</a:t>
            </a:r>
            <a:r>
              <a:rPr lang="en-US" sz="3200" b="1" dirty="0">
                <a:latin typeface="Gentium Basic"/>
                <a:ea typeface="Gentium Basic"/>
                <a:cs typeface="Gentium Basic"/>
              </a:rPr>
              <a:t>esearch and examine academic and non-academic information, resources, and evidence.</a:t>
            </a:r>
            <a:r>
              <a:rPr lang="en-US" sz="3200" dirty="0">
                <a:latin typeface="Gentium Basic"/>
                <a:ea typeface="Gentium Basic"/>
                <a:cs typeface="Gentium Basic"/>
              </a:rPr>
              <a:t> Understand how scholars across all academic disciplines investigate and speak to the human condition. Conduct in-depth, reflective, and ethical research about the dynamics of the human condition and the physical world in order to acquire information literacy, refine critical thinking and analytical skills, and sharpen intellectual focus. Effectively locate, interpret, manage and use information and evidence from academic and non-academic sources in order to create original projects that engender meaningful learning in the classroom and beyond. </a:t>
            </a:r>
            <a:r>
              <a:rPr lang="en-US" dirty="0" smtClean="0">
                <a:latin typeface="Gentium Basic"/>
                <a:ea typeface="Gentium Basic"/>
                <a:cs typeface="Gentium Basic"/>
              </a:rPr>
              <a:t> </a:t>
            </a:r>
            <a:endParaRPr lang="en-US" dirty="0"/>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2759697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32500" lnSpcReduction="20000"/>
          </a:bodyPr>
          <a:lstStyle/>
          <a:p>
            <a:r>
              <a:rPr lang="en-US" sz="6200" b="1" dirty="0">
                <a:latin typeface="Calligraffitti"/>
                <a:ea typeface="Calligraffitti"/>
                <a:cs typeface="Calligraffitti"/>
              </a:rPr>
              <a:t>E</a:t>
            </a:r>
            <a:r>
              <a:rPr lang="en-US" sz="6200" b="1" dirty="0">
                <a:latin typeface="Gentium Basic"/>
                <a:ea typeface="Gentium Basic"/>
                <a:cs typeface="Gentium Basic"/>
              </a:rPr>
              <a:t>valuate and utilize mathematical principles, technology, scientific and quantitative data.</a:t>
            </a:r>
            <a:r>
              <a:rPr lang="en-US" sz="6200" dirty="0">
                <a:latin typeface="Gentium Basic"/>
                <a:ea typeface="Gentium Basic"/>
                <a:cs typeface="Gentium Basic"/>
              </a:rPr>
              <a:t> Understand and apply the scientific method, as well as quantitative and qualitative research methods, to a variety of questions and concepts, not limited only to those dealing with scientific understanding. Modify, test, and reevaluate previously held mathematical or scientific theories and beliefs based on new information, as </a:t>
            </a:r>
            <a:r>
              <a:rPr lang="en-US" sz="6200">
                <a:latin typeface="Gentium Basic"/>
                <a:ea typeface="Gentium Basic"/>
                <a:cs typeface="Gentium Basic"/>
              </a:rPr>
              <a:t>well </a:t>
            </a:r>
            <a:r>
              <a:rPr lang="en-US" sz="6200" smtClean="0">
                <a:latin typeface="Gentium Basic"/>
                <a:ea typeface="Gentium Basic"/>
                <a:cs typeface="Gentium Basic"/>
              </a:rPr>
              <a:t>as </a:t>
            </a:r>
            <a:r>
              <a:rPr lang="en-US" sz="6200" dirty="0">
                <a:latin typeface="Gentium Basic"/>
                <a:ea typeface="Gentium Basic"/>
                <a:cs typeface="Gentium Basic"/>
              </a:rPr>
              <a:t>engage in the continuous search for truth. Examine how mathematical, scientific, and technological reasoning are integral to communication and provide foundations for further inquiry. Acquire literacy in scientific and quantitative reasoning in order to evaluate new and old ideas and better understand the natural world, our role in it, and our potential for transformation.</a:t>
            </a:r>
            <a:r>
              <a:rPr lang="en-US" sz="4200" dirty="0" smtClean="0">
                <a:latin typeface="Gentium Basic"/>
                <a:ea typeface="Gentium Basic"/>
                <a:cs typeface="Gentium Basic"/>
              </a:rPr>
              <a:t> </a:t>
            </a:r>
            <a:r>
              <a:rPr lang="en-US" dirty="0" smtClean="0">
                <a:latin typeface="Gentium Basic"/>
                <a:ea typeface="Gentium Basic"/>
                <a:cs typeface="Gentium Basic"/>
              </a:rPr>
              <a:t> </a:t>
            </a:r>
            <a:endParaRPr lang="en-US" dirty="0"/>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3230343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32500" lnSpcReduction="20000"/>
          </a:bodyPr>
          <a:lstStyle/>
          <a:p>
            <a:r>
              <a:rPr lang="en-US" sz="8000" b="1" dirty="0">
                <a:latin typeface="Calligraffitti"/>
                <a:ea typeface="Calligraffitti"/>
                <a:cs typeface="Calligraffitti"/>
              </a:rPr>
              <a:t>A</a:t>
            </a:r>
            <a:r>
              <a:rPr lang="en-US" sz="6600" b="1" dirty="0">
                <a:latin typeface="Gentium Basic"/>
                <a:ea typeface="Gentium Basic"/>
                <a:cs typeface="Gentium Basic"/>
              </a:rPr>
              <a:t>nalyze and create individual and collaborative works of art, literature, and performance.</a:t>
            </a:r>
            <a:r>
              <a:rPr lang="en-US" sz="6600" dirty="0">
                <a:latin typeface="Gentium Basic"/>
                <a:ea typeface="Gentium Basic"/>
                <a:cs typeface="Gentium Basic"/>
              </a:rPr>
              <a:t> Acquire cultural literacy and foster creative thinking by examining the visual, artistic, literary, and inventive endeavors of humankind. Understand histories of creative thought, nurture personal creativity, and strengthen human relationships. Engage with the material culture, creative productions, and humanistic traditions of diverse cultures to examine human values and life across the world. Understand how human innovations in the arts, sciences, and humanities have changed the world and produced the societies in which we all live, as well as how diverse communities and societies interact in order to produce new forms of knowledge and culture.</a:t>
            </a:r>
            <a:endParaRPr lang="en-US" dirty="0"/>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205234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000" b="1" dirty="0">
                <a:latin typeface="Gentium Basic"/>
                <a:ea typeface="Calligraffitti"/>
                <a:cs typeface="Calligraffitti"/>
              </a:rPr>
              <a:t>T</a:t>
            </a:r>
            <a:r>
              <a:rPr lang="en-US" sz="2000" b="1" dirty="0">
                <a:latin typeface="Gentium Basic"/>
                <a:ea typeface="Gentium Basic"/>
                <a:cs typeface="Gentium Basic"/>
              </a:rPr>
              <a:t>hink critically about past, present, and future questions to yield meaning and value.</a:t>
            </a:r>
            <a:r>
              <a:rPr lang="en-US" sz="2000" dirty="0">
                <a:latin typeface="Gentium Basic"/>
                <a:ea typeface="Gentium Basic"/>
                <a:cs typeface="Gentium Basic"/>
              </a:rPr>
              <a:t> Apply intellectual standards and critical thinking to confront issues central to the human experience. Evaluate, read widely in, and analyze the thinking of others through a variety of fiction and nonfiction genres across disciplines. Evaluate and consider new technologies and their effects on human life and the world. Improvise and seek out new ideas and solutions to complex problems in order to improve one’s own thinking and foster maturity of judgment. Employ ethical decision-making and develop sound arguments using critical thinking.</a:t>
            </a:r>
            <a:endParaRPr lang="en-US" sz="2000" dirty="0">
              <a:latin typeface="Gentium Basic"/>
            </a:endParaRPr>
          </a:p>
        </p:txBody>
      </p:sp>
      <p:sp>
        <p:nvSpPr>
          <p:cNvPr id="3" name="Title 2"/>
          <p:cNvSpPr>
            <a:spLocks noGrp="1"/>
          </p:cNvSpPr>
          <p:nvPr>
            <p:ph type="title"/>
          </p:nvPr>
        </p:nvSpPr>
        <p:spPr/>
        <p:txBody>
          <a:bodyPr/>
          <a:lstStyle/>
          <a:p>
            <a:r>
              <a:rPr lang="en-US" dirty="0" smtClean="0">
                <a:solidFill>
                  <a:schemeClr val="tx1"/>
                </a:solidFill>
                <a:latin typeface="Niagara Solid" panose="04020502070702020202" pitchFamily="82" charset="0"/>
              </a:rPr>
              <a:t>General Education Competencies</a:t>
            </a:r>
            <a:endParaRPr lang="en-US" dirty="0">
              <a:solidFill>
                <a:schemeClr val="tx1"/>
              </a:solidFill>
              <a:latin typeface="Niagara Solid" panose="04020502070702020202" pitchFamily="82" charset="0"/>
            </a:endParaRPr>
          </a:p>
        </p:txBody>
      </p:sp>
    </p:spTree>
    <p:extLst>
      <p:ext uri="{BB962C8B-B14F-4D97-AF65-F5344CB8AC3E}">
        <p14:creationId xmlns:p14="http://schemas.microsoft.com/office/powerpoint/2010/main" val="281063181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Custom 23">
      <a:dk1>
        <a:sysClr val="windowText" lastClr="000000"/>
      </a:dk1>
      <a:lt1>
        <a:srgbClr val="F4F2F5"/>
      </a:lt1>
      <a:dk2>
        <a:srgbClr val="F4F2F5"/>
      </a:dk2>
      <a:lt2>
        <a:srgbClr val="F4F2F5"/>
      </a:lt2>
      <a:accent1>
        <a:srgbClr val="A379BB"/>
      </a:accent1>
      <a:accent2>
        <a:srgbClr val="DAC9E3"/>
      </a:accent2>
      <a:accent3>
        <a:srgbClr val="6BB1C9"/>
      </a:accent3>
      <a:accent4>
        <a:srgbClr val="6585CF"/>
      </a:accent4>
      <a:accent5>
        <a:srgbClr val="7E6BC9"/>
      </a:accent5>
      <a:accent6>
        <a:srgbClr val="A379BB"/>
      </a:accent6>
      <a:hlink>
        <a:srgbClr val="410082"/>
      </a:hlink>
      <a:folHlink>
        <a:srgbClr val="932968"/>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311</TotalTime>
  <Words>1774</Words>
  <Application>Microsoft Office PowerPoint</Application>
  <PresentationFormat>On-screen Show (4:3)</PresentationFormat>
  <Paragraphs>125</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Book Antiqua</vt:lpstr>
      <vt:lpstr>Calligraffitti</vt:lpstr>
      <vt:lpstr>Gentium Basic</vt:lpstr>
      <vt:lpstr>Niagara Solid</vt:lpstr>
      <vt:lpstr>Wingdings</vt:lpstr>
      <vt:lpstr>Hardcover</vt:lpstr>
      <vt:lpstr>General Education Program Review</vt:lpstr>
      <vt:lpstr>General Education Program Review Ad Hoc Committee </vt:lpstr>
      <vt:lpstr> The Florida SouthWestern State College General Education Program </vt:lpstr>
      <vt:lpstr>PowerPoint Presentation</vt:lpstr>
      <vt:lpstr>General Education Competencies</vt:lpstr>
      <vt:lpstr>General Education Competencies</vt:lpstr>
      <vt:lpstr>General Education Competencies</vt:lpstr>
      <vt:lpstr>General Education Competencies</vt:lpstr>
      <vt:lpstr>General Education Competencies</vt:lpstr>
      <vt:lpstr>General Education Competencies</vt:lpstr>
      <vt:lpstr>General Education Competencies</vt:lpstr>
      <vt:lpstr>General Education Competencies</vt:lpstr>
      <vt:lpstr>Roles of Stakeholders </vt:lpstr>
      <vt:lpstr>Roles of Stakeholders</vt:lpstr>
      <vt:lpstr>Roles of Stakeholders</vt:lpstr>
      <vt:lpstr>Revision to Section IV. of the Common Course Outline </vt:lpstr>
      <vt:lpstr>Revision to Section IV. of the Common Course Outline </vt:lpstr>
      <vt:lpstr>Suggested Revision to Section IV. of the Common Course Outline</vt:lpstr>
      <vt:lpstr>Suggested Timeline for Implementation </vt:lpstr>
      <vt:lpstr>Suggested Timeline for Implementation</vt:lpstr>
      <vt:lpstr>Suggested Timeline for Implementation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Program Review</dc:title>
  <dc:creator>ESC</dc:creator>
  <cp:lastModifiedBy>Donald Ransford</cp:lastModifiedBy>
  <cp:revision>27</cp:revision>
  <dcterms:created xsi:type="dcterms:W3CDTF">2015-08-11T17:20:19Z</dcterms:created>
  <dcterms:modified xsi:type="dcterms:W3CDTF">2016-01-04T18:19:57Z</dcterms:modified>
</cp:coreProperties>
</file>