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86" r:id="rId2"/>
    <p:sldId id="406" r:id="rId3"/>
    <p:sldId id="407" r:id="rId4"/>
    <p:sldId id="408" r:id="rId5"/>
    <p:sldId id="419" r:id="rId6"/>
    <p:sldId id="420" r:id="rId7"/>
    <p:sldId id="422" r:id="rId8"/>
    <p:sldId id="421" r:id="rId9"/>
    <p:sldId id="29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1F23"/>
    <a:srgbClr val="FF9900"/>
    <a:srgbClr val="FEB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331" autoAdjust="0"/>
  </p:normalViewPr>
  <p:slideViewPr>
    <p:cSldViewPr>
      <p:cViewPr>
        <p:scale>
          <a:sx n="70" d="100"/>
          <a:sy n="70" d="100"/>
        </p:scale>
        <p:origin x="-138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90" d="100"/>
          <a:sy n="90" d="100"/>
        </p:scale>
        <p:origin x="-1050" y="6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0815771892149846"/>
          <c:y val="2.8645833333333332E-2"/>
          <c:w val="0.63615120392559621"/>
          <c:h val="0.92731708194009999"/>
        </c:manualLayout>
      </c:layout>
      <c:bar3DChart>
        <c:barDir val="bar"/>
        <c:grouping val="clustered"/>
        <c:varyColors val="0"/>
        <c:ser>
          <c:idx val="0"/>
          <c:order val="0"/>
          <c:spPr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invertIfNegative val="0"/>
            <c:bubble3D val="0"/>
            <c:spPr>
              <a:ln>
                <a:solidFill>
                  <a:srgbClr val="7030A0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invertIfNegative val="0"/>
            <c:bubble3D val="0"/>
            <c:spPr>
              <a:solidFill>
                <a:srgbClr val="C91F23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"/>
            <c:invertIfNegative val="0"/>
            <c:bubble3D val="0"/>
            <c:spPr>
              <a:solidFill>
                <a:srgbClr val="FF99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5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7"/>
            <c:invertIfNegative val="0"/>
            <c:bubble3D val="0"/>
            <c:spPr>
              <a:solidFill>
                <a:srgbClr val="FEB0EF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</c:dPt>
          <c:cat>
            <c:strRef>
              <c:f>Sheet1!$A$1:$A$8</c:f>
              <c:strCache>
                <c:ptCount val="8"/>
                <c:pt idx="0">
                  <c:v>Industry/Manufacturing and Construction</c:v>
                </c:pt>
                <c:pt idx="1">
                  <c:v>Public Safety</c:v>
                </c:pt>
                <c:pt idx="2">
                  <c:v>Education</c:v>
                </c:pt>
                <c:pt idx="3">
                  <c:v>Social and Behavioral Sciencs and Human Sciences</c:v>
                </c:pt>
                <c:pt idx="4">
                  <c:v>Arts, Humanities, Communication, and Design</c:v>
                </c:pt>
                <c:pt idx="5">
                  <c:v>Business</c:v>
                </c:pt>
                <c:pt idx="6">
                  <c:v>Science, Technology, Engineering &amp; Math</c:v>
                </c:pt>
                <c:pt idx="7">
                  <c:v>Health Science</c:v>
                </c:pt>
              </c:strCache>
            </c:strRef>
          </c:cat>
          <c:val>
            <c:numRef>
              <c:f>Sheet1!$B$1:$B$8</c:f>
              <c:numCache>
                <c:formatCode>0.00%</c:formatCode>
                <c:ptCount val="8"/>
                <c:pt idx="0">
                  <c:v>1.49E-2</c:v>
                </c:pt>
                <c:pt idx="1">
                  <c:v>4.8300000000000003E-2</c:v>
                </c:pt>
                <c:pt idx="2">
                  <c:v>8.0199999999999994E-2</c:v>
                </c:pt>
                <c:pt idx="3">
                  <c:v>8.7599999999999997E-2</c:v>
                </c:pt>
                <c:pt idx="4">
                  <c:v>0.1206</c:v>
                </c:pt>
                <c:pt idx="5">
                  <c:v>0.1492</c:v>
                </c:pt>
                <c:pt idx="6">
                  <c:v>0.14979999999999999</c:v>
                </c:pt>
                <c:pt idx="7">
                  <c:v>0.34939999999999999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4544768"/>
        <c:axId val="62364416"/>
        <c:axId val="0"/>
      </c:bar3DChart>
      <c:catAx>
        <c:axId val="6454476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2364416"/>
        <c:crosses val="autoZero"/>
        <c:auto val="1"/>
        <c:lblAlgn val="ctr"/>
        <c:lblOffset val="100"/>
        <c:noMultiLvlLbl val="0"/>
      </c:catAx>
      <c:valAx>
        <c:axId val="62364416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6454476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12116-D905-4AEF-BFC2-F6B76DAD6ABB}" type="datetimeFigureOut">
              <a:rPr lang="en-US" smtClean="0"/>
              <a:t>9/15/2014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164FF-AA7D-4A00-8EF2-8842C75625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634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7269E-95D6-4E9D-AAA0-960AD29E668D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D5267-7E52-4235-BF64-08C9DA3C91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381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CD5267-7E52-4235-BF64-08C9DA3C914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CD5267-7E52-4235-BF64-08C9DA3C914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586E07C-ED98-4A7A-8ACA-8C7511AB088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944BFDC-2632-4312-8813-9D831054C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E07C-ED98-4A7A-8ACA-8C7511AB088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BFDC-2632-4312-8813-9D831054CA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E07C-ED98-4A7A-8ACA-8C7511AB088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BFDC-2632-4312-8813-9D831054C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E07C-ED98-4A7A-8ACA-8C7511AB088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BFDC-2632-4312-8813-9D831054C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586E07C-ED98-4A7A-8ACA-8C7511AB088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944BFDC-2632-4312-8813-9D831054C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E07C-ED98-4A7A-8ACA-8C7511AB088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BFDC-2632-4312-8813-9D831054C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E07C-ED98-4A7A-8ACA-8C7511AB088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BFDC-2632-4312-8813-9D831054C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E07C-ED98-4A7A-8ACA-8C7511AB088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BFDC-2632-4312-8813-9D831054C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E07C-ED98-4A7A-8ACA-8C7511AB088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BFDC-2632-4312-8813-9D831054C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E07C-ED98-4A7A-8ACA-8C7511AB088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BFDC-2632-4312-8813-9D831054C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E07C-ED98-4A7A-8ACA-8C7511AB088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4BFDC-2632-4312-8813-9D831054C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  <a:alpha val="3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86E07C-ED98-4A7A-8ACA-8C7511AB088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44BFDC-2632-4312-8813-9D831054C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mgranata@fsw.edu" TargetMode="External"/><Relationship Id="rId2" Type="http://schemas.openxmlformats.org/officeDocument/2006/relationships/hyperlink" Target="http://www.christianparenti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ison.edu/fy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://www.edison.edu/cornerstone" TargetMode="External"/><Relationship Id="rId4" Type="http://schemas.openxmlformats.org/officeDocument/2006/relationships/hyperlink" Target="http://www.fsw.edu/fy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Cambria" pitchFamily="18" charset="0"/>
              </a:rPr>
              <a:t>Florida SouthWestern State College’s</a:t>
            </a:r>
            <a:br>
              <a:rPr lang="en-US" dirty="0" smtClean="0">
                <a:latin typeface="Cambria" pitchFamily="18" charset="0"/>
              </a:rPr>
            </a:br>
            <a:r>
              <a:rPr lang="en-US" dirty="0" smtClean="0">
                <a:latin typeface="Cambria" pitchFamily="18" charset="0"/>
              </a:rPr>
              <a:t>Quality Enhancement Plan (QEP)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48006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 smtClean="0">
              <a:latin typeface="Cambria" pitchFamily="18" charset="0"/>
            </a:endParaRPr>
          </a:p>
          <a:p>
            <a:pPr algn="ctr"/>
            <a:r>
              <a:rPr lang="en-US" b="1" dirty="0" smtClean="0">
                <a:latin typeface="Cambria" pitchFamily="18" charset="0"/>
              </a:rPr>
              <a:t>QEP Update</a:t>
            </a:r>
            <a:endParaRPr lang="en-US" dirty="0" smtClean="0">
              <a:latin typeface="Cambria" pitchFamily="18" charset="0"/>
            </a:endParaRPr>
          </a:p>
          <a:p>
            <a:pPr algn="ctr"/>
            <a:endParaRPr lang="en-US" sz="1400" b="1" dirty="0" smtClean="0">
              <a:latin typeface="Cambria" pitchFamily="18" charset="0"/>
            </a:endParaRPr>
          </a:p>
          <a:p>
            <a:pPr algn="ctr"/>
            <a:r>
              <a:rPr lang="en-US" sz="1400" dirty="0" smtClean="0">
                <a:latin typeface="Cambria" pitchFamily="18" charset="0"/>
              </a:rPr>
              <a:t>Eileen DeLuca, Assistant Vice President, Academic Affairs</a:t>
            </a:r>
            <a:endParaRPr lang="en-US" sz="1400" dirty="0">
              <a:latin typeface="Cambria" pitchFamily="18" charset="0"/>
            </a:endParaRPr>
          </a:p>
        </p:txBody>
      </p:sp>
      <p:pic>
        <p:nvPicPr>
          <p:cNvPr id="1026" name="Picture 2" descr="Cornerston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747519"/>
            <a:ext cx="2895600" cy="283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Interest Fall 2012</a:t>
            </a:r>
            <a:endParaRPr lang="en-US" dirty="0"/>
          </a:p>
        </p:txBody>
      </p:sp>
      <p:pic>
        <p:nvPicPr>
          <p:cNvPr id="4" name="Content Placeholder 3" descr="ChartExport[1]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219200"/>
            <a:ext cx="8763000" cy="5486400"/>
          </a:xfrm>
        </p:spPr>
      </p:pic>
    </p:spTree>
    <p:extLst>
      <p:ext uri="{BB962C8B-B14F-4D97-AF65-F5344CB8AC3E}">
        <p14:creationId xmlns:p14="http://schemas.microsoft.com/office/powerpoint/2010/main" val="195207467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Interest </a:t>
            </a:r>
            <a:r>
              <a:rPr lang="en-US" dirty="0" smtClean="0"/>
              <a:t>Spring 2013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219200"/>
            <a:ext cx="8763000" cy="5410200"/>
          </a:xfrm>
        </p:spPr>
      </p:pic>
    </p:spTree>
    <p:extLst>
      <p:ext uri="{BB962C8B-B14F-4D97-AF65-F5344CB8AC3E}">
        <p14:creationId xmlns:p14="http://schemas.microsoft.com/office/powerpoint/2010/main" val="3996023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Interest </a:t>
            </a:r>
            <a:r>
              <a:rPr lang="en-US" dirty="0" smtClean="0"/>
              <a:t>Fall 2013</a:t>
            </a:r>
            <a:endParaRPr lang="en-US" dirty="0"/>
          </a:p>
        </p:txBody>
      </p:sp>
      <p:pic>
        <p:nvPicPr>
          <p:cNvPr id="1026" name="Picture 2" descr="C:\Users\ecdeluca\Desktop\Fall_2013_Career_Surve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19200"/>
            <a:ext cx="86868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05825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Interest Spring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4594"/>
            <a:ext cx="8374717" cy="5542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983003"/>
      </p:ext>
    </p:extLst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algn="ctr"/>
            <a:r>
              <a:rPr lang="en-US" dirty="0" smtClean="0"/>
              <a:t>Meta-Major Declaration Fall 2014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7549300"/>
              </p:ext>
            </p:extLst>
          </p:nvPr>
        </p:nvGraphicFramePr>
        <p:xfrm>
          <a:off x="228600" y="914400"/>
          <a:ext cx="8763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6878425"/>
      </p:ext>
    </p:extLst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Critical Thinking in Careers Series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53509317"/>
              </p:ext>
            </p:extLst>
          </p:nvPr>
        </p:nvGraphicFramePr>
        <p:xfrm>
          <a:off x="76200" y="684305"/>
          <a:ext cx="9067800" cy="6312565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260361"/>
                <a:gridCol w="2992759"/>
                <a:gridCol w="3814680"/>
              </a:tblGrid>
              <a:tr h="4715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Dr. Jeff Allbritten, President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Critical Thinking in Higher Education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Monday, October 13, 11:00-12:00</a:t>
                      </a:r>
                      <a:r>
                        <a:rPr lang="en-US" sz="1400" dirty="0">
                          <a:effectLst/>
                        </a:rPr>
                        <a:t>, U-102 Collier G-109, Charlotte J-118, Hendry Glades A-110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</a:tr>
              <a:tr h="3062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Dr. Denis Wright, Provost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Critical Thinking in the Social Sciences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Thursday, October 9, 11:00-12:00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</a:tr>
              <a:tr h="5046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Emery Alford,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Dean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Critical Thinking in Music and the Arts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Tuesday, September 23, 1:00-2:00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</a:tr>
              <a:tr h="3062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Dr. Marie Collins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Critical Thinking in the Health Professions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Tuesday, September 30,  1:00-2:00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</a:tr>
              <a:tr h="3684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Chitra Paul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Critical Thinking in Nursing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Tuesday, October 21, 5:00-6:00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</a:tr>
              <a:tr h="3062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Leslie Yaniga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Critical Thinking in the Health Professions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Thursday, October 30, 11:00-2:00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</a:tr>
              <a:tr h="3062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Julissa Rolan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Critical Thinking in the Health Professions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Monday, November  3, 11:00-12:00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</a:tr>
              <a:tr h="3062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Bobby Holbrook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Critical Thinking in the Health Professions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Monday, November 17, 2:00-3:00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</a:tr>
              <a:tr h="3062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Jenneine Lambert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Critical Thinking in the Health Professions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Thursday, November 20, 5:30-6::30 </a:t>
                      </a:r>
                      <a:r>
                        <a:rPr lang="en-US" sz="1400" dirty="0">
                          <a:effectLst/>
                          <a:highlight>
                            <a:srgbClr val="00FF00"/>
                          </a:highlight>
                        </a:rPr>
                        <a:t>Tentative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</a:tr>
              <a:tr h="557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Sindee Karpel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Critical Thinking in the Health Professions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Monday, October 27, 11:00-12:00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</a:tr>
              <a:tr h="557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Dobin Anderson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Critical Thinking in </a:t>
                      </a:r>
                      <a:r>
                        <a:rPr lang="en-US" sz="1400" dirty="0" smtClean="0">
                          <a:effectLst/>
                        </a:rPr>
                        <a:t>Careers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Monday, October 10, 5:00-6:00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15" marR="53915" marT="53915" marB="5391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048403"/>
      </p:ext>
    </p:extLst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Cornerstone Critical Thinking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87630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Annual Cornerstone Critical Thinking </a:t>
            </a:r>
            <a:r>
              <a:rPr lang="en-US" dirty="0" smtClean="0"/>
              <a:t>Series</a:t>
            </a:r>
          </a:p>
          <a:p>
            <a:r>
              <a:rPr lang="en-US" dirty="0" smtClean="0"/>
              <a:t>Thursday</a:t>
            </a:r>
            <a:r>
              <a:rPr lang="en-US" dirty="0"/>
              <a:t>, November </a:t>
            </a:r>
            <a:r>
              <a:rPr lang="en-US" dirty="0" smtClean="0"/>
              <a:t>6</a:t>
            </a:r>
            <a:r>
              <a:rPr lang="en-US" baseline="30000" dirty="0" smtClean="0"/>
              <a:t>th.</a:t>
            </a:r>
            <a:endParaRPr lang="en-US" baseline="30000" dirty="0"/>
          </a:p>
          <a:p>
            <a:r>
              <a:rPr lang="en-US" dirty="0" smtClean="0"/>
              <a:t>Dr. Christian </a:t>
            </a:r>
            <a:r>
              <a:rPr lang="en-US" dirty="0" err="1" smtClean="0"/>
              <a:t>Parenti</a:t>
            </a:r>
            <a:r>
              <a:rPr lang="en-US" dirty="0" smtClean="0"/>
              <a:t>-Critical </a:t>
            </a:r>
            <a:r>
              <a:rPr lang="en-US" dirty="0"/>
              <a:t>thinking and environmental </a:t>
            </a:r>
            <a:r>
              <a:rPr lang="en-US" dirty="0" smtClean="0"/>
              <a:t>issues.</a:t>
            </a:r>
          </a:p>
          <a:p>
            <a:pPr marL="0" indent="0">
              <a:buNone/>
            </a:pPr>
            <a:r>
              <a:rPr lang="en-US" dirty="0" smtClean="0"/>
              <a:t>Dr</a:t>
            </a:r>
            <a:r>
              <a:rPr lang="en-US" dirty="0"/>
              <a:t>. </a:t>
            </a:r>
            <a:r>
              <a:rPr lang="en-US" dirty="0" err="1"/>
              <a:t>Parenti</a:t>
            </a:r>
            <a:r>
              <a:rPr lang="en-US" dirty="0"/>
              <a:t> is an investigative reporter, author, and documentary maker.  His most popular works are his books </a:t>
            </a:r>
            <a:r>
              <a:rPr lang="en-US" i="1" u="sng" dirty="0"/>
              <a:t>The Freedom</a:t>
            </a:r>
            <a:r>
              <a:rPr lang="en-US" dirty="0"/>
              <a:t> and </a:t>
            </a:r>
            <a:r>
              <a:rPr lang="en-US" i="1" u="sng" dirty="0"/>
              <a:t>Tropic of Chaos</a:t>
            </a:r>
            <a:r>
              <a:rPr lang="en-US" dirty="0"/>
              <a:t> along with his documentary “The Fixer.”  </a:t>
            </a:r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://www.christianparenti.com/</a:t>
            </a:r>
            <a:endParaRPr lang="en-US" dirty="0"/>
          </a:p>
          <a:p>
            <a:endParaRPr lang="en-US" baseline="30000" dirty="0" smtClean="0"/>
          </a:p>
          <a:p>
            <a:endParaRPr lang="en-US" baseline="30000" dirty="0" smtClean="0"/>
          </a:p>
          <a:p>
            <a:r>
              <a:rPr lang="en-US" dirty="0" smtClean="0"/>
              <a:t>Lee Campus preview:  11:00 a.m.</a:t>
            </a:r>
          </a:p>
          <a:p>
            <a:r>
              <a:rPr lang="en-US" dirty="0" smtClean="0"/>
              <a:t>Main event:  Collier Campus </a:t>
            </a:r>
            <a:r>
              <a:rPr lang="en-US" dirty="0"/>
              <a:t>5:45pm. 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You and a guest are invited to attend the panel discussion in the Auditorium.  If you would to reserve a seat(s), you may RSVP to Professor Michael Granata at </a:t>
            </a:r>
            <a:r>
              <a:rPr lang="en-US" u="sng" dirty="0">
                <a:hlinkClick r:id="rId3"/>
              </a:rPr>
              <a:t>mgranata@fsw.edu</a:t>
            </a:r>
            <a:r>
              <a:rPr lang="en-US" dirty="0"/>
              <a:t> or 805-338-3722.  Please reserve early as the auditorium is expected to be filled.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153352"/>
      </p:ext>
    </p:extLst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45720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700" kern="1200" dirty="0" smtClean="0">
                <a:solidFill>
                  <a:schemeClr val="tx2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en-US" sz="2700" kern="1200" dirty="0" smtClean="0">
                <a:solidFill>
                  <a:schemeClr val="tx2"/>
                </a:solidFill>
                <a:latin typeface="Cambria" pitchFamily="18" charset="0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2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en-US" sz="2700" kern="1200" dirty="0">
                <a:solidFill>
                  <a:schemeClr val="tx2"/>
                </a:solidFill>
                <a:latin typeface="Cambria" pitchFamily="18" charset="0"/>
                <a:ea typeface="+mj-ea"/>
                <a:cs typeface="+mj-cs"/>
              </a:rPr>
            </a:br>
            <a:r>
              <a:rPr lang="en-US" sz="2700" kern="1200" dirty="0" smtClean="0">
                <a:solidFill>
                  <a:schemeClr val="tx2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en-US" sz="2700" kern="1200" dirty="0" smtClean="0">
                <a:solidFill>
                  <a:schemeClr val="tx2"/>
                </a:solidFill>
                <a:latin typeface="Cambria" pitchFamily="18" charset="0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2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en-US" sz="2700" kern="1200" dirty="0">
                <a:solidFill>
                  <a:schemeClr val="tx2"/>
                </a:solidFill>
                <a:latin typeface="Cambria" pitchFamily="18" charset="0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2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en-US" sz="2700" kern="1200" dirty="0">
                <a:solidFill>
                  <a:schemeClr val="tx2"/>
                </a:solidFill>
                <a:latin typeface="Cambria" pitchFamily="18" charset="0"/>
                <a:ea typeface="+mj-ea"/>
                <a:cs typeface="+mj-cs"/>
              </a:rPr>
            </a:br>
            <a:r>
              <a:rPr lang="en-US" sz="2700" kern="1200" dirty="0" smtClean="0">
                <a:solidFill>
                  <a:schemeClr val="tx2"/>
                </a:solidFill>
                <a:latin typeface="Cambria" pitchFamily="18" charset="0"/>
              </a:rPr>
              <a:t>Thank you for your participation!</a:t>
            </a:r>
            <a:endParaRPr lang="en-US" sz="2700" kern="1200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ctr">
              <a:buNone/>
            </a:pPr>
            <a:endParaRPr lang="en-US" sz="2800" dirty="0" smtClean="0">
              <a:hlinkClick r:id="rId3"/>
            </a:endParaRPr>
          </a:p>
          <a:p>
            <a:pPr lvl="1" algn="ctr">
              <a:buNone/>
            </a:pPr>
            <a:r>
              <a:rPr lang="en-US" sz="2800">
                <a:hlinkClick r:id="rId4"/>
              </a:rPr>
              <a:t>http://</a:t>
            </a:r>
            <a:r>
              <a:rPr lang="en-US" sz="2800" smtClean="0">
                <a:hlinkClick r:id="rId4"/>
              </a:rPr>
              <a:t>www.fsw.edu/fye</a:t>
            </a:r>
            <a:endParaRPr lang="en-US" sz="2800" smtClean="0"/>
          </a:p>
          <a:p>
            <a:pPr lvl="1" algn="ctr">
              <a:buNone/>
            </a:pPr>
            <a:endParaRPr lang="en-US" sz="2800" dirty="0" smtClean="0">
              <a:latin typeface="Cambria" pitchFamily="18" charset="0"/>
              <a:hlinkClick r:id="rId5"/>
            </a:endParaRPr>
          </a:p>
        </p:txBody>
      </p:sp>
      <p:pic>
        <p:nvPicPr>
          <p:cNvPr id="5" name="Picture 2" descr="Cornerstone 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003" y="2895600"/>
            <a:ext cx="2895600" cy="283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Custom 3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A379BB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3359</TotalTime>
  <Words>263</Words>
  <Application>Microsoft Office PowerPoint</Application>
  <PresentationFormat>On-screen Show (4:3)</PresentationFormat>
  <Paragraphs>62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Origin</vt:lpstr>
      <vt:lpstr>Florida SouthWestern State College’s Quality Enhancement Plan (QEP)</vt:lpstr>
      <vt:lpstr>Career Interest Fall 2012</vt:lpstr>
      <vt:lpstr>Career Interest Spring 2013</vt:lpstr>
      <vt:lpstr>Career Interest Fall 2013</vt:lpstr>
      <vt:lpstr>Career Interest Spring 2014</vt:lpstr>
      <vt:lpstr>Meta-Major Declaration Fall 2014</vt:lpstr>
      <vt:lpstr>Critical Thinking in Careers Series</vt:lpstr>
      <vt:lpstr>Cornerstone Critical Thinking Series</vt:lpstr>
      <vt:lpstr>     Thank you for your participation!</vt:lpstr>
    </vt:vector>
  </TitlesOfParts>
  <Company>Edison State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MW</dc:creator>
  <cp:lastModifiedBy>Kathy Clark</cp:lastModifiedBy>
  <cp:revision>280</cp:revision>
  <cp:lastPrinted>2013-02-11T15:30:34Z</cp:lastPrinted>
  <dcterms:created xsi:type="dcterms:W3CDTF">2010-07-22T13:18:29Z</dcterms:created>
  <dcterms:modified xsi:type="dcterms:W3CDTF">2014-09-15T13:43:11Z</dcterms:modified>
</cp:coreProperties>
</file>