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1" r:id="rId2"/>
    <p:sldId id="263" r:id="rId3"/>
    <p:sldId id="305" r:id="rId4"/>
    <p:sldId id="306" r:id="rId5"/>
    <p:sldId id="296" r:id="rId6"/>
    <p:sldId id="307" r:id="rId7"/>
    <p:sldId id="311" r:id="rId8"/>
    <p:sldId id="312" r:id="rId9"/>
    <p:sldId id="313" r:id="rId10"/>
    <p:sldId id="314" r:id="rId11"/>
    <p:sldId id="315" r:id="rId12"/>
    <p:sldId id="317" r:id="rId13"/>
    <p:sldId id="309" r:id="rId14"/>
    <p:sldId id="316" r:id="rId15"/>
    <p:sldId id="297" r:id="rId16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10/17/2019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10/17/2019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 dirty="0" smtClean="0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5"/>
            <a:ext cx="7853363" cy="3379788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600" b="1" dirty="0" smtClean="0">
                <a:latin typeface="Calibri" panose="020F0502020204030204" pitchFamily="34" charset="0"/>
              </a:rPr>
              <a:t>Inaugural </a:t>
            </a:r>
            <a:r>
              <a:rPr lang="en-US" altLang="en-US" sz="3600" b="1" dirty="0" smtClean="0">
                <a:latin typeface="Calibri" panose="020F0502020204030204" pitchFamily="34" charset="0"/>
              </a:rPr>
              <a:t>Dean’s Student Advisory Council Meeting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lang="en-US" altLang="en-US" sz="3600" b="1" dirty="0" smtClean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200" b="1" dirty="0" smtClean="0">
                <a:latin typeface="Calibri" panose="020F0502020204030204" pitchFamily="34" charset="0"/>
              </a:rPr>
              <a:t>October 18, </a:t>
            </a:r>
            <a:r>
              <a:rPr lang="en-US" altLang="en-US" sz="3200" b="1" dirty="0" smtClean="0">
                <a:latin typeface="Calibri" panose="020F0502020204030204" pitchFamily="34" charset="0"/>
              </a:rPr>
              <a:t>2019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dirty="0" smtClean="0">
              <a:latin typeface="Calibri" panose="020F0502020204030204" pitchFamily="34" charset="0"/>
            </a:endParaRP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 smtClean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4043622"/>
            <a:ext cx="4859337" cy="270631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500" dirty="0" smtClean="0">
              <a:latin typeface="Adobe Devanagari" panose="020405030502010202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80975"/>
            <a:ext cx="3667125" cy="3716654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12713" y="3686174"/>
          <a:ext cx="8736012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006">
                  <a:extLst>
                    <a:ext uri="{9D8B030D-6E8A-4147-A177-3AD203B41FA5}">
                      <a16:colId xmlns:a16="http://schemas.microsoft.com/office/drawing/2014/main" val="670358804"/>
                    </a:ext>
                  </a:extLst>
                </a:gridCol>
                <a:gridCol w="4368006">
                  <a:extLst>
                    <a:ext uri="{9D8B030D-6E8A-4147-A177-3AD203B41FA5}">
                      <a16:colId xmlns:a16="http://schemas.microsoft.com/office/drawing/2014/main" val="1338546770"/>
                    </a:ext>
                  </a:extLst>
                </a:gridCol>
              </a:tblGrid>
              <a:tr h="608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dirty="0" smtClean="0">
                          <a:solidFill>
                            <a:srgbClr val="00B0F0"/>
                          </a:solidFill>
                          <a:latin typeface="Adobe Devanagari" panose="02040503050201020203" pitchFamily="18" charset="0"/>
                        </a:rPr>
                        <a:t>College Credit Certificates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524765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 Technology 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 Services Management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044047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 smtClean="0"/>
                        <a:t>Business Development</a:t>
                      </a:r>
                      <a:r>
                        <a:rPr lang="en-US" baseline="0" dirty="0" smtClean="0"/>
                        <a:t> &amp; Entrepreneurship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Information Technology Support Specialist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553104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 smtClean="0"/>
                        <a:t>Computer</a:t>
                      </a:r>
                      <a:r>
                        <a:rPr lang="en-US" baseline="0" dirty="0" smtClean="0"/>
                        <a:t> Programmer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Intermodal Freight Transportation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99161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 smtClean="0"/>
                        <a:t>Computer Programming Specialist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Network Enterprise Administration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243708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 smtClean="0"/>
                        <a:t>Crime Scene Technician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Network Security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989361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 smtClean="0"/>
                        <a:t>Digital Forensics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Risk Management &amp; Insurance Management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31138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Technology Support Specialist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Small Business Management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0551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1" y="180975"/>
            <a:ext cx="482536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586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SWOT </a:t>
            </a:r>
            <a:r>
              <a:rPr altLang="en-US" sz="3500" b="1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Analysis</a:t>
            </a:r>
            <a:r>
              <a:rPr altLang="en-US" sz="3500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/>
            </a:r>
            <a:br>
              <a:rPr altLang="en-US" sz="3500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r>
              <a:rPr altLang="en-US" sz="3500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SOBT</a:t>
            </a:r>
            <a:endParaRPr altLang="en-US" sz="3500" dirty="0" smtClean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118065"/>
              </p:ext>
            </p:extLst>
          </p:nvPr>
        </p:nvGraphicFramePr>
        <p:xfrm>
          <a:off x="112713" y="2762250"/>
          <a:ext cx="4859338" cy="3834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669">
                  <a:extLst>
                    <a:ext uri="{9D8B030D-6E8A-4147-A177-3AD203B41FA5}">
                      <a16:colId xmlns:a16="http://schemas.microsoft.com/office/drawing/2014/main" val="3463537241"/>
                    </a:ext>
                  </a:extLst>
                </a:gridCol>
                <a:gridCol w="2429669">
                  <a:extLst>
                    <a:ext uri="{9D8B030D-6E8A-4147-A177-3AD203B41FA5}">
                      <a16:colId xmlns:a16="http://schemas.microsoft.com/office/drawing/2014/main" val="971246650"/>
                    </a:ext>
                  </a:extLst>
                </a:gridCol>
              </a:tblGrid>
              <a:tr h="1917246">
                <a:tc>
                  <a:txBody>
                    <a:bodyPr/>
                    <a:lstStyle/>
                    <a:p>
                      <a:r>
                        <a:rPr lang="en-US" dirty="0" smtClean="0">
                          <a:ln>
                            <a:solidFill>
                              <a:srgbClr val="FFFF00"/>
                            </a:solidFill>
                          </a:ln>
                          <a:solidFill>
                            <a:schemeClr val="tx1"/>
                          </a:solidFill>
                        </a:rPr>
                        <a:t>Strengths</a:t>
                      </a:r>
                    </a:p>
                    <a:p>
                      <a:endParaRPr lang="en-US" dirty="0" smtClean="0">
                        <a:ln>
                          <a:solidFill>
                            <a:srgbClr val="FFFF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n>
                            <a:solidFill>
                              <a:srgbClr val="FFFF00"/>
                            </a:solidFill>
                          </a:ln>
                          <a:solidFill>
                            <a:schemeClr val="tx1"/>
                          </a:solidFill>
                        </a:rPr>
                        <a:t>Weaknesses</a:t>
                      </a:r>
                    </a:p>
                    <a:p>
                      <a:endParaRPr lang="en-US" dirty="0" smtClean="0">
                        <a:ln>
                          <a:solidFill>
                            <a:srgbClr val="FFFF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George</a:t>
                      </a:r>
                      <a:endParaRPr lang="en-US" b="1" dirty="0" smtClean="0">
                        <a:solidFill>
                          <a:srgbClr val="7030A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FFFF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9779967"/>
                  </a:ext>
                </a:extLst>
              </a:tr>
              <a:tr h="191724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Opportunities</a:t>
                      </a:r>
                    </a:p>
                    <a:p>
                      <a:endParaRPr lang="en-US" b="1" dirty="0" smtClean="0"/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Threats</a:t>
                      </a:r>
                    </a:p>
                    <a:p>
                      <a:endParaRPr lang="en-US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83419"/>
                  </a:ext>
                </a:extLst>
              </a:tr>
            </a:tbl>
          </a:graphicData>
        </a:graphic>
      </p:graphicFrame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987925" y="444500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825" y="836023"/>
            <a:ext cx="3314700" cy="527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18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171450" y="244475"/>
            <a:ext cx="7886700" cy="2035175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Marketing Initiatives</a:t>
            </a:r>
            <a:r>
              <a:rPr altLang="en-US" sz="3600" b="1" dirty="0" smtClean="0">
                <a:latin typeface="Century Gothic" panose="020B0502020202020204" pitchFamily="34" charset="0"/>
              </a:rPr>
              <a:t/>
            </a:r>
            <a:br>
              <a:rPr altLang="en-US" sz="3600" b="1" dirty="0" smtClean="0">
                <a:latin typeface="Century Gothic" panose="020B0502020202020204" pitchFamily="34" charset="0"/>
              </a:rPr>
            </a:br>
            <a:endParaRPr altLang="en-US" sz="3500" dirty="0" smtClean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2308225"/>
            <a:ext cx="4800600" cy="413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4 social media sites added</a:t>
            </a:r>
          </a:p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Job board and </a:t>
            </a:r>
            <a:r>
              <a:rPr lang="en-US" altLang="en-US" sz="2500" dirty="0" err="1" smtClean="0">
                <a:latin typeface="Adobe Devanagari" panose="02040503050201020203" pitchFamily="18" charset="0"/>
              </a:rPr>
              <a:t>tv</a:t>
            </a:r>
            <a:r>
              <a:rPr lang="en-US" altLang="en-US" sz="2500" dirty="0" smtClean="0">
                <a:latin typeface="Adobe Devanagari" panose="02040503050201020203" pitchFamily="18" charset="0"/>
              </a:rPr>
              <a:t> monitors (content still not activated)</a:t>
            </a:r>
          </a:p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Dean’s monthly newsletter</a:t>
            </a:r>
          </a:p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Articles in local papers</a:t>
            </a:r>
          </a:p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Coordination with campus advising</a:t>
            </a:r>
          </a:p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“</a:t>
            </a:r>
            <a:r>
              <a:rPr lang="en-US" altLang="en-US" sz="2500" dirty="0" err="1" smtClean="0">
                <a:latin typeface="Adobe Devanagari" panose="02040503050201020203" pitchFamily="18" charset="0"/>
              </a:rPr>
              <a:t>Excitingnewsfromsobt</a:t>
            </a:r>
            <a:r>
              <a:rPr lang="en-US" altLang="en-US" sz="2500" dirty="0" err="1" smtClean="0">
                <a:latin typeface="Adobe Devanagari" panose="02040503050201020203" pitchFamily="18" charset="0"/>
              </a:rPr>
              <a:t>@fsw</a:t>
            </a:r>
            <a:r>
              <a:rPr lang="en-US" altLang="en-US" sz="2500" dirty="0" smtClean="0">
                <a:latin typeface="Adobe Devanagari" panose="02040503050201020203" pitchFamily="18" charset="0"/>
              </a:rPr>
              <a:t>”</a:t>
            </a:r>
          </a:p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New clubs, Dean Speaker Series</a:t>
            </a:r>
          </a:p>
          <a:p>
            <a:pPr eaLnBrk="1" hangingPunct="1"/>
            <a:r>
              <a:rPr lang="en-US" altLang="en-US" sz="2500" dirty="0" smtClean="0">
                <a:latin typeface="Adobe Devanagari" panose="02040503050201020203" pitchFamily="18" charset="0"/>
              </a:rPr>
              <a:t>IDEAS????</a:t>
            </a: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57973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345396" cy="4965803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Thursday November 7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Thursday</a:t>
            </a:r>
            <a:r>
              <a:rPr lang="en-US" dirty="0" smtClean="0">
                <a:solidFill>
                  <a:srgbClr val="00B0F0"/>
                </a:solidFill>
              </a:rPr>
              <a:t>, November 14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4:00 to 6:00 pm in Building 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Different industry groupings each session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982" y="365125"/>
            <a:ext cx="4375354" cy="1325563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Upcoming Job Fairs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9"/>
            <a:ext cx="4289065" cy="55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172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In summary:</a:t>
            </a:r>
            <a:r>
              <a:rPr altLang="en-US" sz="3500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/>
            </a:r>
            <a:br>
              <a:rPr altLang="en-US" sz="3500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endParaRPr altLang="en-US" sz="3500" dirty="0" smtClean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17410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821113"/>
          </a:xfr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3pPr>
            <a:lvl4pPr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4pPr>
            <a:lvl5pPr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r>
              <a:rPr lang="en-US" sz="2500" dirty="0" smtClean="0">
                <a:latin typeface="Adobe Devanagari" charset="0"/>
                <a:cs typeface="Adobe Devanagari" charset="0"/>
              </a:rPr>
              <a:t>What goals should we establish with your help? </a:t>
            </a:r>
            <a:endParaRPr lang="en-US" sz="2500" dirty="0">
              <a:latin typeface="Adobe Devanagari" charset="0"/>
              <a:cs typeface="Adobe Devanagari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en-US" sz="2500" dirty="0" smtClean="0">
              <a:latin typeface="Adobe Devanagari" charset="0"/>
              <a:cs typeface="Adobe Devanagari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500" dirty="0" smtClean="0">
                <a:latin typeface="Adobe Devanagari" charset="0"/>
                <a:cs typeface="Adobe Devanagari" charset="0"/>
              </a:rPr>
              <a:t>What other ideas and input do you have for me?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sz="2500" dirty="0">
              <a:latin typeface="Adobe Devanagari" charset="0"/>
              <a:cs typeface="Adobe Devanagari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500" dirty="0" smtClean="0">
                <a:latin typeface="Adobe Devanagari" charset="0"/>
                <a:cs typeface="Adobe Devanagari" charset="0"/>
              </a:rPr>
              <a:t>If you were dean, what are the first 2 or 3 things YOU would focus on?</a:t>
            </a:r>
            <a:endParaRPr sz="2500" dirty="0" smtClean="0">
              <a:latin typeface="Adobe Devanagari" charset="0"/>
              <a:cs typeface="Adobe Devanagari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922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497013"/>
            <a:ext cx="2922587" cy="38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136057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263342"/>
          </a:xfrm>
        </p:spPr>
        <p:txBody>
          <a:bodyPr/>
          <a:lstStyle/>
          <a:p>
            <a:pPr algn="ctr"/>
            <a:r>
              <a:rPr lang="en-US" dirty="0" smtClean="0"/>
              <a:t>Timeline for next meeting?</a:t>
            </a:r>
            <a:br>
              <a:rPr lang="en-US" dirty="0" smtClean="0"/>
            </a:br>
            <a:r>
              <a:rPr lang="en-US" dirty="0" smtClean="0"/>
              <a:t>Look forward to it!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2507226"/>
            <a:ext cx="8706311" cy="40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2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AGENDA</a:t>
            </a:r>
            <a:endParaRPr altLang="en-US" sz="3500" dirty="0" smtClean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38100" y="2097881"/>
            <a:ext cx="4705350" cy="456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3"/>
            <a:r>
              <a:rPr lang="en-US" sz="2400" dirty="0"/>
              <a:t>Welcome and Introductions</a:t>
            </a:r>
          </a:p>
          <a:p>
            <a:pPr lvl="3"/>
            <a:r>
              <a:rPr lang="en-US" sz="2400" dirty="0"/>
              <a:t>Discussion of </a:t>
            </a:r>
            <a:r>
              <a:rPr lang="en-US" sz="2400" dirty="0" smtClean="0"/>
              <a:t>programs  and </a:t>
            </a:r>
            <a:r>
              <a:rPr lang="en-US" sz="2400" dirty="0" smtClean="0"/>
              <a:t>faculty</a:t>
            </a:r>
          </a:p>
          <a:p>
            <a:pPr lvl="3"/>
            <a:r>
              <a:rPr lang="en-US" sz="2400" dirty="0" smtClean="0"/>
              <a:t>SWOT Analysis</a:t>
            </a:r>
            <a:endParaRPr lang="en-US" sz="2400" dirty="0"/>
          </a:p>
          <a:p>
            <a:pPr lvl="3"/>
            <a:r>
              <a:rPr lang="en-US" sz="2400" dirty="0" smtClean="0"/>
              <a:t>Show </a:t>
            </a:r>
            <a:r>
              <a:rPr lang="en-US" sz="2400" dirty="0"/>
              <a:t>and discuss marketing ideas  </a:t>
            </a:r>
          </a:p>
          <a:p>
            <a:pPr lvl="3"/>
            <a:r>
              <a:rPr lang="en-US" sz="2400" dirty="0" smtClean="0"/>
              <a:t>Upcoming </a:t>
            </a:r>
            <a:r>
              <a:rPr lang="en-US" sz="2400" dirty="0" smtClean="0"/>
              <a:t>Job Fairs</a:t>
            </a:r>
          </a:p>
          <a:p>
            <a:pPr lvl="3"/>
            <a:r>
              <a:rPr lang="en-US" sz="2400" dirty="0" smtClean="0"/>
              <a:t>General Discussion and Close</a:t>
            </a:r>
            <a:endParaRPr lang="en-US" sz="2400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0" y="1717675"/>
            <a:ext cx="3086100" cy="3979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428626"/>
            <a:ext cx="4171950" cy="6029324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38100" y="14616"/>
            <a:ext cx="4933950" cy="208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117988"/>
            <a:ext cx="8434387" cy="1448602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FSW at a Glance</a:t>
            </a:r>
            <a:endParaRPr altLang="en-US" sz="24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11" y="1330324"/>
            <a:ext cx="3419952" cy="4571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45" y="117988"/>
            <a:ext cx="3893573" cy="62434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/>
          <a:lstStyle/>
          <a:p>
            <a:r>
              <a:rPr lang="en-US" altLang="en-US" dirty="0">
                <a:latin typeface="Adobe Devanagari" panose="02040503050201020203" pitchFamily="18" charset="0"/>
              </a:rPr>
              <a:t>Quick Campus overview </a:t>
            </a:r>
            <a:endParaRPr lang="en-US" altLang="en-US" dirty="0" smtClean="0">
              <a:latin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Adobe Devanagari" panose="02040503050201020203" pitchFamily="18" charset="0"/>
              </a:rPr>
              <a:t>for </a:t>
            </a:r>
            <a:r>
              <a:rPr lang="en-US" altLang="en-US" dirty="0">
                <a:latin typeface="Adobe Devanagari" panose="02040503050201020203" pitchFamily="18" charset="0"/>
              </a:rPr>
              <a:t>FSW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Main campus – </a:t>
            </a:r>
            <a:endParaRPr lang="en-US" altLang="en-US" dirty="0" smtClean="0">
              <a:latin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Adobe Devanagari" panose="02040503050201020203" pitchFamily="18" charset="0"/>
              </a:rPr>
              <a:t>Ft</a:t>
            </a:r>
            <a:r>
              <a:rPr lang="en-US" altLang="en-US" dirty="0">
                <a:latin typeface="Adobe Devanagari" panose="02040503050201020203" pitchFamily="18" charset="0"/>
              </a:rPr>
              <a:t>. Myers (Lee campus)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Collier campus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Charlotte campus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Hendry-Glades center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rgbClr val="7030A0"/>
                </a:solidFill>
              </a:rPr>
              <a:t>How many of you take class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rgbClr val="7030A0"/>
                </a:solidFill>
              </a:rPr>
              <a:t>at more than one? Online?</a:t>
            </a:r>
            <a:endParaRPr lang="en-US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812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448364" cy="4965803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solidFill>
                  <a:srgbClr val="00B0F0"/>
                </a:solidFill>
                <a:latin typeface="Adobe Devanagari" panose="02040503050201020203" pitchFamily="18" charset="0"/>
              </a:rPr>
              <a:t>Four Departments in School: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Business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Computer Science and Network Technology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Criminal Justice and Public Safety Administration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Legal Studies, Architecture, Construction, and Engineering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65125"/>
            <a:ext cx="4552335" cy="1325563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SOBT Department </a:t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Breakdown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82" y="1413164"/>
            <a:ext cx="40862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909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330325"/>
            <a:ext cx="4448364" cy="5562602"/>
          </a:xfrm>
        </p:spPr>
        <p:txBody>
          <a:bodyPr/>
          <a:lstStyle/>
          <a:p>
            <a:r>
              <a:rPr lang="en-US" altLang="en-US" dirty="0" smtClean="0">
                <a:solidFill>
                  <a:srgbClr val="7030A0"/>
                </a:solidFill>
                <a:latin typeface="Adobe Devanagari" panose="02040503050201020203" pitchFamily="18" charset="0"/>
              </a:rPr>
              <a:t>Business  </a:t>
            </a:r>
            <a:r>
              <a:rPr lang="en-US" altLang="en-US" dirty="0" smtClean="0">
                <a:solidFill>
                  <a:srgbClr val="FF0000"/>
                </a:solidFill>
                <a:latin typeface="Adobe Devanagari" panose="02040503050201020203" pitchFamily="18" charset="0"/>
              </a:rPr>
              <a:t>Dr. Jennifer Patterson</a:t>
            </a:r>
            <a:endParaRPr lang="en-US" altLang="en-US" dirty="0">
              <a:solidFill>
                <a:srgbClr val="FF0000"/>
              </a:solidFill>
              <a:latin typeface="Adobe Devanagari" panose="02040503050201020203" pitchFamily="18" charset="0"/>
            </a:endParaRP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Computer Science and Network </a:t>
            </a:r>
            <a:r>
              <a:rPr lang="en-US" altLang="en-US" dirty="0" smtClean="0">
                <a:solidFill>
                  <a:srgbClr val="7030A0"/>
                </a:solidFill>
                <a:latin typeface="Adobe Devanagari" panose="02040503050201020203" pitchFamily="18" charset="0"/>
              </a:rPr>
              <a:t>Technology </a:t>
            </a:r>
            <a:r>
              <a:rPr lang="en-US" altLang="en-US" dirty="0" smtClean="0">
                <a:solidFill>
                  <a:srgbClr val="FF0000"/>
                </a:solidFill>
                <a:latin typeface="Adobe Devanagari" panose="02040503050201020203" pitchFamily="18" charset="0"/>
              </a:rPr>
              <a:t>Dr. Roger Webster (until December)</a:t>
            </a:r>
            <a:endParaRPr lang="en-US" altLang="en-US" dirty="0">
              <a:solidFill>
                <a:srgbClr val="FF0000"/>
              </a:solidFill>
              <a:latin typeface="Adobe Devanagari" panose="02040503050201020203" pitchFamily="18" charset="0"/>
            </a:endParaRP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Criminal Justice and Public Safety </a:t>
            </a:r>
            <a:r>
              <a:rPr lang="en-US" altLang="en-US" dirty="0" smtClean="0">
                <a:solidFill>
                  <a:srgbClr val="7030A0"/>
                </a:solidFill>
                <a:latin typeface="Adobe Devanagari" panose="02040503050201020203" pitchFamily="18" charset="0"/>
              </a:rPr>
              <a:t>Administration </a:t>
            </a:r>
            <a:r>
              <a:rPr lang="en-US" altLang="en-US" dirty="0" smtClean="0">
                <a:solidFill>
                  <a:srgbClr val="FF0000"/>
                </a:solidFill>
                <a:latin typeface="Adobe Devanagari" panose="02040503050201020203" pitchFamily="18" charset="0"/>
              </a:rPr>
              <a:t>Dr. Richard Worch</a:t>
            </a:r>
            <a:endParaRPr lang="en-US" altLang="en-US" dirty="0">
              <a:solidFill>
                <a:srgbClr val="FF0000"/>
              </a:solidFill>
              <a:latin typeface="Adobe Devanagari" panose="02040503050201020203" pitchFamily="18" charset="0"/>
            </a:endParaRP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Legal Studies, Architecture, Construction, and </a:t>
            </a:r>
            <a:r>
              <a:rPr lang="en-US" altLang="en-US" dirty="0" smtClean="0">
                <a:solidFill>
                  <a:srgbClr val="7030A0"/>
                </a:solidFill>
                <a:latin typeface="Adobe Devanagari" panose="02040503050201020203" pitchFamily="18" charset="0"/>
              </a:rPr>
              <a:t>Engineering </a:t>
            </a:r>
            <a:r>
              <a:rPr lang="en-US" altLang="en-US" dirty="0" smtClean="0">
                <a:solidFill>
                  <a:srgbClr val="FF0000"/>
                </a:solidFill>
                <a:latin typeface="Adobe Devanagari" panose="02040503050201020203" pitchFamily="18" charset="0"/>
              </a:rPr>
              <a:t>Dr. Mary Conwell</a:t>
            </a:r>
            <a:endParaRPr lang="en-US" altLang="en-US" dirty="0">
              <a:solidFill>
                <a:srgbClr val="FF0000"/>
              </a:solidFill>
              <a:latin typeface="Adobe Devanagari" panose="02040503050201020203" pitchFamily="18" charset="0"/>
            </a:endParaRPr>
          </a:p>
          <a:p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69817"/>
            <a:ext cx="4288175" cy="823241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Department Chairs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1475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884905"/>
            <a:ext cx="4448364" cy="600802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Legal Studies, Arch., Constr., &amp; </a:t>
            </a:r>
            <a:r>
              <a:rPr lang="en-US" dirty="0" err="1" smtClean="0">
                <a:solidFill>
                  <a:srgbClr val="00B0F0"/>
                </a:solidFill>
              </a:rPr>
              <a:t>Eng</a:t>
            </a:r>
            <a:r>
              <a:rPr lang="en-US" dirty="0" smtClean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Dr. Matt Hoffman (part-time in business department) </a:t>
            </a:r>
          </a:p>
          <a:p>
            <a:pPr marL="0" indent="0">
              <a:buNone/>
            </a:pPr>
            <a:r>
              <a:rPr lang="en-US" dirty="0" smtClean="0"/>
              <a:t>one open position in Arch/</a:t>
            </a:r>
            <a:r>
              <a:rPr lang="en-US" dirty="0" err="1" smtClean="0"/>
              <a:t>Constr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Computer Science</a:t>
            </a:r>
          </a:p>
          <a:p>
            <a:pPr marL="0" indent="0">
              <a:buNone/>
            </a:pPr>
            <a:r>
              <a:rPr lang="en-US" dirty="0" smtClean="0"/>
              <a:t>Dr. George Kodsey (Char), Dr. Debbie Johnson(Collier) </a:t>
            </a:r>
          </a:p>
          <a:p>
            <a:pPr marL="0" indent="0">
              <a:buNone/>
            </a:pPr>
            <a:r>
              <a:rPr lang="en-US" dirty="0" smtClean="0"/>
              <a:t>two open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956398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Other </a:t>
            </a:r>
            <a:r>
              <a:rPr lang="en-US" dirty="0" smtClean="0">
                <a:solidFill>
                  <a:srgbClr val="7030A0"/>
                </a:solidFill>
              </a:rPr>
              <a:t>Faculty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7" y="884904"/>
            <a:ext cx="4271961" cy="550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637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884905"/>
            <a:ext cx="4448364" cy="600802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Criminal Justice, Crime Scene Technology, Public Safety Administration</a:t>
            </a:r>
          </a:p>
          <a:p>
            <a:pPr marL="0" indent="0">
              <a:buNone/>
            </a:pPr>
            <a:r>
              <a:rPr lang="en-US" dirty="0" smtClean="0"/>
              <a:t>Professor Mike Nisson</a:t>
            </a:r>
          </a:p>
          <a:p>
            <a:pPr marL="0" indent="0">
              <a:buNone/>
            </a:pPr>
            <a:r>
              <a:rPr lang="en-US" dirty="0" smtClean="0"/>
              <a:t>Professor Krissy Cabral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Business</a:t>
            </a:r>
          </a:p>
          <a:p>
            <a:pPr marL="0" indent="0">
              <a:buNone/>
            </a:pPr>
            <a:r>
              <a:rPr lang="en-US" dirty="0"/>
              <a:t>Dr. </a:t>
            </a:r>
            <a:r>
              <a:rPr lang="en-US" dirty="0" smtClean="0"/>
              <a:t>Anita Rose(Collier</a:t>
            </a:r>
            <a:r>
              <a:rPr lang="en-US" dirty="0"/>
              <a:t>) </a:t>
            </a:r>
          </a:p>
          <a:p>
            <a:pPr marL="0" indent="0">
              <a:buNone/>
            </a:pPr>
            <a:r>
              <a:rPr lang="en-US" dirty="0" smtClean="0"/>
              <a:t>Dr. Tim Lucas(Char), Prof.</a:t>
            </a:r>
          </a:p>
          <a:p>
            <a:pPr marL="0" indent="0">
              <a:buNone/>
            </a:pPr>
            <a:r>
              <a:rPr lang="en-US" dirty="0" smtClean="0"/>
              <a:t>Alisa Callahan, Prof. Leroy Bugger, Prof. Bill VanGlabek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Half-time  Prof. Matt Hoffman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757085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Other </a:t>
            </a:r>
            <a:r>
              <a:rPr lang="en-US" dirty="0" smtClean="0">
                <a:solidFill>
                  <a:srgbClr val="7030A0"/>
                </a:solidFill>
              </a:rPr>
              <a:t>Faculty, </a:t>
            </a:r>
            <a:r>
              <a:rPr lang="en-US" dirty="0" err="1" smtClean="0">
                <a:solidFill>
                  <a:srgbClr val="7030A0"/>
                </a:solidFill>
              </a:rPr>
              <a:t>cont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7" y="884904"/>
            <a:ext cx="4271961" cy="550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915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 smtClean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987685"/>
          </a:xfrm>
        </p:spPr>
        <p:txBody>
          <a:bodyPr/>
          <a:lstStyle/>
          <a:p>
            <a:pPr eaLnBrk="1" hangingPunct="1"/>
            <a:r>
              <a:rPr altLang="en-US" sz="2400" dirty="0" smtClean="0">
                <a:latin typeface="Adobe Devanagari" panose="02040503050201020203" pitchFamily="18" charset="0"/>
              </a:rPr>
              <a:t>BAS Supervision and Management</a:t>
            </a:r>
          </a:p>
          <a:p>
            <a:pPr eaLnBrk="1" hangingPunct="1"/>
            <a:r>
              <a:rPr lang="en-US" altLang="en-US" sz="2400" dirty="0" smtClean="0">
                <a:latin typeface="Adobe Devanagari" panose="02040503050201020203" pitchFamily="18" charset="0"/>
              </a:rPr>
              <a:t>BAS Public Safety Administration</a:t>
            </a:r>
          </a:p>
          <a:p>
            <a:pPr eaLnBrk="1" hangingPunct="1"/>
            <a:r>
              <a:rPr lang="en-US" altLang="en-US" sz="2400" dirty="0" smtClean="0">
                <a:latin typeface="Adobe Devanagari" panose="02040503050201020203" pitchFamily="18" charset="0"/>
              </a:rPr>
              <a:t>BAS Information Technology (Under Development)</a:t>
            </a:r>
          </a:p>
          <a:p>
            <a:pPr marL="0" indent="0" eaLnBrk="1" hangingPunct="1">
              <a:buNone/>
            </a:pPr>
            <a:r>
              <a:rPr lang="en-US" altLang="en-US" sz="2400" dirty="0" smtClean="0">
                <a:latin typeface="Adobe Devanagari" panose="02040503050201020203" pitchFamily="18" charset="0"/>
              </a:rPr>
              <a:t>AS in Business Administration and Management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	</a:t>
            </a:r>
            <a:r>
              <a:rPr lang="en-US" altLang="en-US" sz="2400" dirty="0" smtClean="0">
                <a:latin typeface="Adobe Devanagari" panose="02040503050201020203" pitchFamily="18" charset="0"/>
              </a:rPr>
              <a:t>Track 1: General Business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	</a:t>
            </a:r>
            <a:r>
              <a:rPr lang="en-US" altLang="en-US" sz="2400" dirty="0" smtClean="0">
                <a:latin typeface="Adobe Devanagari" panose="02040503050201020203" pitchFamily="18" charset="0"/>
              </a:rPr>
              <a:t>Track 2: Risk Management and 		Insurance Management</a:t>
            </a:r>
            <a:endParaRPr lang="en-US" altLang="en-US" sz="24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altLang="en-US" sz="2400" dirty="0" smtClean="0">
              <a:latin typeface="Adobe Devanagari" panose="02040503050201020203" pitchFamily="18" charset="0"/>
            </a:endParaRPr>
          </a:p>
          <a:p>
            <a:pPr eaLnBrk="1" hangingPunct="1"/>
            <a:endParaRPr lang="en-US" altLang="en-US" sz="2500" dirty="0" smtClean="0">
              <a:latin typeface="Adobe Devanagari" panose="02040503050201020203" pitchFamily="18" charset="0"/>
            </a:endParaRPr>
          </a:p>
          <a:p>
            <a:pPr eaLnBrk="1" hangingPunct="1"/>
            <a:endParaRPr altLang="en-US" sz="2500" dirty="0" smtClean="0">
              <a:latin typeface="Adobe Devanagari" panose="020405030502010202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463550"/>
            <a:ext cx="4275901" cy="567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17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 smtClean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 smtClean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98768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dirty="0" smtClean="0">
                <a:solidFill>
                  <a:srgbClr val="00B0F0"/>
                </a:solidFill>
                <a:latin typeface="Adobe Devanagari" panose="02040503050201020203" pitchFamily="18" charset="0"/>
              </a:rPr>
              <a:t>Additional AS Degrees: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Accounting Technology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Architectural Design and Construction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Civil Engineering Technology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Computer Programming and Analysis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Crime Scene Technology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Criminal Justice Technology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Network Systems Technology</a:t>
            </a:r>
          </a:p>
          <a:p>
            <a:r>
              <a:rPr lang="en-US" altLang="en-US" sz="2400" dirty="0" smtClean="0">
                <a:latin typeface="Adobe Devanagari" panose="02040503050201020203" pitchFamily="18" charset="0"/>
              </a:rPr>
              <a:t>Paralegal Studies</a:t>
            </a:r>
            <a:endParaRPr altLang="en-US" sz="2400" dirty="0" smtClean="0">
              <a:latin typeface="Adobe Devanagari" panose="02040503050201020203" pitchFamily="18" charset="0"/>
            </a:endParaRPr>
          </a:p>
          <a:p>
            <a:pPr eaLnBrk="1" hangingPunct="1"/>
            <a:endParaRPr lang="en-US" altLang="en-US" sz="2500" dirty="0" smtClean="0">
              <a:latin typeface="Adobe Devanagari" panose="02040503050201020203" pitchFamily="18" charset="0"/>
            </a:endParaRPr>
          </a:p>
          <a:p>
            <a:pPr eaLnBrk="1" hangingPunct="1"/>
            <a:endParaRPr altLang="en-US" sz="2500" dirty="0" smtClean="0">
              <a:latin typeface="Adobe Devanagari" panose="020405030502010202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463550"/>
            <a:ext cx="4275901" cy="567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184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Faculty Meeting October 2018</Template>
  <TotalTime>3299</TotalTime>
  <Words>472</Words>
  <Application>Microsoft Office PowerPoint</Application>
  <PresentationFormat>On-screen Show (4:3)</PresentationFormat>
  <Paragraphs>121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ＭＳ Ｐゴシック</vt:lpstr>
      <vt:lpstr>Adobe Devanagari</vt:lpstr>
      <vt:lpstr>Arial</vt:lpstr>
      <vt:lpstr>Calibri</vt:lpstr>
      <vt:lpstr>Calibri Light</vt:lpstr>
      <vt:lpstr>Century Gothic</vt:lpstr>
      <vt:lpstr>Office Theme</vt:lpstr>
      <vt:lpstr>PowerPoint Presentation</vt:lpstr>
      <vt:lpstr>AGENDA</vt:lpstr>
      <vt:lpstr>FSW at a Glance</vt:lpstr>
      <vt:lpstr>SOBT Department  Breakdown</vt:lpstr>
      <vt:lpstr>Department Chairs</vt:lpstr>
      <vt:lpstr>Other Faculty</vt:lpstr>
      <vt:lpstr>Other Faculty, cont</vt:lpstr>
      <vt:lpstr>Programs we offer:</vt:lpstr>
      <vt:lpstr>Programs we offer:</vt:lpstr>
      <vt:lpstr>Programs we offer:</vt:lpstr>
      <vt:lpstr>SWOT Analysis SOBT</vt:lpstr>
      <vt:lpstr>Marketing Initiatives </vt:lpstr>
      <vt:lpstr>Upcoming Job Fairs</vt:lpstr>
      <vt:lpstr>In summary: </vt:lpstr>
      <vt:lpstr>Timeline for next meeting? Look forward to 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Debbie Psihountas</cp:lastModifiedBy>
  <cp:revision>29</cp:revision>
  <cp:lastPrinted>2019-09-09T15:06:13Z</cp:lastPrinted>
  <dcterms:created xsi:type="dcterms:W3CDTF">2018-10-12T13:32:04Z</dcterms:created>
  <dcterms:modified xsi:type="dcterms:W3CDTF">2019-10-17T20:51:37Z</dcterms:modified>
</cp:coreProperties>
</file>