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1" r:id="rId2"/>
    <p:sldId id="337" r:id="rId3"/>
    <p:sldId id="346" r:id="rId4"/>
    <p:sldId id="338" r:id="rId5"/>
    <p:sldId id="348" r:id="rId6"/>
    <p:sldId id="349" r:id="rId7"/>
    <p:sldId id="339" r:id="rId8"/>
    <p:sldId id="347" r:id="rId9"/>
    <p:sldId id="340" r:id="rId10"/>
    <p:sldId id="341" r:id="rId11"/>
    <p:sldId id="335" r:id="rId12"/>
    <p:sldId id="324" r:id="rId13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7EB"/>
          </a:solidFill>
        </a:fill>
      </a:tcStyle>
    </a:wholeTbl>
    <a:band1H>
      <a:tcStyle>
        <a:tcBdr/>
        <a:fill>
          <a:solidFill>
            <a:srgbClr val="CFCCD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CCD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70A68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70A68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70A68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70A68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340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DDD2F340-B148-4D5C-A088-7304582969DD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9"/>
            <a:ext cx="3037840" cy="463406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9648A1FA-D9AE-4699-AAF9-875C48AC2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2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3019B2-8CC7-4775-A70E-D049AB4256E2}" type="datetimeFigureOut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70"/>
            <a:ext cx="3037840" cy="461804"/>
          </a:xfrm>
          <a:prstGeom prst="rect">
            <a:avLst/>
          </a:prstGeom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A163116-D63F-473E-89D2-73EF8F650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35" indent="-2857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2977" indent="-22859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168" indent="-22859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359" indent="-22859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E7F7F8A-D63E-420D-9E31-C362AA556928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98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E7F7F8A-D63E-420D-9E31-C362AA556928}" type="slidenum">
              <a:rPr lang="en-US" altLang="en-US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072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E7F7F8A-D63E-420D-9E31-C362AA556928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0592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35" indent="-2857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2977" indent="-22859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168" indent="-22859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359" indent="-22859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E7F7F8A-D63E-420D-9E31-C362AA556928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9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35" indent="-285744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2977" indent="-22859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168" indent="-22859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359" indent="-22859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550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741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893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122" indent="-228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E7F7F8A-D63E-420D-9E31-C362AA556928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970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7F8A-D63E-420D-9E31-C362AA55692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0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2A21-C195-4691-886C-C5F46F5EAB52}" type="datetime1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1213-E734-408A-AE66-084354B20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12860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3861B-F1C8-4F58-8353-2F56BDD925F3}" type="datetime1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24F6D-5555-45D0-AF96-2B25CA763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56352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ACFA2-6C9D-48AA-9A64-87622F4B351C}" type="datetime1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6B53-2E0B-4266-BA99-7DFF8D747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04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0AE8-F5C9-490D-B555-43D647870AFB}" type="datetime1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EE25C-22BD-4798-9C76-3CA7F779E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472931"/>
      </p:ext>
    </p:extLst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DC55-BF75-4804-90EB-1C2DE87AB407}" type="datetime1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9A75F-072F-45A4-A44E-026AC89F2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28709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9709-BA1A-4C90-BF1F-718E834B872A}" type="datetime1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97D4-47AB-4764-977F-131FF9927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15820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6844-CBB5-4E86-BF0E-0198E3EA56B8}" type="datetime1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79BE1-4DEA-48D9-B37A-AEBB28094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01792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EA69E-B11B-4164-80A0-F368FD0A8224}" type="datetime1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00C1B-59D0-49BB-AED6-5CB7BA947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4576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73EE-8DE8-44F1-84B1-79475C0FE483}" type="datetime1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3BCA-82B3-4635-8441-7FD83CF17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255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A968-82C4-4703-BCFF-BD7EC9DF0988}" type="datetime1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D18B7-35DB-4A01-87A6-B9E5587AA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95140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BE1E9-0C15-40F9-9D47-FDFB35EEACCE}" type="datetime1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7BED-D2A3-4E6C-8387-1C1AA6215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4718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87CF61-7AC3-4971-8253-E03D8966B3FB}" type="datetime1">
              <a:rPr lang="en-US" altLang="en-US"/>
              <a:pPr>
                <a:defRPr/>
              </a:pPr>
              <a:t>9/11/2020</a:t>
            </a:fld>
            <a:endParaRPr lang="en-US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BE3A28-70BA-4442-9436-9826B6E43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 Ligh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800" kern="1200">
          <a:solidFill>
            <a:srgbClr val="000000"/>
          </a:solidFill>
          <a:latin typeface="Calibri"/>
          <a:ea typeface="MS PGothic" panose="020B0600070205080204" pitchFamily="34" charset="-128"/>
          <a:cs typeface="ＭＳ Ｐゴシック" charset="0"/>
        </a:defRPr>
      </a:lvl1pPr>
      <a:lvl2pPr marL="685800" lvl="1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400" kern="1200">
          <a:solidFill>
            <a:srgbClr val="000000"/>
          </a:solidFill>
          <a:latin typeface="Calibri"/>
          <a:ea typeface="MS PGothic" panose="020B0600070205080204" pitchFamily="34" charset="-128"/>
        </a:defRPr>
      </a:lvl2pPr>
      <a:lvl3pPr marL="1143000" lvl="2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2000" kern="1200">
          <a:solidFill>
            <a:srgbClr val="000000"/>
          </a:solidFill>
          <a:latin typeface="Calibri"/>
          <a:ea typeface="MS PGothic" panose="020B0600070205080204" pitchFamily="34" charset="-128"/>
        </a:defRPr>
      </a:lvl3pPr>
      <a:lvl4pPr marL="1600200" lvl="3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  <a:ea typeface="MS PGothic" panose="020B0600070205080204" pitchFamily="34" charset="-128"/>
        </a:defRPr>
      </a:lvl4pPr>
      <a:lvl5pPr marL="2057400" lvl="4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000000"/>
          </a:solidFill>
          <a:latin typeface="Calibri"/>
          <a:ea typeface="MS PGothic" panose="020B060007020508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education.com/" TargetMode="External"/><Relationship Id="rId2" Type="http://schemas.openxmlformats.org/officeDocument/2006/relationships/hyperlink" Target="mailto:emily.cearlock@mheducation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1"/>
            <a:endParaRPr altLang="en-US">
              <a:latin typeface="Calibri Light" panose="020F0302020204030204" pitchFamily="34" charset="0"/>
            </a:endParaRPr>
          </a:p>
        </p:txBody>
      </p:sp>
      <p:sp>
        <p:nvSpPr>
          <p:cNvPr id="3075" name="Content Placeholder 2"/>
          <p:cNvSpPr txBox="1">
            <a:spLocks noGrp="1"/>
          </p:cNvSpPr>
          <p:nvPr>
            <p:ph idx="1"/>
          </p:nvPr>
        </p:nvSpPr>
        <p:spPr>
          <a:xfrm>
            <a:off x="628650" y="2797174"/>
            <a:ext cx="7853363" cy="3816985"/>
          </a:xfrm>
        </p:spPr>
        <p:txBody>
          <a:bodyPr/>
          <a:lstStyle/>
          <a:p>
            <a:pPr marL="0" indent="0" algn="ctr" hangingPunct="1">
              <a:buFont typeface="Arial" panose="020B0604020202020204" pitchFamily="34" charset="0"/>
              <a:buNone/>
            </a:pPr>
            <a:r>
              <a:rPr altLang="en-US" sz="3600" dirty="0">
                <a:latin typeface="Calibri" panose="020F0502020204030204" pitchFamily="34" charset="0"/>
              </a:rPr>
              <a:t>SCHOOL OF BUSINESS AND TECHNOLOGY</a:t>
            </a:r>
          </a:p>
          <a:p>
            <a:pPr marL="0" indent="0" algn="ctr" hangingPunct="1">
              <a:buFont typeface="Arial" panose="020B0604020202020204" pitchFamily="34" charset="0"/>
              <a:buNone/>
            </a:pPr>
            <a:endParaRPr altLang="en-US" sz="3600" dirty="0">
              <a:latin typeface="Calibri" panose="020F0502020204030204" pitchFamily="34" charset="0"/>
            </a:endParaRPr>
          </a:p>
          <a:p>
            <a:pPr marL="0" indent="0" algn="ctr" hangingPunct="1">
              <a:buFont typeface="Arial" panose="020B0604020202020204" pitchFamily="34" charset="0"/>
              <a:buNone/>
            </a:pPr>
            <a:r>
              <a:rPr altLang="en-US" sz="3600" dirty="0">
                <a:solidFill>
                  <a:srgbClr val="7030A0"/>
                </a:solidFill>
                <a:latin typeface="Calibri" panose="020F0502020204030204" pitchFamily="34" charset="0"/>
              </a:rPr>
              <a:t>WELCOME BACK</a:t>
            </a:r>
          </a:p>
          <a:p>
            <a:pPr marL="0" indent="0" algn="ctr" hangingPunct="1"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00B0F0"/>
                </a:solidFill>
                <a:latin typeface="Calibri" panose="020F0502020204030204" pitchFamily="34" charset="0"/>
              </a:rPr>
              <a:t>September 11, 2020</a:t>
            </a:r>
          </a:p>
          <a:p>
            <a:pPr marL="0" indent="0" algn="ctr" hangingPunct="1">
              <a:buFont typeface="Arial" panose="020B0604020202020204" pitchFamily="34" charset="0"/>
              <a:buNone/>
            </a:pPr>
            <a:endParaRPr lang="en-US" altLang="en-US" sz="36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en-US" sz="4000" i="1" dirty="0">
                <a:solidFill>
                  <a:srgbClr val="7030A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Building from Disruption</a:t>
            </a: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24"/>
          <a:stretch>
            <a:fillRect/>
          </a:stretch>
        </p:blipFill>
        <p:spPr bwMode="auto">
          <a:xfrm>
            <a:off x="0" y="0"/>
            <a:ext cx="9144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/>
          </p:cNvSpPr>
          <p:nvPr>
            <p:ph type="title"/>
          </p:nvPr>
        </p:nvSpPr>
        <p:spPr>
          <a:xfrm>
            <a:off x="266700" y="412000"/>
            <a:ext cx="7886700" cy="1566863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lang="en-US" altLang="en-US" sz="3500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Other Discussion</a:t>
            </a:r>
            <a:endParaRPr altLang="en-US" sz="3500" dirty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4099" name="Content Placeholder 2"/>
          <p:cNvSpPr txBox="1">
            <a:spLocks noChangeArrowheads="1"/>
          </p:cNvSpPr>
          <p:nvPr/>
        </p:nvSpPr>
        <p:spPr bwMode="auto">
          <a:xfrm>
            <a:off x="356691" y="2203277"/>
            <a:ext cx="4705350" cy="456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Programmatic ideas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and/or Guest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speakers you’d like to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have in our upcoming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meetings?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Not too early to start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thinking about spring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schedules – process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will start in a few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weeks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2085657"/>
            <a:ext cx="4572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0194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/>
          </p:cNvSpPr>
          <p:nvPr>
            <p:ph type="title"/>
          </p:nvPr>
        </p:nvSpPr>
        <p:spPr>
          <a:xfrm>
            <a:off x="509452" y="375262"/>
            <a:ext cx="6735536" cy="1391032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altLang="en-US" sz="2625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20</a:t>
            </a:r>
            <a:r>
              <a:rPr lang="en-US" altLang="en-US" sz="2625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20</a:t>
            </a:r>
            <a:r>
              <a:rPr altLang="en-US" sz="2625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-2</a:t>
            </a:r>
            <a:r>
              <a:rPr lang="en-US" altLang="en-US" sz="2625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1</a:t>
            </a:r>
            <a:br>
              <a:rPr altLang="en-US" sz="2625" b="1" dirty="0">
                <a:solidFill>
                  <a:srgbClr val="FFFFFF"/>
                </a:solidFill>
                <a:latin typeface="Adobe Devanagari" panose="02040503050201020203" pitchFamily="18" charset="0"/>
              </a:rPr>
            </a:br>
            <a:r>
              <a:rPr lang="en-US" altLang="en-US" sz="2625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Looking Ahead (in no particular </a:t>
            </a:r>
            <a:br>
              <a:rPr lang="en-US" altLang="en-US" sz="2625" b="1" dirty="0">
                <a:solidFill>
                  <a:srgbClr val="FFFFFF"/>
                </a:solidFill>
                <a:latin typeface="Adobe Devanagari" panose="02040503050201020203" pitchFamily="18" charset="0"/>
              </a:rPr>
            </a:br>
            <a:r>
              <a:rPr lang="en-US" altLang="en-US" sz="2625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order…..)</a:t>
            </a:r>
            <a:endParaRPr altLang="en-US" sz="2625" dirty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4099" name="Content Placeholder 2"/>
          <p:cNvSpPr txBox="1">
            <a:spLocks noChangeArrowheads="1"/>
          </p:cNvSpPr>
          <p:nvPr/>
        </p:nvSpPr>
        <p:spPr bwMode="auto">
          <a:xfrm>
            <a:off x="-822960" y="1865650"/>
            <a:ext cx="5573656" cy="46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371600" lvl="3" indent="-342900" defTabSz="685800" eaLnBrk="1" fontAlgn="auto" hangingPunct="1">
              <a:spcBef>
                <a:spcPts val="375"/>
              </a:spcBef>
              <a:spcAft>
                <a:spcPts val="0"/>
              </a:spcAft>
              <a:defRPr/>
            </a:pPr>
            <a:r>
              <a:rPr lang="en-US" sz="2400" dirty="0"/>
              <a:t>More marketing initiatives</a:t>
            </a:r>
          </a:p>
          <a:p>
            <a:pPr marL="1371600" lvl="3" indent="-342900" defTabSz="685800" eaLnBrk="1" fontAlgn="auto" hangingPunct="1">
              <a:spcBef>
                <a:spcPts val="375"/>
              </a:spcBef>
              <a:spcAft>
                <a:spcPts val="0"/>
              </a:spcAft>
              <a:defRPr/>
            </a:pPr>
            <a:r>
              <a:rPr lang="en-US" sz="2400" dirty="0"/>
              <a:t>Career Planning and Placement Center</a:t>
            </a:r>
          </a:p>
          <a:p>
            <a:pPr marL="1371600" lvl="3" indent="-342900" defTabSz="685800" eaLnBrk="1" fontAlgn="auto" hangingPunct="1">
              <a:spcBef>
                <a:spcPts val="375"/>
              </a:spcBef>
              <a:spcAft>
                <a:spcPts val="0"/>
              </a:spcAft>
              <a:defRPr/>
            </a:pPr>
            <a:r>
              <a:rPr lang="en-US" sz="2400" dirty="0"/>
              <a:t>Entrepreneurship Center</a:t>
            </a:r>
          </a:p>
          <a:p>
            <a:pPr marL="1371600" lvl="3" indent="-342900" defTabSz="685800" eaLnBrk="1" fontAlgn="auto" hangingPunct="1">
              <a:spcBef>
                <a:spcPts val="375"/>
              </a:spcBef>
              <a:spcAft>
                <a:spcPts val="0"/>
              </a:spcAft>
              <a:defRPr/>
            </a:pPr>
            <a:r>
              <a:rPr lang="en-US" sz="2400" dirty="0"/>
              <a:t>More school and community partnerships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25" y="375261"/>
            <a:ext cx="33623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482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097971"/>
            <a:ext cx="3886200" cy="1806646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28650" y="124691"/>
            <a:ext cx="7886700" cy="1565997"/>
          </a:xfrm>
          <a:solidFill>
            <a:srgbClr val="470A68"/>
          </a:solidFill>
        </p:spPr>
        <p:txBody>
          <a:bodyPr/>
          <a:lstStyle/>
          <a:p>
            <a:pPr algn="ctr" eaLnBrk="1" hangingPunct="1"/>
            <a:r>
              <a:rPr altLang="en-US" sz="4800" b="1" dirty="0">
                <a:solidFill>
                  <a:srgbClr val="FFFFFF"/>
                </a:solidFill>
                <a:latin typeface="Adobe Devanagari" panose="02040503050201020203" pitchFamily="18" charset="0"/>
              </a:rPr>
              <a:t>Q &amp; A</a:t>
            </a:r>
            <a:br>
              <a:rPr altLang="en-US" sz="4800" dirty="0">
                <a:solidFill>
                  <a:srgbClr val="FFFFFF"/>
                </a:solidFill>
                <a:latin typeface="Adobe Devanagari" panose="02040503050201020203" pitchFamily="18" charset="0"/>
              </a:rPr>
            </a:br>
            <a:endParaRPr altLang="en-US" sz="4800" dirty="0">
              <a:solidFill>
                <a:srgbClr val="FFFFFF"/>
              </a:solidFill>
              <a:latin typeface="Adobe Devanagari" panose="020405030502010202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endParaRPr lang="en-US" sz="4800" dirty="0">
              <a:solidFill>
                <a:srgbClr val="00B0F0"/>
              </a:solidFill>
            </a:endParaRPr>
          </a:p>
          <a:p>
            <a:endParaRPr lang="en-US" sz="4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B0F0"/>
                </a:solidFill>
              </a:rPr>
              <a:t>DEPARTMENT BREAKOUTS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F940988-1E2F-4E33-9170-FF848FB9B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50832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57447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 txBox="1">
            <a:spLocks noChangeArrowheads="1"/>
          </p:cNvSpPr>
          <p:nvPr/>
        </p:nvSpPr>
        <p:spPr bwMode="auto">
          <a:xfrm>
            <a:off x="524395" y="2005548"/>
            <a:ext cx="4705350" cy="474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Welcome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Student Success Update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Updates: Dean, Associate Dean, Chairs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Other Discussion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Departmental Breakouts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81006" y="746398"/>
            <a:ext cx="4191544" cy="5223328"/>
          </a:xfrm>
          <a:prstGeom prst="rect">
            <a:avLst/>
          </a:prstGeom>
          <a:solidFill>
            <a:srgbClr val="00BFB3"/>
          </a:solidFill>
          <a:ln w="12701">
            <a:solidFill>
              <a:srgbClr val="32054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Picture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76" y="809897"/>
            <a:ext cx="3219899" cy="5159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245" y="746398"/>
            <a:ext cx="4289066" cy="5447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245" y="756458"/>
            <a:ext cx="4289066" cy="5437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45" y="756458"/>
            <a:ext cx="4411755" cy="561484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04021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193327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Student Success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58296"/>
            <a:ext cx="8349095" cy="4827511"/>
          </a:xfrm>
        </p:spPr>
        <p:txBody>
          <a:bodyPr/>
          <a:lstStyle/>
          <a:p>
            <a:r>
              <a:rPr lang="en-US" dirty="0"/>
              <a:t>Schulze Funds this year:</a:t>
            </a:r>
          </a:p>
          <a:p>
            <a:pPr marL="0" indent="0">
              <a:buNone/>
            </a:pPr>
            <a:r>
              <a:rPr lang="en-US" dirty="0"/>
              <a:t>$58,555 spent through fall to 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Spring 2020: 3 students</a:t>
            </a:r>
          </a:p>
          <a:p>
            <a:pPr marL="0" indent="0">
              <a:buNone/>
            </a:pPr>
            <a:r>
              <a:rPr lang="en-US" dirty="0"/>
              <a:t>Summer 2020: 9 students</a:t>
            </a:r>
          </a:p>
          <a:p>
            <a:pPr marL="0" indent="0">
              <a:buNone/>
            </a:pPr>
            <a:r>
              <a:rPr lang="en-US" dirty="0"/>
              <a:t>Fall 2020: 88 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Total potential number of certificates and/or licenses: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138</a:t>
            </a:r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513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 noGrp="1"/>
          </p:cNvSpPr>
          <p:nvPr>
            <p:ph type="title"/>
          </p:nvPr>
        </p:nvSpPr>
        <p:spPr>
          <a:xfrm>
            <a:off x="334328" y="116834"/>
            <a:ext cx="5915025" cy="1175147"/>
          </a:xfrm>
          <a:solidFill>
            <a:srgbClr val="470A68"/>
          </a:solidFill>
        </p:spPr>
        <p:txBody>
          <a:bodyPr/>
          <a:lstStyle/>
          <a:p>
            <a:pPr eaLnBrk="1" hangingPunct="1"/>
            <a:r>
              <a:rPr lang="en-US" altLang="en-US" sz="2625" dirty="0">
                <a:solidFill>
                  <a:srgbClr val="FFFFFF"/>
                </a:solidFill>
                <a:latin typeface="Berlin Sans FB Demi" panose="020E0802020502020306" pitchFamily="34" charset="0"/>
              </a:rPr>
              <a:t>Updates from Dean</a:t>
            </a:r>
            <a:endParaRPr altLang="en-US" sz="2625" dirty="0">
              <a:solidFill>
                <a:srgbClr val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82" y="1413164"/>
            <a:ext cx="4086225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445" y="1592825"/>
            <a:ext cx="37801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Scheduling in October</a:t>
            </a:r>
          </a:p>
          <a:p>
            <a:endParaRPr lang="en-US" dirty="0"/>
          </a:p>
          <a:p>
            <a:r>
              <a:rPr lang="en-US" dirty="0"/>
              <a:t>Certification exam updates</a:t>
            </a:r>
          </a:p>
          <a:p>
            <a:endParaRPr lang="en-US" dirty="0"/>
          </a:p>
          <a:p>
            <a:r>
              <a:rPr lang="en-US" dirty="0"/>
              <a:t>Update on BAS in IST</a:t>
            </a:r>
          </a:p>
          <a:p>
            <a:endParaRPr lang="en-US" dirty="0"/>
          </a:p>
          <a:p>
            <a:r>
              <a:rPr lang="en-US" dirty="0"/>
              <a:t>Update on potential new AS in Aviation Management – discussions with Charlotte Technical College</a:t>
            </a:r>
          </a:p>
          <a:p>
            <a:endParaRPr lang="en-US" dirty="0"/>
          </a:p>
          <a:p>
            <a:r>
              <a:rPr lang="en-US" dirty="0"/>
              <a:t>Update on Cares grant funding</a:t>
            </a:r>
          </a:p>
          <a:p>
            <a:endParaRPr lang="en-US" dirty="0"/>
          </a:p>
          <a:p>
            <a:r>
              <a:rPr lang="en-US" dirty="0"/>
              <a:t>Textbook adoption - Lisa</a:t>
            </a:r>
          </a:p>
          <a:p>
            <a:endParaRPr lang="en-US" dirty="0"/>
          </a:p>
          <a:p>
            <a:r>
              <a:rPr lang="en-US" dirty="0"/>
              <a:t>SOS Fall Surveys – ideas?</a:t>
            </a:r>
          </a:p>
          <a:p>
            <a:endParaRPr lang="en-US" dirty="0"/>
          </a:p>
          <a:p>
            <a:r>
              <a:rPr lang="en-US" dirty="0"/>
              <a:t>Other programmatic discussion/update?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1542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A4FF-8A55-48EB-A543-065A0F89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book rep – McGraw Hill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0720B-A877-4BBD-BCD9-2118A3F21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Emily </a:t>
            </a:r>
            <a:r>
              <a:rPr lang="en-US" dirty="0" err="1"/>
              <a:t>Cearlock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National Sales Support</a:t>
            </a:r>
          </a:p>
          <a:p>
            <a:pPr marL="0" indent="0">
              <a:buNone/>
            </a:pPr>
            <a:r>
              <a:rPr lang="en-US" dirty="0"/>
              <a:t>McGraw Hill | Higher Education </a:t>
            </a:r>
          </a:p>
          <a:p>
            <a:pPr marL="0" indent="0">
              <a:buNone/>
            </a:pPr>
            <a:r>
              <a:rPr lang="en-US" dirty="0"/>
              <a:t>501 Bell St. Dubuque, IA 52001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emily.cearlock@mheducation.com</a:t>
            </a: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http://www.mheducation.com</a:t>
            </a:r>
            <a:r>
              <a:rPr lang="en-US" dirty="0"/>
              <a:t>   </a:t>
            </a:r>
          </a:p>
          <a:p>
            <a:pPr marL="0" indent="0">
              <a:buNone/>
            </a:pPr>
            <a:r>
              <a:rPr lang="en-US" dirty="0"/>
              <a:t>Customer Service 800-338-3987  </a:t>
            </a:r>
          </a:p>
          <a:p>
            <a:pPr marL="0" indent="0">
              <a:buNone/>
            </a:pPr>
            <a:r>
              <a:rPr lang="en-US" dirty="0"/>
              <a:t>Technical Support 800-331-5094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8168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716D10-6FC0-4EE0-979A-708788091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119187"/>
            <a:ext cx="83248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357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872038" y="1178720"/>
            <a:ext cx="3000375" cy="4521994"/>
          </a:xfrm>
          <a:prstGeom prst="rect">
            <a:avLst/>
          </a:prstGeom>
          <a:solidFill>
            <a:srgbClr val="00BFB3"/>
          </a:solidFill>
          <a:ln w="12701">
            <a:solidFill>
              <a:srgbClr val="32054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350" dirty="0">
                <a:solidFill>
                  <a:srgbClr val="FFFFFF"/>
                </a:solidFill>
              </a:rPr>
              <a:t>Picture Here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80" y="2145508"/>
            <a:ext cx="1969294" cy="278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38" y="2145506"/>
            <a:ext cx="2314575" cy="29848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038" y="1080655"/>
            <a:ext cx="3440689" cy="4713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82" y="1080655"/>
            <a:ext cx="3889732" cy="4916383"/>
          </a:xfrm>
          <a:prstGeom prst="rect">
            <a:avLst/>
          </a:prstGeom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solidFill>
            <a:srgbClr val="470A68"/>
          </a:solidFill>
        </p:spPr>
        <p:txBody>
          <a:bodyPr/>
          <a:lstStyle/>
          <a:p>
            <a:pPr eaLnBrk="1" hangingPunct="1"/>
            <a:r>
              <a:rPr lang="en-US" altLang="en-US" sz="2625" dirty="0">
                <a:solidFill>
                  <a:srgbClr val="FFFFFF"/>
                </a:solidFill>
                <a:latin typeface="Berlin Sans FB Demi" panose="020E0802020502020306" pitchFamily="34" charset="0"/>
              </a:rPr>
              <a:t>Updates from Dean</a:t>
            </a:r>
            <a:endParaRPr altLang="en-US" sz="2625" dirty="0">
              <a:solidFill>
                <a:srgbClr val="FFFF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99505E-C8A8-43BA-9D50-EE91F325947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B6AE04-420C-49C3-AEA6-C3530108D54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Announcing a new award –</a:t>
            </a:r>
          </a:p>
          <a:p>
            <a:endParaRPr lang="en-US" dirty="0"/>
          </a:p>
          <a:p>
            <a:r>
              <a:rPr lang="en-US" dirty="0"/>
              <a:t>For Bravest Faculty!</a:t>
            </a:r>
          </a:p>
          <a:p>
            <a:endParaRPr lang="en-US" dirty="0"/>
          </a:p>
          <a:p>
            <a:r>
              <a:rPr lang="en-US" dirty="0"/>
              <a:t>This month’s award goes to….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(drum roll here)</a:t>
            </a:r>
          </a:p>
        </p:txBody>
      </p:sp>
    </p:spTree>
    <p:extLst>
      <p:ext uri="{BB962C8B-B14F-4D97-AF65-F5344CB8AC3E}">
        <p14:creationId xmlns:p14="http://schemas.microsoft.com/office/powerpoint/2010/main" val="281365057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8EF1-8900-4A38-89C1-007A49FE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7030A0"/>
                </a:solidFill>
              </a:rPr>
              <a:t>Professor Bob Knott at Collier, who had a visitor in class last week!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427332-B997-440A-B923-1965DB246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986756"/>
            <a:ext cx="7143750" cy="4029075"/>
          </a:xfrm>
        </p:spPr>
      </p:pic>
    </p:spTree>
    <p:extLst>
      <p:ext uri="{BB962C8B-B14F-4D97-AF65-F5344CB8AC3E}">
        <p14:creationId xmlns:p14="http://schemas.microsoft.com/office/powerpoint/2010/main" val="129722749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 txBox="1">
            <a:spLocks noChangeArrowheads="1"/>
          </p:cNvSpPr>
          <p:nvPr/>
        </p:nvSpPr>
        <p:spPr bwMode="auto">
          <a:xfrm>
            <a:off x="266700" y="304801"/>
            <a:ext cx="4705350" cy="63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</a:rPr>
              <a:t>Associate Dean Update: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</a:rPr>
              <a:t>Jennifer Baker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Chair Updates: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Dr. Mary Conwell, Legal Studies, Architecture, Construction, and Engineering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Dr. Mary Myers, Computer Science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Dr. Jennifer Patterson, Business and Risk Management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Dr. Richard Worch, Criminal Justice, Public Safety Admin.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81006" y="746398"/>
            <a:ext cx="4191544" cy="5223328"/>
          </a:xfrm>
          <a:prstGeom prst="rect">
            <a:avLst/>
          </a:prstGeom>
          <a:solidFill>
            <a:srgbClr val="00BFB3"/>
          </a:solidFill>
          <a:ln w="12701">
            <a:solidFill>
              <a:srgbClr val="32054A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Picture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76" y="809897"/>
            <a:ext cx="3219899" cy="5159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245" y="746398"/>
            <a:ext cx="4289066" cy="5447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245" y="756458"/>
            <a:ext cx="4289066" cy="5437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45" y="756459"/>
            <a:ext cx="4289065" cy="55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402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ulty Meeting October 2018" id="{B754C2E8-5BDC-4D1C-A957-1F913AF09C2C}" vid="{08E11FEF-383C-4745-A4BF-9CD96C7845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Faculty Meeting October 2018</Template>
  <TotalTime>17022</TotalTime>
  <Words>341</Words>
  <Application>Microsoft Office PowerPoint</Application>
  <PresentationFormat>On-screen Show (4:3)</PresentationFormat>
  <Paragraphs>120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MS PGothic</vt:lpstr>
      <vt:lpstr>MS PGothic</vt:lpstr>
      <vt:lpstr>Adobe Devanagari</vt:lpstr>
      <vt:lpstr>Arial</vt:lpstr>
      <vt:lpstr>Berlin Sans FB Demi</vt:lpstr>
      <vt:lpstr>Calibri</vt:lpstr>
      <vt:lpstr>Calibri Light</vt:lpstr>
      <vt:lpstr>Century Gothic</vt:lpstr>
      <vt:lpstr>Office Theme</vt:lpstr>
      <vt:lpstr>PowerPoint Presentation</vt:lpstr>
      <vt:lpstr>AGENDA</vt:lpstr>
      <vt:lpstr>Student Success Update</vt:lpstr>
      <vt:lpstr>Updates from Dean</vt:lpstr>
      <vt:lpstr>New book rep – McGraw Hill</vt:lpstr>
      <vt:lpstr>PowerPoint Presentation</vt:lpstr>
      <vt:lpstr>Updates from Dean</vt:lpstr>
      <vt:lpstr>Professor Bob Knott at Collier, who had a visitor in class last week!</vt:lpstr>
      <vt:lpstr>PowerPoint Presentation</vt:lpstr>
      <vt:lpstr>Other Discussion</vt:lpstr>
      <vt:lpstr>2020-21 Looking Ahead (in no particular  order…..)</vt:lpstr>
      <vt:lpstr>Q &amp; 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Psihountas</dc:creator>
  <cp:lastModifiedBy>Debbie Psihountas</cp:lastModifiedBy>
  <cp:revision>98</cp:revision>
  <cp:lastPrinted>2019-08-28T19:58:29Z</cp:lastPrinted>
  <dcterms:created xsi:type="dcterms:W3CDTF">2018-10-12T13:32:04Z</dcterms:created>
  <dcterms:modified xsi:type="dcterms:W3CDTF">2020-09-11T16:52:40Z</dcterms:modified>
</cp:coreProperties>
</file>