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3" r:id="rId3"/>
    <p:sldId id="279" r:id="rId4"/>
    <p:sldId id="278" r:id="rId5"/>
    <p:sldId id="261" r:id="rId6"/>
    <p:sldId id="286" r:id="rId7"/>
    <p:sldId id="271" r:id="rId8"/>
    <p:sldId id="264" r:id="rId9"/>
    <p:sldId id="268" r:id="rId10"/>
    <p:sldId id="270" r:id="rId11"/>
    <p:sldId id="282" r:id="rId12"/>
    <p:sldId id="273" r:id="rId13"/>
    <p:sldId id="262" r:id="rId14"/>
    <p:sldId id="272" r:id="rId15"/>
    <p:sldId id="260"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470A68"/>
    <a:srgbClr val="00B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5" autoAdjust="0"/>
    <p:restoredTop sz="94660"/>
  </p:normalViewPr>
  <p:slideViewPr>
    <p:cSldViewPr snapToGrid="0">
      <p:cViewPr varScale="1">
        <p:scale>
          <a:sx n="110" d="100"/>
          <a:sy n="110" d="100"/>
        </p:scale>
        <p:origin x="14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barnard\Documents\DBarnard\Effectiveness_Accountability\FQF_IQF%20Credentialing\Request%20for%20Cred%20forms%20Retur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ee-nas-2\Departments\Academic%20Support%20Centers\Academic%20Success%20Division\Assessment%20Folder\Effectiveness\Credentialing\Training_COPs_Instructions\Return%20Cod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Credentialing Form Return Rates by School - Fully Year (n=323)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Infographics!$B$57</c:f>
              <c:strCache>
                <c:ptCount val="1"/>
                <c:pt idx="0">
                  <c:v>Returns (June, 2020 - June, 2021)</c:v>
                </c:pt>
              </c:strCache>
            </c:strRef>
          </c:tx>
          <c:spPr>
            <a:solidFill>
              <a:schemeClr val="accent1"/>
            </a:solidFill>
            <a:ln>
              <a:noFill/>
            </a:ln>
            <a:effectLst/>
          </c:spPr>
          <c:invertIfNegative val="0"/>
          <c:cat>
            <c:strRef>
              <c:f>Infographics!$A$58:$A$63</c:f>
              <c:strCache>
                <c:ptCount val="6"/>
                <c:pt idx="0">
                  <c:v>Libraries</c:v>
                </c:pt>
                <c:pt idx="1">
                  <c:v>Education</c:v>
                </c:pt>
                <c:pt idx="2">
                  <c:v>Health Professions</c:v>
                </c:pt>
                <c:pt idx="3">
                  <c:v>SoBT</c:v>
                </c:pt>
                <c:pt idx="4">
                  <c:v>SoAHSS</c:v>
                </c:pt>
                <c:pt idx="5">
                  <c:v>Pure &amp; Applied</c:v>
                </c:pt>
              </c:strCache>
            </c:strRef>
          </c:cat>
          <c:val>
            <c:numRef>
              <c:f>Infographics!$B$58:$B$63</c:f>
              <c:numCache>
                <c:formatCode>0%</c:formatCode>
                <c:ptCount val="6"/>
                <c:pt idx="0">
                  <c:v>0</c:v>
                </c:pt>
                <c:pt idx="1">
                  <c:v>0.36363636363636365</c:v>
                </c:pt>
                <c:pt idx="2">
                  <c:v>0.41935483870967744</c:v>
                </c:pt>
                <c:pt idx="3">
                  <c:v>0.36</c:v>
                </c:pt>
                <c:pt idx="4">
                  <c:v>0.20512820512820512</c:v>
                </c:pt>
                <c:pt idx="5">
                  <c:v>0.3888888888888889</c:v>
                </c:pt>
              </c:numCache>
            </c:numRef>
          </c:val>
          <c:extLst>
            <c:ext xmlns:c16="http://schemas.microsoft.com/office/drawing/2014/chart" uri="{C3380CC4-5D6E-409C-BE32-E72D297353CC}">
              <c16:uniqueId val="{00000000-23BF-406F-8308-A6312FEC98C6}"/>
            </c:ext>
          </c:extLst>
        </c:ser>
        <c:dLbls>
          <c:showLegendKey val="0"/>
          <c:showVal val="0"/>
          <c:showCatName val="0"/>
          <c:showSerName val="0"/>
          <c:showPercent val="0"/>
          <c:showBubbleSize val="0"/>
        </c:dLbls>
        <c:gapWidth val="219"/>
        <c:axId val="1922491040"/>
        <c:axId val="1932140272"/>
      </c:barChart>
      <c:lineChart>
        <c:grouping val="standard"/>
        <c:varyColors val="0"/>
        <c:ser>
          <c:idx val="1"/>
          <c:order val="1"/>
          <c:tx>
            <c:strRef>
              <c:f>Infographics!$C$57</c:f>
              <c:strCache>
                <c:ptCount val="1"/>
                <c:pt idx="0">
                  <c:v>Mean (35%)</c:v>
                </c:pt>
              </c:strCache>
            </c:strRef>
          </c:tx>
          <c:spPr>
            <a:ln w="28575" cap="rnd">
              <a:solidFill>
                <a:schemeClr val="accent2"/>
              </a:solidFill>
              <a:round/>
            </a:ln>
            <a:effectLst/>
          </c:spPr>
          <c:marker>
            <c:symbol val="none"/>
          </c:marker>
          <c:cat>
            <c:strRef>
              <c:f>Infographics!$A$58:$A$63</c:f>
              <c:strCache>
                <c:ptCount val="6"/>
                <c:pt idx="0">
                  <c:v>Libraries</c:v>
                </c:pt>
                <c:pt idx="1">
                  <c:v>Education</c:v>
                </c:pt>
                <c:pt idx="2">
                  <c:v>Health Professions</c:v>
                </c:pt>
                <c:pt idx="3">
                  <c:v>SoBT</c:v>
                </c:pt>
                <c:pt idx="4">
                  <c:v>SoAHSS</c:v>
                </c:pt>
                <c:pt idx="5">
                  <c:v>Pure &amp; Applied</c:v>
                </c:pt>
              </c:strCache>
            </c:strRef>
          </c:cat>
          <c:val>
            <c:numRef>
              <c:f>Infographics!$C$58:$C$63</c:f>
              <c:numCache>
                <c:formatCode>0%</c:formatCode>
                <c:ptCount val="6"/>
                <c:pt idx="0">
                  <c:v>0.34740165927262701</c:v>
                </c:pt>
                <c:pt idx="1">
                  <c:v>0.34740165927262701</c:v>
                </c:pt>
                <c:pt idx="2">
                  <c:v>0.34740165927262701</c:v>
                </c:pt>
                <c:pt idx="3">
                  <c:v>0.34740165927262701</c:v>
                </c:pt>
                <c:pt idx="4">
                  <c:v>0.34740165927262701</c:v>
                </c:pt>
                <c:pt idx="5">
                  <c:v>0.34740165927262701</c:v>
                </c:pt>
              </c:numCache>
            </c:numRef>
          </c:val>
          <c:smooth val="0"/>
          <c:extLst>
            <c:ext xmlns:c16="http://schemas.microsoft.com/office/drawing/2014/chart" uri="{C3380CC4-5D6E-409C-BE32-E72D297353CC}">
              <c16:uniqueId val="{00000001-23BF-406F-8308-A6312FEC98C6}"/>
            </c:ext>
          </c:extLst>
        </c:ser>
        <c:dLbls>
          <c:showLegendKey val="0"/>
          <c:showVal val="0"/>
          <c:showCatName val="0"/>
          <c:showSerName val="0"/>
          <c:showPercent val="0"/>
          <c:showBubbleSize val="0"/>
        </c:dLbls>
        <c:marker val="1"/>
        <c:smooth val="0"/>
        <c:axId val="1922491040"/>
        <c:axId val="1932140272"/>
      </c:lineChart>
      <c:catAx>
        <c:axId val="192249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140272"/>
        <c:crosses val="autoZero"/>
        <c:auto val="1"/>
        <c:lblAlgn val="ctr"/>
        <c:lblOffset val="100"/>
        <c:noMultiLvlLbl val="0"/>
      </c:catAx>
      <c:valAx>
        <c:axId val="1932140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49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8E8E8"/>
    </a:solidFill>
    <a:ln>
      <a:solidFill>
        <a:srgbClr val="470A68"/>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470A68"/>
                </a:solidFill>
                <a:latin typeface="+mn-lt"/>
                <a:ea typeface="+mn-ea"/>
                <a:cs typeface="+mn-cs"/>
              </a:defRPr>
            </a:pPr>
            <a:r>
              <a:rPr lang="en-US" baseline="0">
                <a:solidFill>
                  <a:srgbClr val="470A68"/>
                </a:solidFill>
              </a:rPr>
              <a:t>Categories of Returns from Dec 2020 to June 25th,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470A68"/>
              </a:solidFill>
              <a:latin typeface="+mn-lt"/>
              <a:ea typeface="+mn-ea"/>
              <a:cs typeface="+mn-cs"/>
            </a:defRPr>
          </a:pPr>
          <a:endParaRPr lang="en-US"/>
        </a:p>
      </c:txPr>
    </c:title>
    <c:autoTitleDeleted val="0"/>
    <c:plotArea>
      <c:layout/>
      <c:barChart>
        <c:barDir val="col"/>
        <c:grouping val="clustered"/>
        <c:varyColors val="0"/>
        <c:ser>
          <c:idx val="0"/>
          <c:order val="0"/>
          <c:tx>
            <c:strRef>
              <c:f>Sheet1!$R$1</c:f>
              <c:strCache>
                <c:ptCount val="1"/>
                <c:pt idx="0">
                  <c:v>Categories of Returns from Dec 2020 to present</c:v>
                </c:pt>
              </c:strCache>
            </c:strRef>
          </c:tx>
          <c:spPr>
            <a:solidFill>
              <a:schemeClr val="accent1"/>
            </a:solidFill>
            <a:ln>
              <a:noFill/>
            </a:ln>
            <a:effectLst/>
          </c:spPr>
          <c:invertIfNegative val="0"/>
          <c:cat>
            <c:strRef>
              <c:f>Sheet1!$Q$2:$Q$9</c:f>
              <c:strCache>
                <c:ptCount val="8"/>
                <c:pt idx="0">
                  <c:v>Course Prefixes:</c:v>
                </c:pt>
                <c:pt idx="1">
                  <c:v>Banner Match:</c:v>
                </c:pt>
                <c:pt idx="2">
                  <c:v>Forms:</c:v>
                </c:pt>
                <c:pt idx="3">
                  <c:v>GSH:</c:v>
                </c:pt>
                <c:pt idx="4">
                  <c:v>Guidelines:</c:v>
                </c:pt>
                <c:pt idx="5">
                  <c:v>Signatures:</c:v>
                </c:pt>
                <c:pt idx="6">
                  <c:v>Transcript Info:</c:v>
                </c:pt>
                <c:pt idx="7">
                  <c:v>Missing Documents:</c:v>
                </c:pt>
              </c:strCache>
            </c:strRef>
          </c:cat>
          <c:val>
            <c:numRef>
              <c:f>Sheet1!$R$2:$R$9</c:f>
              <c:numCache>
                <c:formatCode>General</c:formatCode>
                <c:ptCount val="8"/>
                <c:pt idx="0">
                  <c:v>2</c:v>
                </c:pt>
                <c:pt idx="1">
                  <c:v>8</c:v>
                </c:pt>
                <c:pt idx="2">
                  <c:v>11</c:v>
                </c:pt>
                <c:pt idx="3">
                  <c:v>12</c:v>
                </c:pt>
                <c:pt idx="4">
                  <c:v>16</c:v>
                </c:pt>
                <c:pt idx="5">
                  <c:v>17</c:v>
                </c:pt>
                <c:pt idx="6">
                  <c:v>22</c:v>
                </c:pt>
                <c:pt idx="7">
                  <c:v>29</c:v>
                </c:pt>
              </c:numCache>
            </c:numRef>
          </c:val>
          <c:extLst>
            <c:ext xmlns:c16="http://schemas.microsoft.com/office/drawing/2014/chart" uri="{C3380CC4-5D6E-409C-BE32-E72D297353CC}">
              <c16:uniqueId val="{00000000-6895-4B3B-873B-4F9BE645C8AD}"/>
            </c:ext>
          </c:extLst>
        </c:ser>
        <c:dLbls>
          <c:showLegendKey val="0"/>
          <c:showVal val="0"/>
          <c:showCatName val="0"/>
          <c:showSerName val="0"/>
          <c:showPercent val="0"/>
          <c:showBubbleSize val="0"/>
        </c:dLbls>
        <c:gapWidth val="219"/>
        <c:overlap val="-27"/>
        <c:axId val="2087015871"/>
        <c:axId val="146396463"/>
      </c:barChart>
      <c:catAx>
        <c:axId val="208701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470A68"/>
                </a:solidFill>
                <a:latin typeface="+mn-lt"/>
                <a:ea typeface="+mn-ea"/>
                <a:cs typeface="+mn-cs"/>
              </a:defRPr>
            </a:pPr>
            <a:endParaRPr lang="en-US"/>
          </a:p>
        </c:txPr>
        <c:crossAx val="146396463"/>
        <c:crosses val="autoZero"/>
        <c:auto val="1"/>
        <c:lblAlgn val="ctr"/>
        <c:lblOffset val="100"/>
        <c:noMultiLvlLbl val="0"/>
      </c:catAx>
      <c:valAx>
        <c:axId val="146396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87015871"/>
        <c:crosses val="autoZero"/>
        <c:crossBetween val="between"/>
      </c:valAx>
      <c:spPr>
        <a:noFill/>
        <a:ln>
          <a:noFill/>
        </a:ln>
        <a:effectLst/>
      </c:spPr>
    </c:plotArea>
    <c:plotVisOnly val="1"/>
    <c:dispBlanksAs val="gap"/>
    <c:showDLblsOverMax val="0"/>
  </c:chart>
  <c:spPr>
    <a:solidFill>
      <a:srgbClr val="E8E8E8"/>
    </a:solidFill>
    <a:ln>
      <a:solidFill>
        <a:srgbClr val="7030A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03285-C466-4A9B-A188-2992F44F1605}" type="datetimeFigureOut">
              <a:rPr lang="en-US" smtClean="0"/>
              <a:t>10/27/2021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E33FC-1D28-4F32-85A0-7B7131EA2C2C}" type="slidenum">
              <a:rPr lang="en-US" smtClean="0"/>
              <a:t>‹#›</a:t>
            </a:fld>
            <a:endParaRPr lang="en-US"/>
          </a:p>
        </p:txBody>
      </p:sp>
    </p:spTree>
    <p:extLst>
      <p:ext uri="{BB962C8B-B14F-4D97-AF65-F5344CB8AC3E}">
        <p14:creationId xmlns:p14="http://schemas.microsoft.com/office/powerpoint/2010/main" val="316996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a:t>
            </a:fld>
            <a:endParaRPr lang="en-US"/>
          </a:p>
        </p:txBody>
      </p:sp>
    </p:spTree>
    <p:extLst>
      <p:ext uri="{BB962C8B-B14F-4D97-AF65-F5344CB8AC3E}">
        <p14:creationId xmlns:p14="http://schemas.microsoft.com/office/powerpoint/2010/main" val="273878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10</a:t>
            </a:fld>
            <a:endParaRPr lang="en-US"/>
          </a:p>
        </p:txBody>
      </p:sp>
    </p:spTree>
    <p:extLst>
      <p:ext uri="{BB962C8B-B14F-4D97-AF65-F5344CB8AC3E}">
        <p14:creationId xmlns:p14="http://schemas.microsoft.com/office/powerpoint/2010/main" val="205245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11</a:t>
            </a:fld>
            <a:endParaRPr lang="en-US"/>
          </a:p>
        </p:txBody>
      </p:sp>
    </p:spTree>
    <p:extLst>
      <p:ext uri="{BB962C8B-B14F-4D97-AF65-F5344CB8AC3E}">
        <p14:creationId xmlns:p14="http://schemas.microsoft.com/office/powerpoint/2010/main" val="39100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12</a:t>
            </a:fld>
            <a:endParaRPr lang="en-US"/>
          </a:p>
        </p:txBody>
      </p:sp>
    </p:spTree>
    <p:extLst>
      <p:ext uri="{BB962C8B-B14F-4D97-AF65-F5344CB8AC3E}">
        <p14:creationId xmlns:p14="http://schemas.microsoft.com/office/powerpoint/2010/main" val="52452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13</a:t>
            </a:fld>
            <a:endParaRPr lang="en-US"/>
          </a:p>
        </p:txBody>
      </p:sp>
    </p:spTree>
    <p:extLst>
      <p:ext uri="{BB962C8B-B14F-4D97-AF65-F5344CB8AC3E}">
        <p14:creationId xmlns:p14="http://schemas.microsoft.com/office/powerpoint/2010/main" val="115072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14</a:t>
            </a:fld>
            <a:endParaRPr lang="en-US"/>
          </a:p>
        </p:txBody>
      </p:sp>
    </p:spTree>
    <p:extLst>
      <p:ext uri="{BB962C8B-B14F-4D97-AF65-F5344CB8AC3E}">
        <p14:creationId xmlns:p14="http://schemas.microsoft.com/office/powerpoint/2010/main" val="342011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15</a:t>
            </a:fld>
            <a:endParaRPr lang="en-US"/>
          </a:p>
        </p:txBody>
      </p:sp>
    </p:spTree>
    <p:extLst>
      <p:ext uri="{BB962C8B-B14F-4D97-AF65-F5344CB8AC3E}">
        <p14:creationId xmlns:p14="http://schemas.microsoft.com/office/powerpoint/2010/main" val="57191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2</a:t>
            </a:fld>
            <a:endParaRPr lang="en-US"/>
          </a:p>
        </p:txBody>
      </p:sp>
    </p:spTree>
    <p:extLst>
      <p:ext uri="{BB962C8B-B14F-4D97-AF65-F5344CB8AC3E}">
        <p14:creationId xmlns:p14="http://schemas.microsoft.com/office/powerpoint/2010/main" val="157868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3</a:t>
            </a:fld>
            <a:endParaRPr lang="en-US"/>
          </a:p>
        </p:txBody>
      </p:sp>
    </p:spTree>
    <p:extLst>
      <p:ext uri="{BB962C8B-B14F-4D97-AF65-F5344CB8AC3E}">
        <p14:creationId xmlns:p14="http://schemas.microsoft.com/office/powerpoint/2010/main" val="7035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4</a:t>
            </a:fld>
            <a:endParaRPr lang="en-US"/>
          </a:p>
        </p:txBody>
      </p:sp>
    </p:spTree>
    <p:extLst>
      <p:ext uri="{BB962C8B-B14F-4D97-AF65-F5344CB8AC3E}">
        <p14:creationId xmlns:p14="http://schemas.microsoft.com/office/powerpoint/2010/main" val="210188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5</a:t>
            </a:fld>
            <a:endParaRPr lang="en-US"/>
          </a:p>
        </p:txBody>
      </p:sp>
    </p:spTree>
    <p:extLst>
      <p:ext uri="{BB962C8B-B14F-4D97-AF65-F5344CB8AC3E}">
        <p14:creationId xmlns:p14="http://schemas.microsoft.com/office/powerpoint/2010/main" val="238441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6</a:t>
            </a:fld>
            <a:endParaRPr lang="en-US"/>
          </a:p>
        </p:txBody>
      </p:sp>
    </p:spTree>
    <p:extLst>
      <p:ext uri="{BB962C8B-B14F-4D97-AF65-F5344CB8AC3E}">
        <p14:creationId xmlns:p14="http://schemas.microsoft.com/office/powerpoint/2010/main" val="99628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7</a:t>
            </a:fld>
            <a:endParaRPr lang="en-US"/>
          </a:p>
        </p:txBody>
      </p:sp>
    </p:spTree>
    <p:extLst>
      <p:ext uri="{BB962C8B-B14F-4D97-AF65-F5344CB8AC3E}">
        <p14:creationId xmlns:p14="http://schemas.microsoft.com/office/powerpoint/2010/main" val="67219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8</a:t>
            </a:fld>
            <a:endParaRPr lang="en-US"/>
          </a:p>
        </p:txBody>
      </p:sp>
    </p:spTree>
    <p:extLst>
      <p:ext uri="{BB962C8B-B14F-4D97-AF65-F5344CB8AC3E}">
        <p14:creationId xmlns:p14="http://schemas.microsoft.com/office/powerpoint/2010/main" val="424326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9</a:t>
            </a:fld>
            <a:endParaRPr lang="en-US"/>
          </a:p>
        </p:txBody>
      </p:sp>
    </p:spTree>
    <p:extLst>
      <p:ext uri="{BB962C8B-B14F-4D97-AF65-F5344CB8AC3E}">
        <p14:creationId xmlns:p14="http://schemas.microsoft.com/office/powerpoint/2010/main" val="407835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0265363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611193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40115962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258518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C50CE-AE6C-4604-8E22-FD77419395F4}"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523406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AC50CE-AE6C-4604-8E22-FD77419395F4}"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2505344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AC50CE-AE6C-4604-8E22-FD77419395F4}"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4527856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AC50CE-AE6C-4604-8E22-FD77419395F4}"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37864917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C50CE-AE6C-4604-8E22-FD77419395F4}"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367315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C50CE-AE6C-4604-8E22-FD77419395F4}"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105883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C50CE-AE6C-4604-8E22-FD77419395F4}"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42268002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C50CE-AE6C-4604-8E22-FD77419395F4}" type="datetimeFigureOut">
              <a:rPr lang="en-US" smtClean="0"/>
              <a:t>10/27/2021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27580-424C-4FC3-AC14-8087D3E80313}" type="slidenum">
              <a:rPr lang="en-US" smtClean="0"/>
              <a:t>‹#›</a:t>
            </a:fld>
            <a:endParaRPr lang="en-US"/>
          </a:p>
        </p:txBody>
      </p:sp>
    </p:spTree>
    <p:extLst>
      <p:ext uri="{BB962C8B-B14F-4D97-AF65-F5344CB8AC3E}">
        <p14:creationId xmlns:p14="http://schemas.microsoft.com/office/powerpoint/2010/main" val="283924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e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aces.org/member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anslau.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sw.edu/online/certificationlis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acscoc.org/app/uploads/2020/02/Most_Frequently_Cited_Principles_2019_web.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ixabay.com/en/high-five-figure-man-blue-150911/" TargetMode="External"/><Relationship Id="rId5" Type="http://schemas.openxmlformats.org/officeDocument/2006/relationships/image" Target="../media/image2.png"/><Relationship Id="rId4" Type="http://schemas.openxmlformats.org/officeDocument/2006/relationships/hyperlink" Target="https://webapps.fsw.edu/online/SACS/html/pages/6.2.a.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470A68"/>
                </a:solidFill>
                <a:latin typeface="Times New Roman" panose="02020603050405020304" pitchFamily="18" charset="0"/>
                <a:cs typeface="Times New Roman" panose="02020603050405020304" pitchFamily="18" charset="0"/>
              </a:rPr>
              <a:t>Faculty Qualifications </a:t>
            </a:r>
            <a:br>
              <a:rPr lang="en-US" dirty="0">
                <a:solidFill>
                  <a:srgbClr val="470A68"/>
                </a:solidFill>
                <a:latin typeface="Times New Roman" panose="02020603050405020304" pitchFamily="18" charset="0"/>
                <a:cs typeface="Times New Roman" panose="02020603050405020304" pitchFamily="18" charset="0"/>
              </a:rPr>
            </a:br>
            <a:r>
              <a:rPr lang="en-US" dirty="0">
                <a:solidFill>
                  <a:srgbClr val="470A68"/>
                </a:solidFill>
                <a:latin typeface="Times New Roman" panose="02020603050405020304" pitchFamily="18" charset="0"/>
                <a:cs typeface="Times New Roman" panose="02020603050405020304" pitchFamily="18" charset="0"/>
              </a:rPr>
              <a:t>Best Practices Workshop</a:t>
            </a:r>
          </a:p>
        </p:txBody>
      </p:sp>
      <p:sp>
        <p:nvSpPr>
          <p:cNvPr id="3" name="Subtitle 2"/>
          <p:cNvSpPr>
            <a:spLocks noGrp="1"/>
          </p:cNvSpPr>
          <p:nvPr>
            <p:ph type="subTitle" idx="1"/>
          </p:nvPr>
        </p:nvSpPr>
        <p:spPr>
          <a:xfrm>
            <a:off x="1143000" y="4364038"/>
            <a:ext cx="6858000" cy="1655762"/>
          </a:xfrm>
        </p:spPr>
        <p:txBody>
          <a:bodyPr/>
          <a:lstStyle/>
          <a:p>
            <a:r>
              <a:rPr lang="en-US" dirty="0">
                <a:solidFill>
                  <a:srgbClr val="00BFB3"/>
                </a:solidFill>
                <a:latin typeface="Times New Roman" panose="02020603050405020304" pitchFamily="18" charset="0"/>
                <a:cs typeface="Times New Roman" panose="02020603050405020304" pitchFamily="18" charset="0"/>
              </a:rPr>
              <a:t>Office of Effectiveness &amp; Accountability</a:t>
            </a:r>
          </a:p>
          <a:p>
            <a:r>
              <a:rPr lang="en-US" dirty="0">
                <a:solidFill>
                  <a:srgbClr val="00BFB3"/>
                </a:solidFill>
                <a:latin typeface="Times New Roman" panose="02020603050405020304" pitchFamily="18" charset="0"/>
                <a:cs typeface="Times New Roman" panose="02020603050405020304" pitchFamily="18" charset="0"/>
              </a:rPr>
              <a:t>Team AASPIRE</a:t>
            </a:r>
          </a:p>
          <a:p>
            <a:r>
              <a:rPr lang="en-US" dirty="0">
                <a:solidFill>
                  <a:srgbClr val="00BFB3"/>
                </a:solidFill>
                <a:latin typeface="Times New Roman" panose="02020603050405020304" pitchFamily="18" charset="0"/>
                <a:cs typeface="Times New Roman" panose="02020603050405020304" pitchFamily="18" charset="0"/>
              </a:rPr>
              <a:t>October 2021</a:t>
            </a:r>
          </a:p>
        </p:txBody>
      </p:sp>
    </p:spTree>
    <p:extLst>
      <p:ext uri="{BB962C8B-B14F-4D97-AF65-F5344CB8AC3E}">
        <p14:creationId xmlns:p14="http://schemas.microsoft.com/office/powerpoint/2010/main" val="395084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1065003"/>
            <a:ext cx="7886700" cy="1325563"/>
          </a:xfrm>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FQF Workflow</a:t>
            </a:r>
            <a:endParaRPr lang="en-US" dirty="0"/>
          </a:p>
        </p:txBody>
      </p:sp>
      <p:sp>
        <p:nvSpPr>
          <p:cNvPr id="5" name="TextBox 4"/>
          <p:cNvSpPr txBox="1"/>
          <p:nvPr/>
        </p:nvSpPr>
        <p:spPr>
          <a:xfrm>
            <a:off x="42590" y="2158171"/>
            <a:ext cx="1876969" cy="2400657"/>
          </a:xfrm>
          <a:prstGeom prst="rect">
            <a:avLst/>
          </a:prstGeom>
          <a:noFill/>
          <a:ln w="38100">
            <a:solidFill>
              <a:srgbClr val="7030A0"/>
            </a:solidFill>
          </a:ln>
        </p:spPr>
        <p:txBody>
          <a:bodyPr wrap="square" rtlCol="0">
            <a:spAutoFit/>
          </a:bodyPr>
          <a:lstStyle/>
          <a:p>
            <a:r>
              <a:rPr lang="en-US" u="sng" dirty="0"/>
              <a:t>Department</a:t>
            </a:r>
          </a:p>
          <a:p>
            <a:endParaRPr lang="en-US" sz="600" u="sng" dirty="0"/>
          </a:p>
          <a:p>
            <a:r>
              <a:rPr lang="en-US" b="1" dirty="0">
                <a:solidFill>
                  <a:srgbClr val="7030A0"/>
                </a:solidFill>
              </a:rPr>
              <a:t>Originate FQF </a:t>
            </a:r>
            <a:r>
              <a:rPr lang="en-US" dirty="0"/>
              <a:t>&amp; signed by Program Director/Chair &amp; Dean, plus Associate Dean where applicable</a:t>
            </a:r>
          </a:p>
        </p:txBody>
      </p:sp>
      <p:sp>
        <p:nvSpPr>
          <p:cNvPr id="9" name="TextBox 8"/>
          <p:cNvSpPr txBox="1"/>
          <p:nvPr/>
        </p:nvSpPr>
        <p:spPr>
          <a:xfrm>
            <a:off x="2386013" y="2245192"/>
            <a:ext cx="1619249" cy="2308324"/>
          </a:xfrm>
          <a:prstGeom prst="rect">
            <a:avLst/>
          </a:prstGeom>
          <a:noFill/>
          <a:ln w="38100">
            <a:solidFill>
              <a:srgbClr val="7030A0"/>
            </a:solidFill>
          </a:ln>
        </p:spPr>
        <p:txBody>
          <a:bodyPr wrap="square" rtlCol="0">
            <a:spAutoFit/>
          </a:bodyPr>
          <a:lstStyle/>
          <a:p>
            <a:r>
              <a:rPr lang="en-US" u="sng" dirty="0"/>
              <a:t>Accountability/Effectiveness (A/E)</a:t>
            </a:r>
          </a:p>
          <a:p>
            <a:endParaRPr lang="en-US" u="sng" dirty="0"/>
          </a:p>
          <a:p>
            <a:r>
              <a:rPr lang="en-US" dirty="0"/>
              <a:t>Preliminary Review</a:t>
            </a:r>
          </a:p>
          <a:p>
            <a:r>
              <a:rPr lang="en-US" dirty="0"/>
              <a:t>(Initial &amp; date in corner)</a:t>
            </a:r>
          </a:p>
        </p:txBody>
      </p:sp>
      <p:sp>
        <p:nvSpPr>
          <p:cNvPr id="10" name="TextBox 9"/>
          <p:cNvSpPr txBox="1"/>
          <p:nvPr/>
        </p:nvSpPr>
        <p:spPr>
          <a:xfrm>
            <a:off x="4629150" y="2352675"/>
            <a:ext cx="1714500" cy="2308324"/>
          </a:xfrm>
          <a:prstGeom prst="rect">
            <a:avLst/>
          </a:prstGeom>
          <a:noFill/>
          <a:ln w="38100">
            <a:solidFill>
              <a:srgbClr val="7030A0"/>
            </a:solidFill>
          </a:ln>
        </p:spPr>
        <p:txBody>
          <a:bodyPr wrap="square" rtlCol="0">
            <a:spAutoFit/>
          </a:bodyPr>
          <a:lstStyle/>
          <a:p>
            <a:r>
              <a:rPr lang="en-US" u="sng" dirty="0"/>
              <a:t>Provost Office</a:t>
            </a:r>
          </a:p>
          <a:p>
            <a:endParaRPr lang="en-US" u="sng" dirty="0"/>
          </a:p>
          <a:p>
            <a:r>
              <a:rPr lang="en-US" dirty="0"/>
              <a:t>Final Approval</a:t>
            </a:r>
          </a:p>
          <a:p>
            <a:endParaRPr lang="en-US" dirty="0"/>
          </a:p>
          <a:p>
            <a:endParaRPr lang="en-US" dirty="0"/>
          </a:p>
          <a:p>
            <a:endParaRPr lang="en-US" dirty="0"/>
          </a:p>
          <a:p>
            <a:endParaRPr lang="en-US" dirty="0"/>
          </a:p>
          <a:p>
            <a:endParaRPr lang="en-US" dirty="0"/>
          </a:p>
        </p:txBody>
      </p:sp>
      <p:sp>
        <p:nvSpPr>
          <p:cNvPr id="11" name="TextBox 10"/>
          <p:cNvSpPr txBox="1"/>
          <p:nvPr/>
        </p:nvSpPr>
        <p:spPr>
          <a:xfrm>
            <a:off x="6991350" y="4076700"/>
            <a:ext cx="1962150" cy="2308324"/>
          </a:xfrm>
          <a:prstGeom prst="rect">
            <a:avLst/>
          </a:prstGeom>
          <a:noFill/>
          <a:ln w="38100">
            <a:solidFill>
              <a:srgbClr val="7030A0"/>
            </a:solidFill>
          </a:ln>
        </p:spPr>
        <p:txBody>
          <a:bodyPr wrap="square" rtlCol="0">
            <a:spAutoFit/>
          </a:bodyPr>
          <a:lstStyle/>
          <a:p>
            <a:r>
              <a:rPr lang="en-US" u="sng" dirty="0"/>
              <a:t>HR</a:t>
            </a:r>
          </a:p>
          <a:p>
            <a:endParaRPr lang="en-US" u="sng" dirty="0"/>
          </a:p>
          <a:p>
            <a:r>
              <a:rPr lang="en-US" dirty="0"/>
              <a:t>Turn “on” for class assignment;</a:t>
            </a:r>
          </a:p>
          <a:p>
            <a:endParaRPr lang="en-US" dirty="0"/>
          </a:p>
          <a:p>
            <a:r>
              <a:rPr lang="en-US" dirty="0"/>
              <a:t>Banner entry, digitization, and </a:t>
            </a:r>
            <a:r>
              <a:rPr lang="en-US" b="1" dirty="0">
                <a:solidFill>
                  <a:srgbClr val="7030A0"/>
                </a:solidFill>
              </a:rPr>
              <a:t>Archival</a:t>
            </a:r>
          </a:p>
        </p:txBody>
      </p:sp>
      <p:sp>
        <p:nvSpPr>
          <p:cNvPr id="12" name="TextBox 11"/>
          <p:cNvSpPr txBox="1"/>
          <p:nvPr/>
        </p:nvSpPr>
        <p:spPr>
          <a:xfrm>
            <a:off x="2447925" y="4591050"/>
            <a:ext cx="1400175" cy="1200329"/>
          </a:xfrm>
          <a:prstGeom prst="rect">
            <a:avLst/>
          </a:prstGeom>
          <a:noFill/>
          <a:ln w="38100">
            <a:solidFill>
              <a:srgbClr val="7030A0"/>
            </a:solidFill>
          </a:ln>
        </p:spPr>
        <p:txBody>
          <a:bodyPr wrap="square" rtlCol="0">
            <a:spAutoFit/>
          </a:bodyPr>
          <a:lstStyle/>
          <a:p>
            <a:r>
              <a:rPr lang="en-US" u="sng" dirty="0"/>
              <a:t>A/E</a:t>
            </a:r>
          </a:p>
          <a:p>
            <a:endParaRPr lang="en-US" u="sng" dirty="0"/>
          </a:p>
          <a:p>
            <a:r>
              <a:rPr lang="en-US" dirty="0"/>
              <a:t>Banner Entry &amp; signature</a:t>
            </a:r>
          </a:p>
        </p:txBody>
      </p:sp>
      <p:cxnSp>
        <p:nvCxnSpPr>
          <p:cNvPr id="14" name="Straight Arrow Connector 13"/>
          <p:cNvCxnSpPr>
            <a:cxnSpLocks/>
          </p:cNvCxnSpPr>
          <p:nvPr/>
        </p:nvCxnSpPr>
        <p:spPr>
          <a:xfrm>
            <a:off x="1919559" y="2697212"/>
            <a:ext cx="45216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029074" y="2771774"/>
            <a:ext cx="609601" cy="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48100" y="4657725"/>
            <a:ext cx="73342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3848100" y="5791379"/>
            <a:ext cx="3143250"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14401" y="6420445"/>
            <a:ext cx="10144125" cy="369332"/>
          </a:xfrm>
          <a:prstGeom prst="rect">
            <a:avLst/>
          </a:prstGeom>
        </p:spPr>
        <p:txBody>
          <a:bodyPr wrap="square">
            <a:spAutoFit/>
          </a:bodyPr>
          <a:lstStyle/>
          <a:p>
            <a:pPr lvl="2"/>
            <a:r>
              <a:rPr lang="en-US" dirty="0">
                <a:solidFill>
                  <a:srgbClr val="470A68"/>
                </a:solidFill>
                <a:latin typeface="Times New Roman" panose="02020603050405020304" pitchFamily="18" charset="0"/>
                <a:cs typeface="Times New Roman" panose="02020603050405020304" pitchFamily="18" charset="0"/>
              </a:rPr>
              <a:t>Note: each person who signs a qualification form should be checking all information for accuracy</a:t>
            </a:r>
          </a:p>
        </p:txBody>
      </p:sp>
      <p:sp>
        <p:nvSpPr>
          <p:cNvPr id="4" name="TextBox 3">
            <a:extLst>
              <a:ext uri="{FF2B5EF4-FFF2-40B4-BE49-F238E27FC236}">
                <a16:creationId xmlns:a16="http://schemas.microsoft.com/office/drawing/2014/main" id="{2150A4F6-95E9-441F-B3B8-8CEA8BF37A49}"/>
              </a:ext>
            </a:extLst>
          </p:cNvPr>
          <p:cNvSpPr txBox="1"/>
          <p:nvPr/>
        </p:nvSpPr>
        <p:spPr>
          <a:xfrm>
            <a:off x="42590" y="32816"/>
            <a:ext cx="9101410" cy="369332"/>
          </a:xfrm>
          <a:prstGeom prst="rect">
            <a:avLst/>
          </a:prstGeom>
          <a:noFill/>
          <a:ln w="19050">
            <a:solidFill>
              <a:srgbClr val="7030A0"/>
            </a:solidFill>
          </a:ln>
        </p:spPr>
        <p:txBody>
          <a:bodyPr wrap="square" numCol="1" rtlCol="0">
            <a:spAutoFit/>
          </a:bodyPr>
          <a:lstStyle/>
          <a:p>
            <a:pPr algn="ctr"/>
            <a:r>
              <a:rPr lang="en-US" dirty="0"/>
              <a:t>When to submit an FQF: </a:t>
            </a:r>
          </a:p>
        </p:txBody>
      </p:sp>
      <p:sp>
        <p:nvSpPr>
          <p:cNvPr id="6" name="TextBox 5">
            <a:extLst>
              <a:ext uri="{FF2B5EF4-FFF2-40B4-BE49-F238E27FC236}">
                <a16:creationId xmlns:a16="http://schemas.microsoft.com/office/drawing/2014/main" id="{7FF1025E-96BD-46EC-BBB0-83421552E9E6}"/>
              </a:ext>
            </a:extLst>
          </p:cNvPr>
          <p:cNvSpPr txBox="1"/>
          <p:nvPr/>
        </p:nvSpPr>
        <p:spPr>
          <a:xfrm>
            <a:off x="10093234" y="1039545"/>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A1BB1BD8-C9BD-4402-990D-A0E856798EC1}"/>
              </a:ext>
            </a:extLst>
          </p:cNvPr>
          <p:cNvSpPr/>
          <p:nvPr/>
        </p:nvSpPr>
        <p:spPr>
          <a:xfrm>
            <a:off x="42590" y="402148"/>
            <a:ext cx="9101410" cy="1031051"/>
          </a:xfrm>
          <a:prstGeom prst="rect">
            <a:avLst/>
          </a:prstGeom>
          <a:ln>
            <a:noFill/>
          </a:ln>
        </p:spPr>
        <p:txBody>
          <a:bodyPr wrap="square" numCol="2">
            <a:spAutoFit/>
          </a:bodyPr>
          <a:lstStyle/>
          <a:p>
            <a:pPr marL="342900" indent="-342900">
              <a:buFont typeface="+mj-lt"/>
              <a:buAutoNum type="arabicPeriod"/>
            </a:pPr>
            <a:r>
              <a:rPr lang="en-US" sz="1400" b="1" dirty="0">
                <a:solidFill>
                  <a:srgbClr val="7030A0"/>
                </a:solidFill>
              </a:rPr>
              <a:t>Brand new faculty</a:t>
            </a:r>
          </a:p>
          <a:p>
            <a:pPr marL="285750" indent="-285750">
              <a:buFont typeface="+mj-lt"/>
              <a:buAutoNum type="arabicPeriod"/>
            </a:pPr>
            <a:endParaRPr lang="en-US" sz="400" b="1" dirty="0">
              <a:solidFill>
                <a:srgbClr val="7030A0"/>
              </a:solidFill>
            </a:endParaRPr>
          </a:p>
          <a:p>
            <a:pPr marL="342900" indent="-342900">
              <a:buFont typeface="+mj-lt"/>
              <a:buAutoNum type="arabicPeriod"/>
            </a:pPr>
            <a:r>
              <a:rPr lang="en-US" sz="1400" b="1" dirty="0">
                <a:solidFill>
                  <a:srgbClr val="7030A0"/>
                </a:solidFill>
              </a:rPr>
              <a:t>Paused/absent from teaching for 3 semesters in a row</a:t>
            </a:r>
          </a:p>
          <a:p>
            <a:pPr marL="285750" indent="-285750">
              <a:buFont typeface="+mj-lt"/>
              <a:buAutoNum type="arabicPeriod"/>
            </a:pPr>
            <a:endParaRPr lang="en-US" sz="400" b="1" dirty="0">
              <a:solidFill>
                <a:srgbClr val="7030A0"/>
              </a:solidFill>
            </a:endParaRPr>
          </a:p>
          <a:p>
            <a:pPr marL="342900" indent="-342900">
              <a:buFont typeface="+mj-lt"/>
              <a:buAutoNum type="arabicPeriod"/>
            </a:pPr>
            <a:r>
              <a:rPr lang="en-US" sz="1400" b="1" dirty="0">
                <a:solidFill>
                  <a:srgbClr val="7030A0"/>
                </a:solidFill>
              </a:rPr>
              <a:t>Updating Full/Part time status</a:t>
            </a:r>
          </a:p>
          <a:p>
            <a:pPr marL="228600" indent="-228600">
              <a:buFont typeface="+mj-lt"/>
              <a:buAutoNum type="arabicPeriod"/>
            </a:pPr>
            <a:endParaRPr lang="en-US" sz="400" b="1" dirty="0">
              <a:solidFill>
                <a:srgbClr val="7030A0"/>
              </a:solidFill>
            </a:endParaRPr>
          </a:p>
          <a:p>
            <a:pPr marL="228600" indent="-228600">
              <a:buFont typeface="+mj-lt"/>
              <a:buAutoNum type="arabicPeriod"/>
            </a:pPr>
            <a:endParaRPr lang="en-US" sz="400" b="1" dirty="0">
              <a:solidFill>
                <a:srgbClr val="7030A0"/>
              </a:solidFill>
            </a:endParaRPr>
          </a:p>
          <a:p>
            <a:pPr marL="342900" indent="-342900">
              <a:buFont typeface="+mj-lt"/>
              <a:buAutoNum type="arabicPeriod"/>
            </a:pPr>
            <a:r>
              <a:rPr lang="en-US" sz="1400" b="1" dirty="0">
                <a:solidFill>
                  <a:srgbClr val="7030A0"/>
                </a:solidFill>
              </a:rPr>
              <a:t>Teaching a course not previously taught/credentialed for</a:t>
            </a:r>
          </a:p>
          <a:p>
            <a:pPr marL="228600" indent="-228600">
              <a:buFont typeface="+mj-lt"/>
              <a:buAutoNum type="arabicPeriod"/>
            </a:pPr>
            <a:endParaRPr lang="en-US" sz="800" b="1" dirty="0">
              <a:solidFill>
                <a:srgbClr val="7030A0"/>
              </a:solidFill>
            </a:endParaRPr>
          </a:p>
          <a:p>
            <a:pPr marL="228600" indent="-228600">
              <a:buFont typeface="+mj-lt"/>
              <a:buAutoNum type="arabicPeriod"/>
            </a:pPr>
            <a:endParaRPr lang="en-US" sz="100" b="1" dirty="0">
              <a:solidFill>
                <a:srgbClr val="7030A0"/>
              </a:solidFill>
            </a:endParaRPr>
          </a:p>
          <a:p>
            <a:pPr marL="342900" indent="-342900">
              <a:buFont typeface="+mj-lt"/>
              <a:buAutoNum type="arabicPeriod"/>
            </a:pPr>
            <a:r>
              <a:rPr lang="en-US" sz="1400" b="1" dirty="0">
                <a:solidFill>
                  <a:srgbClr val="7030A0"/>
                </a:solidFill>
              </a:rPr>
              <a:t>Updating education/licensure/certificate information</a:t>
            </a:r>
          </a:p>
          <a:p>
            <a:endParaRPr lang="en-US" sz="1000" b="1" dirty="0">
              <a:solidFill>
                <a:srgbClr val="7030A0"/>
              </a:solidFill>
            </a:endParaRPr>
          </a:p>
        </p:txBody>
      </p:sp>
    </p:spTree>
    <p:extLst>
      <p:ext uri="{BB962C8B-B14F-4D97-AF65-F5344CB8AC3E}">
        <p14:creationId xmlns:p14="http://schemas.microsoft.com/office/powerpoint/2010/main" val="2368993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5519"/>
          </a:xfrm>
        </p:spPr>
        <p:txBody>
          <a:bodyPr>
            <a:normAutofit/>
          </a:bodyPr>
          <a:lstStyle/>
          <a:p>
            <a:pPr algn="ctr"/>
            <a:r>
              <a:rPr lang="en-US" sz="4000" dirty="0">
                <a:solidFill>
                  <a:srgbClr val="470A68"/>
                </a:solidFill>
                <a:latin typeface="Times New Roman" panose="02020603050405020304" pitchFamily="18" charset="0"/>
                <a:cs typeface="Times New Roman" panose="02020603050405020304" pitchFamily="18" charset="0"/>
              </a:rPr>
              <a:t>New Hire FQF Workflow </a:t>
            </a:r>
            <a:endParaRPr lang="en-US" sz="3600" dirty="0"/>
          </a:p>
        </p:txBody>
      </p:sp>
      <p:sp>
        <p:nvSpPr>
          <p:cNvPr id="5" name="TextBox 4"/>
          <p:cNvSpPr txBox="1"/>
          <p:nvPr/>
        </p:nvSpPr>
        <p:spPr>
          <a:xfrm>
            <a:off x="161924" y="1164633"/>
            <a:ext cx="1549430" cy="2739211"/>
          </a:xfrm>
          <a:prstGeom prst="rect">
            <a:avLst/>
          </a:prstGeom>
          <a:noFill/>
          <a:ln w="38100">
            <a:solidFill>
              <a:srgbClr val="7030A0"/>
            </a:solidFill>
          </a:ln>
        </p:spPr>
        <p:txBody>
          <a:bodyPr wrap="square" rtlCol="0">
            <a:spAutoFit/>
          </a:bodyPr>
          <a:lstStyle/>
          <a:p>
            <a:pPr algn="ctr"/>
            <a:r>
              <a:rPr lang="en-US" u="sng" dirty="0"/>
              <a:t>Department</a:t>
            </a:r>
          </a:p>
          <a:p>
            <a:endParaRPr lang="en-US" sz="1000" u="sng" dirty="0"/>
          </a:p>
          <a:p>
            <a:r>
              <a:rPr lang="en-US" b="1" dirty="0">
                <a:solidFill>
                  <a:srgbClr val="7030A0"/>
                </a:solidFill>
              </a:rPr>
              <a:t>Originate FQF </a:t>
            </a:r>
            <a:r>
              <a:rPr lang="en-US" dirty="0"/>
              <a:t>&amp; signed by Program Director/Chair &amp; Dean, plus Associate Dean where applicable</a:t>
            </a:r>
          </a:p>
        </p:txBody>
      </p:sp>
      <p:sp>
        <p:nvSpPr>
          <p:cNvPr id="9" name="TextBox 8"/>
          <p:cNvSpPr txBox="1"/>
          <p:nvPr/>
        </p:nvSpPr>
        <p:spPr>
          <a:xfrm>
            <a:off x="2379494" y="1602276"/>
            <a:ext cx="1457325" cy="2139047"/>
          </a:xfrm>
          <a:prstGeom prst="rect">
            <a:avLst/>
          </a:prstGeom>
          <a:noFill/>
          <a:ln w="38100">
            <a:solidFill>
              <a:srgbClr val="7030A0"/>
            </a:solidFill>
          </a:ln>
        </p:spPr>
        <p:txBody>
          <a:bodyPr wrap="square" rtlCol="0">
            <a:spAutoFit/>
          </a:bodyPr>
          <a:lstStyle/>
          <a:p>
            <a:pPr algn="ctr"/>
            <a:r>
              <a:rPr lang="en-US" sz="1700" u="sng" dirty="0"/>
              <a:t>Accountability / Effectiveness Office (A/E)</a:t>
            </a:r>
          </a:p>
          <a:p>
            <a:endParaRPr lang="en-US" sz="1000" u="sng" dirty="0"/>
          </a:p>
          <a:p>
            <a:r>
              <a:rPr lang="en-US" dirty="0"/>
              <a:t>Preliminary Review</a:t>
            </a:r>
          </a:p>
          <a:p>
            <a:r>
              <a:rPr lang="en-US" dirty="0"/>
              <a:t>(Initial &amp; date in corner)</a:t>
            </a:r>
          </a:p>
        </p:txBody>
      </p:sp>
      <p:sp>
        <p:nvSpPr>
          <p:cNvPr id="10" name="TextBox 9"/>
          <p:cNvSpPr txBox="1"/>
          <p:nvPr/>
        </p:nvSpPr>
        <p:spPr>
          <a:xfrm>
            <a:off x="4638675" y="1602276"/>
            <a:ext cx="1714500" cy="2185214"/>
          </a:xfrm>
          <a:prstGeom prst="rect">
            <a:avLst/>
          </a:prstGeom>
          <a:noFill/>
          <a:ln w="38100">
            <a:solidFill>
              <a:srgbClr val="7030A0"/>
            </a:solidFill>
          </a:ln>
        </p:spPr>
        <p:txBody>
          <a:bodyPr wrap="square" rtlCol="0">
            <a:spAutoFit/>
          </a:bodyPr>
          <a:lstStyle/>
          <a:p>
            <a:pPr algn="ctr"/>
            <a:r>
              <a:rPr lang="en-US" u="sng" dirty="0"/>
              <a:t>Provost Office</a:t>
            </a:r>
          </a:p>
          <a:p>
            <a:endParaRPr lang="en-US" sz="1000" u="sng" dirty="0"/>
          </a:p>
          <a:p>
            <a:r>
              <a:rPr lang="en-US" dirty="0"/>
              <a:t>Final Approval</a:t>
            </a:r>
          </a:p>
          <a:p>
            <a:endParaRPr lang="en-US" dirty="0"/>
          </a:p>
          <a:p>
            <a:endParaRPr lang="en-US" dirty="0"/>
          </a:p>
          <a:p>
            <a:endParaRPr lang="en-US" dirty="0"/>
          </a:p>
          <a:p>
            <a:endParaRPr lang="en-US" dirty="0"/>
          </a:p>
          <a:p>
            <a:endParaRPr lang="en-US" dirty="0"/>
          </a:p>
        </p:txBody>
      </p:sp>
      <p:sp>
        <p:nvSpPr>
          <p:cNvPr id="11" name="TextBox 10"/>
          <p:cNvSpPr txBox="1"/>
          <p:nvPr/>
        </p:nvSpPr>
        <p:spPr>
          <a:xfrm>
            <a:off x="6871941" y="4300397"/>
            <a:ext cx="1892991" cy="2000548"/>
          </a:xfrm>
          <a:prstGeom prst="rect">
            <a:avLst/>
          </a:prstGeom>
          <a:noFill/>
          <a:ln w="38100">
            <a:solidFill>
              <a:srgbClr val="7030A0"/>
            </a:solidFill>
          </a:ln>
        </p:spPr>
        <p:txBody>
          <a:bodyPr wrap="square" rtlCol="0">
            <a:spAutoFit/>
          </a:bodyPr>
          <a:lstStyle/>
          <a:p>
            <a:pPr algn="ctr"/>
            <a:r>
              <a:rPr lang="en-US" u="sng" dirty="0"/>
              <a:t>HR</a:t>
            </a:r>
          </a:p>
          <a:p>
            <a:endParaRPr lang="en-US" sz="800" u="sng" dirty="0"/>
          </a:p>
          <a:p>
            <a:r>
              <a:rPr lang="en-US" dirty="0"/>
              <a:t>Turn “on” for class assignment;</a:t>
            </a:r>
          </a:p>
          <a:p>
            <a:endParaRPr lang="en-US" sz="800" dirty="0"/>
          </a:p>
          <a:p>
            <a:r>
              <a:rPr lang="en-US" dirty="0"/>
              <a:t>Banner entry, digitization, and </a:t>
            </a:r>
            <a:r>
              <a:rPr lang="en-US" b="1" dirty="0">
                <a:solidFill>
                  <a:srgbClr val="7030A0"/>
                </a:solidFill>
              </a:rPr>
              <a:t>Archival</a:t>
            </a:r>
          </a:p>
        </p:txBody>
      </p:sp>
      <p:sp>
        <p:nvSpPr>
          <p:cNvPr id="12" name="TextBox 11"/>
          <p:cNvSpPr txBox="1"/>
          <p:nvPr/>
        </p:nvSpPr>
        <p:spPr>
          <a:xfrm>
            <a:off x="7254240" y="2517874"/>
            <a:ext cx="1328903" cy="369332"/>
          </a:xfrm>
          <a:prstGeom prst="rect">
            <a:avLst/>
          </a:prstGeom>
          <a:noFill/>
          <a:ln w="19050">
            <a:solidFill>
              <a:srgbClr val="7030A0"/>
            </a:solidFill>
          </a:ln>
        </p:spPr>
        <p:txBody>
          <a:bodyPr wrap="square" rtlCol="0">
            <a:spAutoFit/>
          </a:bodyPr>
          <a:lstStyle/>
          <a:p>
            <a:pPr algn="ctr"/>
            <a:r>
              <a:rPr lang="en-US" u="sng" dirty="0"/>
              <a:t>A/E Office</a:t>
            </a:r>
          </a:p>
        </p:txBody>
      </p:sp>
      <p:cxnSp>
        <p:nvCxnSpPr>
          <p:cNvPr id="14" name="Straight Arrow Connector 13"/>
          <p:cNvCxnSpPr>
            <a:cxnSpLocks/>
          </p:cNvCxnSpPr>
          <p:nvPr/>
        </p:nvCxnSpPr>
        <p:spPr>
          <a:xfrm>
            <a:off x="1711354" y="2697212"/>
            <a:ext cx="660371"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10" idx="3"/>
          </p:cNvCxnSpPr>
          <p:nvPr/>
        </p:nvCxnSpPr>
        <p:spPr>
          <a:xfrm>
            <a:off x="6353175" y="2694883"/>
            <a:ext cx="887533"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14401" y="6420445"/>
            <a:ext cx="10144125" cy="369332"/>
          </a:xfrm>
          <a:prstGeom prst="rect">
            <a:avLst/>
          </a:prstGeom>
        </p:spPr>
        <p:txBody>
          <a:bodyPr wrap="square">
            <a:spAutoFit/>
          </a:bodyPr>
          <a:lstStyle/>
          <a:p>
            <a:pPr lvl="2"/>
            <a:r>
              <a:rPr lang="en-US" dirty="0">
                <a:solidFill>
                  <a:srgbClr val="470A68"/>
                </a:solidFill>
                <a:latin typeface="Times New Roman" panose="02020603050405020304" pitchFamily="18" charset="0"/>
                <a:cs typeface="Times New Roman" panose="02020603050405020304" pitchFamily="18" charset="0"/>
              </a:rPr>
              <a:t>Note: each person who signs a qualification form should be checking all information for accuracy</a:t>
            </a:r>
          </a:p>
        </p:txBody>
      </p:sp>
      <p:sp>
        <p:nvSpPr>
          <p:cNvPr id="18" name="TextBox 17">
            <a:extLst>
              <a:ext uri="{FF2B5EF4-FFF2-40B4-BE49-F238E27FC236}">
                <a16:creationId xmlns:a16="http://schemas.microsoft.com/office/drawing/2014/main" id="{C75D61AA-EE20-47A0-BCDE-753CF2495B96}"/>
              </a:ext>
            </a:extLst>
          </p:cNvPr>
          <p:cNvSpPr txBox="1"/>
          <p:nvPr/>
        </p:nvSpPr>
        <p:spPr>
          <a:xfrm>
            <a:off x="252340" y="4763280"/>
            <a:ext cx="956009" cy="984885"/>
          </a:xfrm>
          <a:prstGeom prst="rect">
            <a:avLst/>
          </a:prstGeom>
          <a:noFill/>
          <a:ln w="38100">
            <a:solidFill>
              <a:srgbClr val="7030A0"/>
            </a:solidFill>
          </a:ln>
        </p:spPr>
        <p:txBody>
          <a:bodyPr wrap="square" rtlCol="0">
            <a:spAutoFit/>
          </a:bodyPr>
          <a:lstStyle/>
          <a:p>
            <a:pPr algn="ctr"/>
            <a:r>
              <a:rPr lang="en-US" sz="1600" u="sng" dirty="0"/>
              <a:t>HR</a:t>
            </a:r>
          </a:p>
          <a:p>
            <a:endParaRPr lang="en-US" sz="1000" u="sng" dirty="0"/>
          </a:p>
          <a:p>
            <a:r>
              <a:rPr lang="en-US" sz="1600" dirty="0"/>
              <a:t>Onboard Process</a:t>
            </a:r>
          </a:p>
        </p:txBody>
      </p:sp>
      <p:sp>
        <p:nvSpPr>
          <p:cNvPr id="19" name="TextBox 18">
            <a:extLst>
              <a:ext uri="{FF2B5EF4-FFF2-40B4-BE49-F238E27FC236}">
                <a16:creationId xmlns:a16="http://schemas.microsoft.com/office/drawing/2014/main" id="{7EE7C9D3-9765-41CE-9088-8D1A01C4FD8A}"/>
              </a:ext>
            </a:extLst>
          </p:cNvPr>
          <p:cNvSpPr txBox="1"/>
          <p:nvPr/>
        </p:nvSpPr>
        <p:spPr>
          <a:xfrm>
            <a:off x="4726371" y="4655559"/>
            <a:ext cx="1400175" cy="923330"/>
          </a:xfrm>
          <a:prstGeom prst="rect">
            <a:avLst/>
          </a:prstGeom>
          <a:noFill/>
          <a:ln w="38100">
            <a:solidFill>
              <a:srgbClr val="7030A0"/>
            </a:solidFill>
          </a:ln>
        </p:spPr>
        <p:txBody>
          <a:bodyPr wrap="square" rtlCol="0">
            <a:spAutoFit/>
          </a:bodyPr>
          <a:lstStyle/>
          <a:p>
            <a:pPr algn="ctr"/>
            <a:r>
              <a:rPr lang="en-US" u="sng" dirty="0"/>
              <a:t>A/E Office</a:t>
            </a:r>
          </a:p>
          <a:p>
            <a:r>
              <a:rPr lang="en-US" dirty="0"/>
              <a:t>Banner entry &amp; Signature</a:t>
            </a:r>
            <a:endParaRPr lang="en-US" u="sng" dirty="0"/>
          </a:p>
        </p:txBody>
      </p:sp>
      <p:sp>
        <p:nvSpPr>
          <p:cNvPr id="22" name="TextBox 21">
            <a:extLst>
              <a:ext uri="{FF2B5EF4-FFF2-40B4-BE49-F238E27FC236}">
                <a16:creationId xmlns:a16="http://schemas.microsoft.com/office/drawing/2014/main" id="{FAD40312-3FB2-4DD7-809A-B67F6EE169E8}"/>
              </a:ext>
            </a:extLst>
          </p:cNvPr>
          <p:cNvSpPr txBox="1"/>
          <p:nvPr/>
        </p:nvSpPr>
        <p:spPr>
          <a:xfrm>
            <a:off x="42590" y="32816"/>
            <a:ext cx="9101410" cy="369332"/>
          </a:xfrm>
          <a:prstGeom prst="rect">
            <a:avLst/>
          </a:prstGeom>
          <a:noFill/>
          <a:ln w="19050">
            <a:solidFill>
              <a:srgbClr val="7030A0"/>
            </a:solidFill>
          </a:ln>
        </p:spPr>
        <p:txBody>
          <a:bodyPr wrap="square" numCol="1" rtlCol="0">
            <a:spAutoFit/>
          </a:bodyPr>
          <a:lstStyle/>
          <a:p>
            <a:pPr algn="ctr"/>
            <a:r>
              <a:rPr lang="en-US" dirty="0"/>
              <a:t>When to submit a New Hire FQF: </a:t>
            </a:r>
            <a:r>
              <a:rPr lang="en-US" sz="1600" b="1" dirty="0">
                <a:solidFill>
                  <a:srgbClr val="7030A0"/>
                </a:solidFill>
              </a:rPr>
              <a:t>Any brand-new faculty </a:t>
            </a:r>
            <a:r>
              <a:rPr lang="en-US" sz="1600" b="1" i="1" dirty="0">
                <a:solidFill>
                  <a:srgbClr val="7030A0"/>
                </a:solidFill>
              </a:rPr>
              <a:t>without</a:t>
            </a:r>
            <a:r>
              <a:rPr lang="en-US" sz="1600" b="1" dirty="0">
                <a:solidFill>
                  <a:srgbClr val="7030A0"/>
                </a:solidFill>
              </a:rPr>
              <a:t> </a:t>
            </a:r>
            <a:r>
              <a:rPr lang="en-US" sz="1600" b="1" i="1" dirty="0">
                <a:solidFill>
                  <a:srgbClr val="7030A0"/>
                </a:solidFill>
              </a:rPr>
              <a:t>Banner ID </a:t>
            </a:r>
          </a:p>
        </p:txBody>
      </p:sp>
      <p:cxnSp>
        <p:nvCxnSpPr>
          <p:cNvPr id="23" name="Straight Arrow Connector 22">
            <a:extLst>
              <a:ext uri="{FF2B5EF4-FFF2-40B4-BE49-F238E27FC236}">
                <a16:creationId xmlns:a16="http://schemas.microsoft.com/office/drawing/2014/main" id="{C5F47B4E-DA2B-4637-9EFB-9E15046F59E5}"/>
              </a:ext>
            </a:extLst>
          </p:cNvPr>
          <p:cNvCxnSpPr>
            <a:cxnSpLocks/>
          </p:cNvCxnSpPr>
          <p:nvPr/>
        </p:nvCxnSpPr>
        <p:spPr>
          <a:xfrm flipV="1">
            <a:off x="1208350" y="5184858"/>
            <a:ext cx="1189986" cy="33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3ACF03C-F926-4568-81CC-1DAAFB6C7A5A}"/>
              </a:ext>
            </a:extLst>
          </p:cNvPr>
          <p:cNvSpPr txBox="1"/>
          <p:nvPr/>
        </p:nvSpPr>
        <p:spPr>
          <a:xfrm>
            <a:off x="2379494" y="4659241"/>
            <a:ext cx="1552313" cy="1231106"/>
          </a:xfrm>
          <a:prstGeom prst="rect">
            <a:avLst/>
          </a:prstGeom>
          <a:noFill/>
          <a:ln w="38100">
            <a:solidFill>
              <a:srgbClr val="7030A0"/>
            </a:solidFill>
          </a:ln>
        </p:spPr>
        <p:txBody>
          <a:bodyPr wrap="square" rtlCol="0">
            <a:spAutoFit/>
          </a:bodyPr>
          <a:lstStyle/>
          <a:p>
            <a:pPr algn="ctr"/>
            <a:r>
              <a:rPr lang="en-US" sz="1600" u="sng" dirty="0"/>
              <a:t>HR</a:t>
            </a:r>
          </a:p>
          <a:p>
            <a:endParaRPr lang="en-US" sz="1000" u="sng" dirty="0"/>
          </a:p>
          <a:p>
            <a:r>
              <a:rPr lang="en-US" sz="1600" dirty="0"/>
              <a:t>Onboard Finish; Create &amp; Add Banner ID</a:t>
            </a:r>
          </a:p>
        </p:txBody>
      </p:sp>
      <p:sp>
        <p:nvSpPr>
          <p:cNvPr id="28" name="TextBox 27">
            <a:extLst>
              <a:ext uri="{FF2B5EF4-FFF2-40B4-BE49-F238E27FC236}">
                <a16:creationId xmlns:a16="http://schemas.microsoft.com/office/drawing/2014/main" id="{70163D21-554B-4754-88B0-ECD7F29A1FB7}"/>
              </a:ext>
            </a:extLst>
          </p:cNvPr>
          <p:cNvSpPr txBox="1"/>
          <p:nvPr/>
        </p:nvSpPr>
        <p:spPr>
          <a:xfrm>
            <a:off x="1099762" y="5833335"/>
            <a:ext cx="1223181" cy="523220"/>
          </a:xfrm>
          <a:prstGeom prst="rect">
            <a:avLst/>
          </a:prstGeom>
          <a:noFill/>
          <a:ln w="38100">
            <a:noFill/>
          </a:ln>
          <a:effectLst>
            <a:softEdge rad="12700"/>
          </a:effectLst>
        </p:spPr>
        <p:txBody>
          <a:bodyPr wrap="square" rtlCol="0">
            <a:spAutoFit/>
          </a:bodyPr>
          <a:lstStyle/>
          <a:p>
            <a:pPr algn="ctr"/>
            <a:r>
              <a:rPr lang="en-US" sz="1000" u="sng" dirty="0"/>
              <a:t>Full-Time Candidate</a:t>
            </a:r>
          </a:p>
          <a:p>
            <a:pPr algn="ctr"/>
            <a:endParaRPr lang="en-US" sz="800" u="sng" dirty="0"/>
          </a:p>
          <a:p>
            <a:pPr algn="ctr"/>
            <a:r>
              <a:rPr lang="en-US" sz="1000" dirty="0"/>
              <a:t>Offer Letter</a:t>
            </a:r>
          </a:p>
        </p:txBody>
      </p:sp>
      <p:cxnSp>
        <p:nvCxnSpPr>
          <p:cNvPr id="32" name="Straight Arrow Connector 31">
            <a:extLst>
              <a:ext uri="{FF2B5EF4-FFF2-40B4-BE49-F238E27FC236}">
                <a16:creationId xmlns:a16="http://schemas.microsoft.com/office/drawing/2014/main" id="{8B2EC035-2CD0-4682-9BDA-D43EA0342F41}"/>
              </a:ext>
            </a:extLst>
          </p:cNvPr>
          <p:cNvCxnSpPr>
            <a:cxnSpLocks/>
          </p:cNvCxnSpPr>
          <p:nvPr/>
        </p:nvCxnSpPr>
        <p:spPr>
          <a:xfrm flipV="1">
            <a:off x="6126546" y="5184858"/>
            <a:ext cx="745395" cy="229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137A9BA-AA03-4B17-B849-7E9AAC0727A1}"/>
              </a:ext>
            </a:extLst>
          </p:cNvPr>
          <p:cNvCxnSpPr>
            <a:cxnSpLocks/>
            <a:endCxn id="10" idx="1"/>
          </p:cNvCxnSpPr>
          <p:nvPr/>
        </p:nvCxnSpPr>
        <p:spPr>
          <a:xfrm flipV="1">
            <a:off x="3845303" y="2694883"/>
            <a:ext cx="793372" cy="1932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B12EB27-5D70-4B7F-AFB8-8CAAC865078D}"/>
              </a:ext>
            </a:extLst>
          </p:cNvPr>
          <p:cNvSpPr/>
          <p:nvPr/>
        </p:nvSpPr>
        <p:spPr>
          <a:xfrm>
            <a:off x="1099763" y="5676640"/>
            <a:ext cx="1223181" cy="827045"/>
          </a:xfrm>
          <a:prstGeom prst="ellipse">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6D4887E-9239-4818-936D-7E8CB92BB748}"/>
              </a:ext>
            </a:extLst>
          </p:cNvPr>
          <p:cNvCxnSpPr>
            <a:cxnSpLocks/>
            <a:endCxn id="39" idx="0"/>
          </p:cNvCxnSpPr>
          <p:nvPr/>
        </p:nvCxnSpPr>
        <p:spPr>
          <a:xfrm>
            <a:off x="1711352" y="5213814"/>
            <a:ext cx="2" cy="462826"/>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B717190-1A05-44E7-96BD-5439BC71B206}"/>
              </a:ext>
            </a:extLst>
          </p:cNvPr>
          <p:cNvCxnSpPr>
            <a:cxnSpLocks/>
            <a:stCxn id="12" idx="2"/>
            <a:endCxn id="18" idx="1"/>
          </p:cNvCxnSpPr>
          <p:nvPr/>
        </p:nvCxnSpPr>
        <p:spPr>
          <a:xfrm rot="5400000">
            <a:off x="2901258" y="238288"/>
            <a:ext cx="2368517" cy="7666352"/>
          </a:xfrm>
          <a:prstGeom prst="curvedConnector4">
            <a:avLst>
              <a:gd name="adj1" fmla="val 54480"/>
              <a:gd name="adj2" fmla="val 102982"/>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2D353E-C5E1-477C-8898-12CF4089A532}"/>
              </a:ext>
            </a:extLst>
          </p:cNvPr>
          <p:cNvCxnSpPr>
            <a:cxnSpLocks/>
          </p:cNvCxnSpPr>
          <p:nvPr/>
        </p:nvCxnSpPr>
        <p:spPr>
          <a:xfrm flipV="1">
            <a:off x="3935768" y="5213814"/>
            <a:ext cx="745395" cy="229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26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7082"/>
            <a:ext cx="7886700" cy="1325563"/>
          </a:xfrm>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IQF Workflow</a:t>
            </a:r>
            <a:endParaRPr lang="en-US" dirty="0"/>
          </a:p>
        </p:txBody>
      </p:sp>
      <p:sp>
        <p:nvSpPr>
          <p:cNvPr id="5" name="TextBox 4"/>
          <p:cNvSpPr txBox="1"/>
          <p:nvPr/>
        </p:nvSpPr>
        <p:spPr>
          <a:xfrm>
            <a:off x="577082" y="2158969"/>
            <a:ext cx="1962150" cy="2308324"/>
          </a:xfrm>
          <a:prstGeom prst="rect">
            <a:avLst/>
          </a:prstGeom>
          <a:noFill/>
          <a:ln w="38100">
            <a:solidFill>
              <a:srgbClr val="7030A0"/>
            </a:solidFill>
          </a:ln>
        </p:spPr>
        <p:txBody>
          <a:bodyPr wrap="square" rtlCol="0">
            <a:spAutoFit/>
          </a:bodyPr>
          <a:lstStyle/>
          <a:p>
            <a:r>
              <a:rPr lang="en-US" u="sng" dirty="0"/>
              <a:t>Department</a:t>
            </a:r>
          </a:p>
          <a:p>
            <a:endParaRPr lang="en-US" u="sng" dirty="0"/>
          </a:p>
          <a:p>
            <a:r>
              <a:rPr lang="en-US" b="1" dirty="0">
                <a:solidFill>
                  <a:srgbClr val="7030A0"/>
                </a:solidFill>
              </a:rPr>
              <a:t>Originate IQF </a:t>
            </a:r>
            <a:r>
              <a:rPr lang="en-US" dirty="0"/>
              <a:t>&amp; signed by Program Director/Chair &amp; Dean, plus Associate Dean where applicable</a:t>
            </a:r>
          </a:p>
        </p:txBody>
      </p:sp>
      <p:sp>
        <p:nvSpPr>
          <p:cNvPr id="9" name="TextBox 8"/>
          <p:cNvSpPr txBox="1"/>
          <p:nvPr/>
        </p:nvSpPr>
        <p:spPr>
          <a:xfrm>
            <a:off x="3595067" y="2202000"/>
            <a:ext cx="1619249" cy="2031325"/>
          </a:xfrm>
          <a:prstGeom prst="rect">
            <a:avLst/>
          </a:prstGeom>
          <a:noFill/>
          <a:ln w="38100">
            <a:solidFill>
              <a:srgbClr val="7030A0"/>
            </a:solidFill>
          </a:ln>
        </p:spPr>
        <p:txBody>
          <a:bodyPr wrap="square" rtlCol="0">
            <a:spAutoFit/>
          </a:bodyPr>
          <a:lstStyle/>
          <a:p>
            <a:r>
              <a:rPr lang="en-US" u="sng" dirty="0"/>
              <a:t>Accountability /Effectiveness Office</a:t>
            </a:r>
          </a:p>
          <a:p>
            <a:endParaRPr lang="en-US" u="sng" dirty="0"/>
          </a:p>
          <a:p>
            <a:r>
              <a:rPr lang="en-US" dirty="0"/>
              <a:t>Banner Entry (initial &amp; date in corner)</a:t>
            </a:r>
          </a:p>
        </p:txBody>
      </p:sp>
      <p:sp>
        <p:nvSpPr>
          <p:cNvPr id="11" name="TextBox 10"/>
          <p:cNvSpPr txBox="1"/>
          <p:nvPr/>
        </p:nvSpPr>
        <p:spPr>
          <a:xfrm>
            <a:off x="6143274" y="2196412"/>
            <a:ext cx="1962150" cy="1754326"/>
          </a:xfrm>
          <a:prstGeom prst="rect">
            <a:avLst/>
          </a:prstGeom>
          <a:noFill/>
          <a:ln w="38100">
            <a:solidFill>
              <a:srgbClr val="7030A0"/>
            </a:solidFill>
          </a:ln>
        </p:spPr>
        <p:txBody>
          <a:bodyPr wrap="square" rtlCol="0">
            <a:spAutoFit/>
          </a:bodyPr>
          <a:lstStyle/>
          <a:p>
            <a:r>
              <a:rPr lang="en-US" u="sng" dirty="0"/>
              <a:t>HR</a:t>
            </a:r>
          </a:p>
          <a:p>
            <a:endParaRPr lang="en-US" u="sng" dirty="0"/>
          </a:p>
          <a:p>
            <a:endParaRPr lang="en-US" dirty="0"/>
          </a:p>
          <a:p>
            <a:r>
              <a:rPr lang="en-US" dirty="0"/>
              <a:t>Banner entry, digitization, and </a:t>
            </a:r>
            <a:r>
              <a:rPr lang="en-US" b="1" dirty="0">
                <a:solidFill>
                  <a:srgbClr val="7030A0"/>
                </a:solidFill>
              </a:rPr>
              <a:t>Archival</a:t>
            </a:r>
          </a:p>
        </p:txBody>
      </p:sp>
      <p:cxnSp>
        <p:nvCxnSpPr>
          <p:cNvPr id="14" name="Straight Arrow Connector 13"/>
          <p:cNvCxnSpPr/>
          <p:nvPr/>
        </p:nvCxnSpPr>
        <p:spPr>
          <a:xfrm>
            <a:off x="2725240" y="3080567"/>
            <a:ext cx="742950" cy="163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5429619" y="3073575"/>
            <a:ext cx="609601" cy="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FF409-36FB-4470-9F32-5933EEC99499}"/>
              </a:ext>
            </a:extLst>
          </p:cNvPr>
          <p:cNvSpPr txBox="1"/>
          <p:nvPr/>
        </p:nvSpPr>
        <p:spPr>
          <a:xfrm>
            <a:off x="42590" y="32816"/>
            <a:ext cx="9101410" cy="369332"/>
          </a:xfrm>
          <a:prstGeom prst="rect">
            <a:avLst/>
          </a:prstGeom>
          <a:noFill/>
          <a:ln w="19050">
            <a:solidFill>
              <a:srgbClr val="7030A0"/>
            </a:solidFill>
          </a:ln>
        </p:spPr>
        <p:txBody>
          <a:bodyPr wrap="square" numCol="1" rtlCol="0">
            <a:spAutoFit/>
          </a:bodyPr>
          <a:lstStyle/>
          <a:p>
            <a:pPr algn="ctr"/>
            <a:r>
              <a:rPr lang="en-US" dirty="0"/>
              <a:t>When to submit an IQF: </a:t>
            </a:r>
          </a:p>
        </p:txBody>
      </p:sp>
      <p:sp>
        <p:nvSpPr>
          <p:cNvPr id="10" name="Rectangle 9">
            <a:extLst>
              <a:ext uri="{FF2B5EF4-FFF2-40B4-BE49-F238E27FC236}">
                <a16:creationId xmlns:a16="http://schemas.microsoft.com/office/drawing/2014/main" id="{AC2572C0-E538-47B6-B67F-01B951E360CA}"/>
              </a:ext>
            </a:extLst>
          </p:cNvPr>
          <p:cNvSpPr/>
          <p:nvPr/>
        </p:nvSpPr>
        <p:spPr>
          <a:xfrm>
            <a:off x="-914401" y="6420445"/>
            <a:ext cx="10144125" cy="369332"/>
          </a:xfrm>
          <a:prstGeom prst="rect">
            <a:avLst/>
          </a:prstGeom>
        </p:spPr>
        <p:txBody>
          <a:bodyPr wrap="square">
            <a:spAutoFit/>
          </a:bodyPr>
          <a:lstStyle/>
          <a:p>
            <a:pPr lvl="2"/>
            <a:r>
              <a:rPr lang="en-US" dirty="0">
                <a:solidFill>
                  <a:srgbClr val="470A68"/>
                </a:solidFill>
                <a:latin typeface="Times New Roman" panose="02020603050405020304" pitchFamily="18" charset="0"/>
                <a:cs typeface="Times New Roman" panose="02020603050405020304" pitchFamily="18" charset="0"/>
              </a:rPr>
              <a:t>Note: each person who signs a qualification form should be checking all information for accuracy</a:t>
            </a:r>
          </a:p>
        </p:txBody>
      </p:sp>
      <p:sp>
        <p:nvSpPr>
          <p:cNvPr id="13" name="Rectangle 12">
            <a:extLst>
              <a:ext uri="{FF2B5EF4-FFF2-40B4-BE49-F238E27FC236}">
                <a16:creationId xmlns:a16="http://schemas.microsoft.com/office/drawing/2014/main" id="{672E5465-1DA0-4662-BA22-BEBADA8A2E52}"/>
              </a:ext>
            </a:extLst>
          </p:cNvPr>
          <p:cNvSpPr/>
          <p:nvPr/>
        </p:nvSpPr>
        <p:spPr>
          <a:xfrm>
            <a:off x="42590" y="402148"/>
            <a:ext cx="9101410" cy="692497"/>
          </a:xfrm>
          <a:prstGeom prst="rect">
            <a:avLst/>
          </a:prstGeom>
          <a:ln>
            <a:noFill/>
          </a:ln>
        </p:spPr>
        <p:txBody>
          <a:bodyPr wrap="square" numCol="2">
            <a:spAutoFit/>
          </a:bodyPr>
          <a:lstStyle/>
          <a:p>
            <a:pPr marL="285750" indent="-285750">
              <a:buFont typeface="Arial" panose="020B0604020202020204" pitchFamily="34" charset="0"/>
              <a:buChar char="•"/>
            </a:pPr>
            <a:r>
              <a:rPr lang="en-US" sz="1400" b="1" dirty="0">
                <a:solidFill>
                  <a:srgbClr val="7030A0"/>
                </a:solidFill>
              </a:rPr>
              <a:t>Brand new Clinical Associate/Instructional Staff</a:t>
            </a:r>
          </a:p>
          <a:p>
            <a:endParaRPr lang="en-US" sz="800" b="1" dirty="0">
              <a:solidFill>
                <a:srgbClr val="7030A0"/>
              </a:solidFill>
            </a:endParaRPr>
          </a:p>
          <a:p>
            <a:endParaRPr lang="en-US" sz="800" b="1" dirty="0">
              <a:solidFill>
                <a:srgbClr val="7030A0"/>
              </a:solidFill>
            </a:endParaRPr>
          </a:p>
          <a:p>
            <a:endParaRPr lang="en-US" sz="800" b="1" dirty="0">
              <a:solidFill>
                <a:srgbClr val="7030A0"/>
              </a:solidFill>
            </a:endParaRPr>
          </a:p>
          <a:p>
            <a:endParaRPr lang="en-US" sz="100" b="1" dirty="0">
              <a:solidFill>
                <a:srgbClr val="7030A0"/>
              </a:solidFill>
            </a:endParaRPr>
          </a:p>
          <a:p>
            <a:pPr marL="285750" indent="-285750">
              <a:buFont typeface="Arial" panose="020B0604020202020204" pitchFamily="34" charset="0"/>
              <a:buChar char="•"/>
            </a:pPr>
            <a:r>
              <a:rPr lang="en-US" sz="1400" b="1" dirty="0">
                <a:solidFill>
                  <a:srgbClr val="7030A0"/>
                </a:solidFill>
              </a:rPr>
              <a:t>Updating education information</a:t>
            </a:r>
          </a:p>
          <a:p>
            <a:endParaRPr lang="en-US" sz="1000" b="1" dirty="0">
              <a:solidFill>
                <a:srgbClr val="7030A0"/>
              </a:solidFill>
            </a:endParaRPr>
          </a:p>
        </p:txBody>
      </p:sp>
    </p:spTree>
    <p:extLst>
      <p:ext uri="{BB962C8B-B14F-4D97-AF65-F5344CB8AC3E}">
        <p14:creationId xmlns:p14="http://schemas.microsoft.com/office/powerpoint/2010/main" val="172242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70A68"/>
                </a:solidFill>
                <a:latin typeface="Times New Roman" panose="02020603050405020304" pitchFamily="18" charset="0"/>
                <a:cs typeface="Times New Roman" panose="02020603050405020304" pitchFamily="18" charset="0"/>
              </a:rPr>
              <a:t>New Forms: Selecting Accrediting Agency</a:t>
            </a:r>
            <a:endParaRPr lang="en-US" sz="3200" dirty="0"/>
          </a:p>
        </p:txBody>
      </p:sp>
      <p:sp>
        <p:nvSpPr>
          <p:cNvPr id="3" name="Content Placeholder 2"/>
          <p:cNvSpPr>
            <a:spLocks noGrp="1"/>
          </p:cNvSpPr>
          <p:nvPr>
            <p:ph idx="1"/>
          </p:nvPr>
        </p:nvSpPr>
        <p:spPr>
          <a:xfrm>
            <a:off x="628650" y="1266738"/>
            <a:ext cx="8079122" cy="5394121"/>
          </a:xfrm>
        </p:spPr>
        <p:txBody>
          <a:bodyPr>
            <a:normAutofit fontScale="70000" lnSpcReduction="20000"/>
          </a:bodyPr>
          <a:lstStyle/>
          <a:p>
            <a:endParaRPr lang="en-US" dirty="0"/>
          </a:p>
          <a:p>
            <a:pPr lvl="0"/>
            <a:r>
              <a:rPr lang="en-US" b="1" dirty="0"/>
              <a:t>How do I know what to select for Accrediting Agency?</a:t>
            </a:r>
            <a:endParaRPr lang="en-US" sz="2400" dirty="0"/>
          </a:p>
          <a:p>
            <a:pPr lvl="1"/>
            <a:r>
              <a:rPr lang="en-US" dirty="0"/>
              <a:t>FSW qualified faculty obtain degrees &amp; course work from regionally accredited institutions.</a:t>
            </a:r>
            <a:endParaRPr lang="en-US" sz="2000" dirty="0"/>
          </a:p>
          <a:p>
            <a:pPr lvl="2"/>
            <a:r>
              <a:rPr lang="en-US" sz="2600" b="1" dirty="0"/>
              <a:t>Step 1: Find the Accreditor - </a:t>
            </a:r>
            <a:r>
              <a:rPr lang="en-US" sz="2600" dirty="0"/>
              <a:t>Search CHEA (</a:t>
            </a:r>
            <a:r>
              <a:rPr lang="en-US" sz="2600" u="sng" dirty="0">
                <a:hlinkClick r:id="rId3"/>
              </a:rPr>
              <a:t>https://www.chea.org/</a:t>
            </a:r>
            <a:r>
              <a:rPr lang="en-US" sz="2600" u="sng" dirty="0"/>
              <a:t>)</a:t>
            </a:r>
            <a:r>
              <a:rPr lang="en-US" sz="2600" dirty="0"/>
              <a:t>, check the back of the transcript, or check the institution’s website </a:t>
            </a:r>
          </a:p>
          <a:p>
            <a:pPr lvl="2"/>
            <a:r>
              <a:rPr lang="en-US" sz="2600" b="1" dirty="0"/>
              <a:t>Step 2: Verify the accreditation status </a:t>
            </a:r>
            <a:r>
              <a:rPr lang="en-US" sz="2600" dirty="0"/>
              <a:t>with accreditor’s website:</a:t>
            </a:r>
          </a:p>
          <a:p>
            <a:pPr lvl="3"/>
            <a:r>
              <a:rPr lang="en-US" dirty="0"/>
              <a:t>ACCJC - Accrediting Commission for Community and Junior Colleges Western Association of Schools and Colleges</a:t>
            </a:r>
          </a:p>
          <a:p>
            <a:pPr lvl="3"/>
            <a:r>
              <a:rPr lang="en-US" dirty="0"/>
              <a:t>HLC - Higher Learning Commission</a:t>
            </a:r>
          </a:p>
          <a:p>
            <a:pPr lvl="3"/>
            <a:r>
              <a:rPr lang="en-US" dirty="0"/>
              <a:t>CHE-MSA - Middle States Commission on Higher Education</a:t>
            </a:r>
          </a:p>
          <a:p>
            <a:pPr lvl="3"/>
            <a:r>
              <a:rPr lang="en-US" dirty="0"/>
              <a:t>NECHE - New England Association of Schools and Colleges Commission on Institutions of Higher Education</a:t>
            </a:r>
          </a:p>
          <a:p>
            <a:pPr lvl="3"/>
            <a:r>
              <a:rPr lang="en-US" dirty="0"/>
              <a:t>NWCCU - Northwest Commission on Colleges and Universities</a:t>
            </a:r>
          </a:p>
          <a:p>
            <a:pPr lvl="3"/>
            <a:r>
              <a:rPr lang="en-US" dirty="0"/>
              <a:t>SACSCOC - Southern Association of Colleges and Schools Commission on Colleges</a:t>
            </a:r>
          </a:p>
          <a:p>
            <a:pPr lvl="3"/>
            <a:r>
              <a:rPr lang="en-US" dirty="0"/>
              <a:t>WASC Senior College and University Commission</a:t>
            </a:r>
          </a:p>
          <a:p>
            <a:pPr lvl="0"/>
            <a:endParaRPr lang="en-US" b="1" dirty="0"/>
          </a:p>
          <a:p>
            <a:pPr lvl="0"/>
            <a:r>
              <a:rPr lang="en-US" b="1" dirty="0"/>
              <a:t>How do we credential with foreign transcripts? What is NACES?</a:t>
            </a:r>
            <a:endParaRPr lang="en-US" sz="2400" dirty="0"/>
          </a:p>
          <a:p>
            <a:pPr lvl="1"/>
            <a:r>
              <a:rPr lang="en-US" dirty="0"/>
              <a:t>Foreign transcripts must also be accompanied by a foreign transcript evaluation. We only accept foreign transcript evaluations from a NACES member (National Association of Credential Evaluation Services). A NACES evaluation provides a report of the equivalency of foreign transcript information to a regionally accredited institution. (</a:t>
            </a:r>
            <a:r>
              <a:rPr lang="en-US" dirty="0">
                <a:hlinkClick r:id="rId4"/>
              </a:rPr>
              <a:t>https://www.naces.org/members</a:t>
            </a:r>
            <a:r>
              <a:rPr lang="en-US" dirty="0"/>
              <a:t>)</a:t>
            </a:r>
            <a:endParaRPr lang="en-US" sz="2000" dirty="0"/>
          </a:p>
        </p:txBody>
      </p:sp>
    </p:spTree>
    <p:extLst>
      <p:ext uri="{BB962C8B-B14F-4D97-AF65-F5344CB8AC3E}">
        <p14:creationId xmlns:p14="http://schemas.microsoft.com/office/powerpoint/2010/main" val="208314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365126"/>
            <a:ext cx="8273142" cy="1325563"/>
          </a:xfrm>
        </p:spPr>
        <p:txBody>
          <a:bodyPr>
            <a:normAutofit/>
          </a:bodyPr>
          <a:lstStyle/>
          <a:p>
            <a:r>
              <a:rPr lang="en-US" sz="3800" dirty="0">
                <a:solidFill>
                  <a:srgbClr val="470A68"/>
                </a:solidFill>
                <a:latin typeface="Times New Roman" panose="02020603050405020304" pitchFamily="18" charset="0"/>
                <a:cs typeface="Times New Roman" panose="02020603050405020304" pitchFamily="18" charset="0"/>
              </a:rPr>
              <a:t>HR COP Timeline - Official Transcripts:</a:t>
            </a:r>
            <a:endParaRPr lang="en-US" sz="3800" dirty="0"/>
          </a:p>
        </p:txBody>
      </p:sp>
      <p:sp>
        <p:nvSpPr>
          <p:cNvPr id="3" name="Content Placeholder 2"/>
          <p:cNvSpPr>
            <a:spLocks noGrp="1"/>
          </p:cNvSpPr>
          <p:nvPr>
            <p:ph idx="1"/>
          </p:nvPr>
        </p:nvSpPr>
        <p:spPr>
          <a:xfrm>
            <a:off x="628650" y="1419497"/>
            <a:ext cx="7886700" cy="4284617"/>
          </a:xfrm>
        </p:spPr>
        <p:txBody>
          <a:bodyPr>
            <a:normAutofit fontScale="62500" lnSpcReduction="20000"/>
          </a:bodyPr>
          <a:lstStyle/>
          <a:p>
            <a:endParaRPr lang="en-US" dirty="0"/>
          </a:p>
          <a:p>
            <a:pPr marL="0" indent="0">
              <a:buNone/>
            </a:pPr>
            <a:r>
              <a:rPr lang="en-US" dirty="0"/>
              <a:t>Unofficial transcripts may be used to initially certify a faculty member. </a:t>
            </a:r>
            <a:r>
              <a:rPr lang="en-US" b="1" dirty="0"/>
              <a:t>All forms required of an employee, including any required academic transcripts and credentials, must be submitted within thirty (30) days of an employee’s first day of employment</a:t>
            </a:r>
            <a:r>
              <a:rPr lang="en-US" dirty="0"/>
              <a:t>.</a:t>
            </a:r>
          </a:p>
          <a:p>
            <a:pPr marL="0" indent="0">
              <a:buNone/>
            </a:pPr>
            <a:r>
              <a:rPr lang="en-US" dirty="0"/>
              <a:t>The same standard of practice may be used for alternative credentialing materials, when unofficial copies may be used initially but official copies are required by the end of the first semester of teaching</a:t>
            </a:r>
            <a:r>
              <a:rPr lang="en-US" b="1" dirty="0"/>
              <a:t>. </a:t>
            </a:r>
          </a:p>
          <a:p>
            <a:pPr marL="0" indent="0">
              <a:buNone/>
            </a:pPr>
            <a:r>
              <a:rPr lang="en-US" dirty="0"/>
              <a:t>For any faculty who has unresolved course credentialing issues on the first day of classes of the semester, the School or Division will have to remove the faculty from the schedule or have approval from the Provost to keep the faculty assigned to courses.</a:t>
            </a:r>
            <a:endParaRPr lang="en-US" b="1" dirty="0"/>
          </a:p>
          <a:p>
            <a:pPr marL="0" indent="0">
              <a:buNone/>
            </a:pPr>
            <a:r>
              <a:rPr lang="en-US" b="1" dirty="0"/>
              <a:t>Faculty who fail to produce official transcripts and/or alternative credentials will not be allowed to teach after one semester</a:t>
            </a:r>
            <a:r>
              <a:rPr lang="en-US" dirty="0"/>
              <a:t>. </a:t>
            </a:r>
          </a:p>
          <a:p>
            <a:pPr marL="0" indent="0">
              <a:buNone/>
            </a:pPr>
            <a:endParaRPr lang="en-US" dirty="0">
              <a:solidFill>
                <a:srgbClr val="470A68"/>
              </a:solidFill>
              <a:latin typeface="Times New Roman" panose="02020603050405020304" pitchFamily="18" charset="0"/>
              <a:cs typeface="Times New Roman" panose="02020603050405020304" pitchFamily="18" charset="0"/>
            </a:endParaRPr>
          </a:p>
          <a:p>
            <a:pPr marL="0" indent="0">
              <a:buNone/>
            </a:pPr>
            <a:r>
              <a:rPr lang="en-US" b="1" i="1" u="sng" dirty="0">
                <a:solidFill>
                  <a:srgbClr val="FF0000"/>
                </a:solidFill>
                <a:latin typeface="Times New Roman" panose="02020603050405020304" pitchFamily="18" charset="0"/>
                <a:cs typeface="Times New Roman" panose="02020603050405020304" pitchFamily="18" charset="0"/>
              </a:rPr>
              <a:t>All Official transcripts should be submitted to or requested from HR and only HR</a:t>
            </a:r>
          </a:p>
        </p:txBody>
      </p:sp>
    </p:spTree>
    <p:extLst>
      <p:ext uri="{BB962C8B-B14F-4D97-AF65-F5344CB8AC3E}">
        <p14:creationId xmlns:p14="http://schemas.microsoft.com/office/powerpoint/2010/main" val="393499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33350"/>
            <a:ext cx="7886700" cy="1325563"/>
          </a:xfrm>
        </p:spPr>
        <p:txBody>
          <a:bodyPr>
            <a:normAutofit/>
          </a:bodyPr>
          <a:lstStyle/>
          <a:p>
            <a:r>
              <a:rPr lang="en-US" sz="3600" dirty="0">
                <a:solidFill>
                  <a:srgbClr val="470A68"/>
                </a:solidFill>
                <a:latin typeface="Times New Roman" panose="02020603050405020304" pitchFamily="18" charset="0"/>
                <a:cs typeface="Times New Roman" panose="02020603050405020304" pitchFamily="18" charset="0"/>
              </a:rPr>
              <a:t>Faculty Credentialing Manager</a:t>
            </a:r>
          </a:p>
        </p:txBody>
      </p:sp>
      <p:sp>
        <p:nvSpPr>
          <p:cNvPr id="3" name="Content Placeholder 2"/>
          <p:cNvSpPr>
            <a:spLocks noGrp="1"/>
          </p:cNvSpPr>
          <p:nvPr>
            <p:ph idx="1"/>
          </p:nvPr>
        </p:nvSpPr>
        <p:spPr>
          <a:xfrm>
            <a:off x="1047750" y="996950"/>
            <a:ext cx="7886700" cy="4351338"/>
          </a:xfrm>
        </p:spPr>
        <p:txBody>
          <a:bodyPr>
            <a:normAutofit/>
          </a:bodyPr>
          <a:lstStyle/>
          <a:p>
            <a:r>
              <a:rPr lang="en-US" sz="2200" dirty="0">
                <a:solidFill>
                  <a:srgbClr val="470A68"/>
                </a:solidFill>
                <a:latin typeface="Times New Roman" panose="02020603050405020304" pitchFamily="18" charset="0"/>
                <a:cs typeface="Times New Roman" panose="02020603050405020304" pitchFamily="18" charset="0"/>
              </a:rPr>
              <a:t>For updated qualifications, </a:t>
            </a:r>
            <a:r>
              <a:rPr lang="en-US" sz="2200" dirty="0">
                <a:solidFill>
                  <a:srgbClr val="470A68"/>
                </a:solidFill>
                <a:latin typeface="Times New Roman" panose="02020603050405020304" pitchFamily="18" charset="0"/>
                <a:cs typeface="Times New Roman" panose="02020603050405020304" pitchFamily="18" charset="0"/>
                <a:hlinkClick r:id="rId3" action="ppaction://hlinkfile"/>
              </a:rPr>
              <a:t>snip</a:t>
            </a:r>
            <a:r>
              <a:rPr lang="en-US" sz="2200" dirty="0">
                <a:solidFill>
                  <a:srgbClr val="470A68"/>
                </a:solidFill>
                <a:latin typeface="Times New Roman" panose="02020603050405020304" pitchFamily="18" charset="0"/>
                <a:cs typeface="Times New Roman" panose="02020603050405020304" pitchFamily="18" charset="0"/>
              </a:rPr>
              <a:t> of credentialing summary in credentialing manager…</a:t>
            </a:r>
            <a:r>
              <a:rPr lang="en-US" sz="2200" b="1" dirty="0">
                <a:solidFill>
                  <a:srgbClr val="470A68"/>
                </a:solidFill>
                <a:latin typeface="Times New Roman" panose="02020603050405020304" pitchFamily="18" charset="0"/>
                <a:cs typeface="Times New Roman" panose="02020603050405020304" pitchFamily="18" charset="0"/>
              </a:rPr>
              <a:t>anyone need the link? </a:t>
            </a:r>
          </a:p>
          <a:p>
            <a:pPr lvl="2"/>
            <a:endParaRPr lang="en-US" dirty="0">
              <a:solidFill>
                <a:srgbClr val="470A68"/>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19125" y="1771651"/>
            <a:ext cx="8081570" cy="4942114"/>
          </a:xfrm>
          <a:prstGeom prst="rect">
            <a:avLst/>
          </a:prstGeom>
        </p:spPr>
      </p:pic>
      <p:sp>
        <p:nvSpPr>
          <p:cNvPr id="5" name="Rectangle 4"/>
          <p:cNvSpPr/>
          <p:nvPr/>
        </p:nvSpPr>
        <p:spPr>
          <a:xfrm>
            <a:off x="1123950" y="5210175"/>
            <a:ext cx="552450" cy="1238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128712" y="5200650"/>
            <a:ext cx="561975" cy="190500"/>
          </a:xfrm>
          <a:prstGeom prst="rect">
            <a:avLst/>
          </a:prstGeom>
        </p:spPr>
      </p:pic>
      <p:cxnSp>
        <p:nvCxnSpPr>
          <p:cNvPr id="8" name="Straight Arrow Connector 7">
            <a:extLst>
              <a:ext uri="{FF2B5EF4-FFF2-40B4-BE49-F238E27FC236}">
                <a16:creationId xmlns:a16="http://schemas.microsoft.com/office/drawing/2014/main" id="{44134B97-EE01-4285-84BC-17960439482D}"/>
              </a:ext>
            </a:extLst>
          </p:cNvPr>
          <p:cNvCxnSpPr>
            <a:cxnSpLocks/>
          </p:cNvCxnSpPr>
          <p:nvPr/>
        </p:nvCxnSpPr>
        <p:spPr>
          <a:xfrm flipH="1">
            <a:off x="3832490" y="3665589"/>
            <a:ext cx="2081349" cy="880285"/>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335871-C7A2-4E85-B256-288051059D25}"/>
              </a:ext>
            </a:extLst>
          </p:cNvPr>
          <p:cNvCxnSpPr>
            <a:cxnSpLocks/>
          </p:cNvCxnSpPr>
          <p:nvPr/>
        </p:nvCxnSpPr>
        <p:spPr>
          <a:xfrm>
            <a:off x="8220419" y="3674297"/>
            <a:ext cx="0" cy="52537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AFACDF-0403-4C21-A082-A5D9B199B44D}"/>
              </a:ext>
            </a:extLst>
          </p:cNvPr>
          <p:cNvSpPr txBox="1"/>
          <p:nvPr/>
        </p:nvSpPr>
        <p:spPr>
          <a:xfrm>
            <a:off x="5913839" y="3304965"/>
            <a:ext cx="2611036" cy="369332"/>
          </a:xfrm>
          <a:prstGeom prst="rect">
            <a:avLst/>
          </a:prstGeom>
          <a:noFill/>
          <a:ln w="25400">
            <a:solidFill>
              <a:srgbClr val="7030A0"/>
            </a:solidFill>
          </a:ln>
        </p:spPr>
        <p:txBody>
          <a:bodyPr wrap="none" rtlCol="0">
            <a:spAutoFit/>
          </a:bodyPr>
          <a:lstStyle/>
          <a:p>
            <a:r>
              <a:rPr lang="en-US" dirty="0"/>
              <a:t>Click for current variances</a:t>
            </a:r>
          </a:p>
        </p:txBody>
      </p:sp>
      <p:sp>
        <p:nvSpPr>
          <p:cNvPr id="16" name="Oval 15">
            <a:extLst>
              <a:ext uri="{FF2B5EF4-FFF2-40B4-BE49-F238E27FC236}">
                <a16:creationId xmlns:a16="http://schemas.microsoft.com/office/drawing/2014/main" id="{468F3EBB-F281-44AB-A7F4-CD9897386C7B}"/>
              </a:ext>
            </a:extLst>
          </p:cNvPr>
          <p:cNvSpPr/>
          <p:nvPr/>
        </p:nvSpPr>
        <p:spPr>
          <a:xfrm>
            <a:off x="1409699" y="2667523"/>
            <a:ext cx="827315" cy="46155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C2AE3CD-C912-47AF-BA37-596A020015A7}"/>
              </a:ext>
            </a:extLst>
          </p:cNvPr>
          <p:cNvSpPr txBox="1"/>
          <p:nvPr/>
        </p:nvSpPr>
        <p:spPr>
          <a:xfrm>
            <a:off x="5939492" y="6436766"/>
            <a:ext cx="2972160" cy="276999"/>
          </a:xfrm>
          <a:prstGeom prst="rect">
            <a:avLst/>
          </a:prstGeom>
          <a:noFill/>
          <a:ln w="25400">
            <a:solidFill>
              <a:srgbClr val="7030A0"/>
            </a:solidFill>
          </a:ln>
        </p:spPr>
        <p:txBody>
          <a:bodyPr wrap="none" rtlCol="0">
            <a:spAutoFit/>
          </a:bodyPr>
          <a:lstStyle/>
          <a:p>
            <a:r>
              <a:rPr lang="en-US" sz="1200" dirty="0">
                <a:hlinkClick r:id="rId6"/>
              </a:rPr>
              <a:t>https://www.fsw.edu/online/certificationlist</a:t>
            </a:r>
            <a:r>
              <a:rPr lang="en-US" sz="1200" dirty="0"/>
              <a:t> </a:t>
            </a:r>
          </a:p>
        </p:txBody>
      </p:sp>
      <p:cxnSp>
        <p:nvCxnSpPr>
          <p:cNvPr id="14" name="Straight Arrow Connector 13">
            <a:extLst>
              <a:ext uri="{FF2B5EF4-FFF2-40B4-BE49-F238E27FC236}">
                <a16:creationId xmlns:a16="http://schemas.microsoft.com/office/drawing/2014/main" id="{3689F62A-47FE-44D3-AF48-32B0B1FC3005}"/>
              </a:ext>
            </a:extLst>
          </p:cNvPr>
          <p:cNvCxnSpPr>
            <a:cxnSpLocks/>
            <a:endCxn id="12" idx="1"/>
          </p:cNvCxnSpPr>
          <p:nvPr/>
        </p:nvCxnSpPr>
        <p:spPr>
          <a:xfrm>
            <a:off x="5730240" y="6575265"/>
            <a:ext cx="209252" cy="1"/>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59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105C07-4040-4423-AE5E-F6B47D06EF3C}"/>
              </a:ext>
            </a:extLst>
          </p:cNvPr>
          <p:cNvSpPr txBox="1">
            <a:spLocks/>
          </p:cNvSpPr>
          <p:nvPr/>
        </p:nvSpPr>
        <p:spPr>
          <a:xfrm>
            <a:off x="365759" y="871174"/>
            <a:ext cx="852569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Preview new resource template:</a:t>
            </a:r>
          </a:p>
          <a:p>
            <a:pPr algn="ctr"/>
            <a:r>
              <a:rPr lang="en-US" dirty="0"/>
              <a:t> Alt-Quals</a:t>
            </a:r>
          </a:p>
        </p:txBody>
      </p:sp>
    </p:spTree>
    <p:extLst>
      <p:ext uri="{BB962C8B-B14F-4D97-AF65-F5344CB8AC3E}">
        <p14:creationId xmlns:p14="http://schemas.microsoft.com/office/powerpoint/2010/main" val="393243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F932-CB86-468F-A99D-F2807C0C095C}"/>
              </a:ext>
            </a:extLst>
          </p:cNvPr>
          <p:cNvSpPr>
            <a:spLocks noGrp="1"/>
          </p:cNvSpPr>
          <p:nvPr>
            <p:ph type="title"/>
          </p:nvPr>
        </p:nvSpPr>
        <p:spPr>
          <a:xfrm>
            <a:off x="3201216" y="3148465"/>
            <a:ext cx="3234418" cy="1325563"/>
          </a:xfrm>
        </p:spPr>
        <p:txBody>
          <a:bodyPr>
            <a:normAutofit fontScale="90000"/>
          </a:bodyPr>
          <a:lstStyle/>
          <a:p>
            <a:r>
              <a:rPr lang="en-US" dirty="0"/>
              <a:t>Questions? Applause? Observations?</a:t>
            </a:r>
          </a:p>
        </p:txBody>
      </p:sp>
      <p:sp>
        <p:nvSpPr>
          <p:cNvPr id="3" name="Title 1">
            <a:extLst>
              <a:ext uri="{FF2B5EF4-FFF2-40B4-BE49-F238E27FC236}">
                <a16:creationId xmlns:a16="http://schemas.microsoft.com/office/drawing/2014/main" id="{684A702E-3F69-43EF-9449-86DD5C8F38A5}"/>
              </a:ext>
            </a:extLst>
          </p:cNvPr>
          <p:cNvSpPr txBox="1">
            <a:spLocks/>
          </p:cNvSpPr>
          <p:nvPr/>
        </p:nvSpPr>
        <p:spPr>
          <a:xfrm>
            <a:off x="365759" y="871174"/>
            <a:ext cx="852569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Sharing Best Practices</a:t>
            </a:r>
          </a:p>
        </p:txBody>
      </p:sp>
    </p:spTree>
    <p:extLst>
      <p:ext uri="{BB962C8B-B14F-4D97-AF65-F5344CB8AC3E}">
        <p14:creationId xmlns:p14="http://schemas.microsoft.com/office/powerpoint/2010/main" val="3127785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5395"/>
            <a:ext cx="7772400" cy="1524000"/>
          </a:xfrm>
        </p:spPr>
        <p:txBody>
          <a:bodyPr>
            <a:normAutofit/>
          </a:bodyPr>
          <a:lstStyle/>
          <a:p>
            <a:r>
              <a:rPr lang="en-US" sz="4400" dirty="0">
                <a:solidFill>
                  <a:srgbClr val="470A68"/>
                </a:solidFill>
                <a:latin typeface="Times New Roman" panose="02020603050405020304" pitchFamily="18" charset="0"/>
                <a:cs typeface="Times New Roman" panose="02020603050405020304" pitchFamily="18" charset="0"/>
              </a:rPr>
              <a:t>High-Five FSW &amp; Faculty Credentialing Stakeholders</a:t>
            </a:r>
          </a:p>
        </p:txBody>
      </p:sp>
      <p:sp>
        <p:nvSpPr>
          <p:cNvPr id="3" name="Subtitle 2"/>
          <p:cNvSpPr>
            <a:spLocks noGrp="1"/>
          </p:cNvSpPr>
          <p:nvPr>
            <p:ph type="subTitle" idx="1"/>
          </p:nvPr>
        </p:nvSpPr>
        <p:spPr>
          <a:xfrm>
            <a:off x="470264" y="2499361"/>
            <a:ext cx="8325394" cy="2934788"/>
          </a:xfrm>
        </p:spPr>
        <p:txBody>
          <a:bodyPr>
            <a:normAutofit fontScale="62500" lnSpcReduction="20000"/>
          </a:bodyPr>
          <a:lstStyle/>
          <a:p>
            <a:pPr marL="342900" indent="-342900" algn="l">
              <a:buFont typeface="Wingdings" panose="05000000000000000000" pitchFamily="2" charset="2"/>
              <a:buChar char="v"/>
            </a:pPr>
            <a:r>
              <a:rPr lang="en-US" sz="2900" b="1" dirty="0">
                <a:solidFill>
                  <a:schemeClr val="tx2"/>
                </a:solidFill>
                <a:latin typeface="Times New Roman" panose="02020603050405020304" pitchFamily="18" charset="0"/>
                <a:cs typeface="Times New Roman" panose="02020603050405020304" pitchFamily="18" charset="0"/>
              </a:rPr>
              <a:t>Institution-wide: </a:t>
            </a:r>
          </a:p>
          <a:p>
            <a:pPr marL="800100" lvl="1" indent="-342900" algn="l">
              <a:buFont typeface="Wingdings" panose="05000000000000000000" pitchFamily="2" charset="2"/>
              <a:buChar char="v"/>
            </a:pPr>
            <a:r>
              <a:rPr lang="en-US" sz="2300" b="1" i="1" dirty="0">
                <a:solidFill>
                  <a:schemeClr val="tx2"/>
                </a:solidFill>
                <a:latin typeface="Times New Roman" panose="02020603050405020304" pitchFamily="18" charset="0"/>
                <a:cs typeface="Times New Roman" panose="02020603050405020304" pitchFamily="18" charset="0"/>
              </a:rPr>
              <a:t>Zero recommendations </a:t>
            </a:r>
            <a:r>
              <a:rPr lang="en-US" sz="2300" b="1" dirty="0">
                <a:solidFill>
                  <a:schemeClr val="tx2"/>
                </a:solidFill>
                <a:latin typeface="Times New Roman" panose="02020603050405020304" pitchFamily="18" charset="0"/>
                <a:cs typeface="Times New Roman" panose="02020603050405020304" pitchFamily="18" charset="0"/>
              </a:rPr>
              <a:t>after on-site SACSCOC Committee visit</a:t>
            </a:r>
          </a:p>
          <a:p>
            <a:pPr marL="800100" lvl="1" indent="-342900" algn="l">
              <a:buFont typeface="Wingdings" panose="05000000000000000000" pitchFamily="2" charset="2"/>
              <a:buChar char="v"/>
            </a:pPr>
            <a:endParaRPr lang="en-US" b="1" dirty="0">
              <a:solidFill>
                <a:schemeClr val="tx2"/>
              </a:solidFill>
              <a:latin typeface="Times New Roman" panose="02020603050405020304" pitchFamily="18" charset="0"/>
              <a:cs typeface="Times New Roman" panose="02020603050405020304" pitchFamily="18" charset="0"/>
            </a:endParaRPr>
          </a:p>
          <a:p>
            <a:pPr lvl="1" algn="l"/>
            <a:endParaRPr lang="en-US" b="1" dirty="0">
              <a:solidFill>
                <a:schemeClr val="tx2"/>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r>
              <a:rPr lang="en-US" sz="2900" b="1" dirty="0">
                <a:solidFill>
                  <a:schemeClr val="tx2"/>
                </a:solidFill>
                <a:latin typeface="Times New Roman" panose="02020603050405020304" pitchFamily="18" charset="0"/>
                <a:cs typeface="Times New Roman" panose="02020603050405020304" pitchFamily="18" charset="0"/>
              </a:rPr>
              <a:t>Faculty Credentialing (6.2a): </a:t>
            </a:r>
          </a:p>
          <a:p>
            <a:pPr marL="800100" lvl="1" indent="-342900" algn="l">
              <a:buFont typeface="Wingdings" panose="05000000000000000000" pitchFamily="2" charset="2"/>
              <a:buChar char="v"/>
            </a:pPr>
            <a:r>
              <a:rPr lang="en-US" sz="2300" b="1" i="1" dirty="0">
                <a:solidFill>
                  <a:schemeClr val="tx2"/>
                </a:solidFill>
                <a:latin typeface="Times New Roman" panose="02020603050405020304" pitchFamily="18" charset="0"/>
                <a:cs typeface="Times New Roman" panose="02020603050405020304" pitchFamily="18" charset="0"/>
              </a:rPr>
              <a:t>Zero citations </a:t>
            </a:r>
            <a:r>
              <a:rPr lang="en-US" sz="2300" b="1" dirty="0">
                <a:solidFill>
                  <a:schemeClr val="tx2"/>
                </a:solidFill>
                <a:latin typeface="Times New Roman" panose="02020603050405020304" pitchFamily="18" charset="0"/>
                <a:cs typeface="Times New Roman" panose="02020603050405020304" pitchFamily="18" charset="0"/>
              </a:rPr>
              <a:t>of non-compliance after off-site SACSCOC Committee review</a:t>
            </a:r>
          </a:p>
          <a:p>
            <a:pPr lvl="1" algn="l"/>
            <a:endParaRPr lang="en-US" sz="2300" b="1" dirty="0">
              <a:solidFill>
                <a:schemeClr val="tx2"/>
              </a:solidFill>
              <a:latin typeface="Times New Roman" panose="02020603050405020304" pitchFamily="18" charset="0"/>
              <a:cs typeface="Times New Roman" panose="02020603050405020304" pitchFamily="18" charset="0"/>
              <a:hlinkClick r:id="rId3"/>
            </a:endParaRPr>
          </a:p>
          <a:p>
            <a:pPr marL="800100" lvl="1"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rPr>
              <a:t>SACSCOC Most frequently cited Principles in 2019:</a:t>
            </a:r>
          </a:p>
          <a:p>
            <a:pPr marL="1257300" lvl="2"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hlinkClick r:id="rId3"/>
              </a:rPr>
              <a:t>https://sacscoc.org/app/uploads/2020/02/Most_Frequently_Cited_Principles_2019_web.pdf</a:t>
            </a:r>
            <a:r>
              <a:rPr lang="en-US" sz="2300" b="1" dirty="0">
                <a:solidFill>
                  <a:schemeClr val="tx2"/>
                </a:solidFill>
                <a:latin typeface="Times New Roman" panose="02020603050405020304" pitchFamily="18" charset="0"/>
                <a:cs typeface="Times New Roman" panose="02020603050405020304" pitchFamily="18" charset="0"/>
              </a:rPr>
              <a:t> </a:t>
            </a:r>
          </a:p>
          <a:p>
            <a:pPr marL="800100" lvl="1" indent="-342900" algn="l">
              <a:buFont typeface="Wingdings" panose="05000000000000000000" pitchFamily="2" charset="2"/>
              <a:buChar char="v"/>
            </a:pPr>
            <a:endParaRPr lang="en-US" sz="2300" b="1" dirty="0">
              <a:solidFill>
                <a:schemeClr val="tx2"/>
              </a:solidFill>
              <a:latin typeface="Times New Roman" panose="02020603050405020304" pitchFamily="18" charset="0"/>
              <a:cs typeface="Times New Roman" panose="02020603050405020304" pitchFamily="18" charset="0"/>
            </a:endParaRPr>
          </a:p>
          <a:p>
            <a:pPr marL="800100" lvl="1"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rPr>
              <a:t>Examples from FSW 2021 Compliance Certification for Reaffirmation:</a:t>
            </a:r>
          </a:p>
          <a:p>
            <a:pPr marL="1257300" lvl="2"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hlinkClick r:id="rId4"/>
              </a:rPr>
              <a:t>https://webapps.fsw.edu/online/SACS/html/pages/6.2.a.html</a:t>
            </a:r>
            <a:r>
              <a:rPr lang="en-US" sz="2300" b="1" dirty="0">
                <a:solidFill>
                  <a:schemeClr val="tx2"/>
                </a:solidFill>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D1C9FD14-2B5B-40A8-A4EB-CFCE539EE02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14902" y="2229395"/>
            <a:ext cx="1558834" cy="1495506"/>
          </a:xfrm>
          <a:prstGeom prst="rect">
            <a:avLst/>
          </a:prstGeom>
        </p:spPr>
      </p:pic>
    </p:spTree>
    <p:extLst>
      <p:ext uri="{BB962C8B-B14F-4D97-AF65-F5344CB8AC3E}">
        <p14:creationId xmlns:p14="http://schemas.microsoft.com/office/powerpoint/2010/main" val="303502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Poll Question 1:</a:t>
            </a:r>
            <a:endParaRPr lang="en-US" dirty="0"/>
          </a:p>
        </p:txBody>
      </p:sp>
      <p:sp>
        <p:nvSpPr>
          <p:cNvPr id="3" name="TextBox 2">
            <a:extLst>
              <a:ext uri="{FF2B5EF4-FFF2-40B4-BE49-F238E27FC236}">
                <a16:creationId xmlns:a16="http://schemas.microsoft.com/office/drawing/2014/main" id="{673B5D6D-8AF4-4894-8993-3168831F9CC4}"/>
              </a:ext>
            </a:extLst>
          </p:cNvPr>
          <p:cNvSpPr txBox="1"/>
          <p:nvPr/>
        </p:nvSpPr>
        <p:spPr>
          <a:xfrm>
            <a:off x="513805" y="1690689"/>
            <a:ext cx="5695405" cy="2862322"/>
          </a:xfrm>
          <a:prstGeom prst="rect">
            <a:avLst/>
          </a:prstGeom>
          <a:noFill/>
        </p:spPr>
        <p:txBody>
          <a:bodyPr wrap="square" rtlCol="0">
            <a:spAutoFit/>
          </a:bodyPr>
          <a:lstStyle/>
          <a:p>
            <a:r>
              <a:rPr lang="en-US" dirty="0"/>
              <a:t>Think about the number of credentialing form packets (IQF’s, FQF’s, PSAV’s) that go to Team AASPIRE for review:</a:t>
            </a:r>
          </a:p>
          <a:p>
            <a:endParaRPr lang="en-US" dirty="0"/>
          </a:p>
          <a:p>
            <a:r>
              <a:rPr lang="en-US" dirty="0"/>
              <a:t>How many are returned to the department?</a:t>
            </a:r>
          </a:p>
          <a:p>
            <a:pPr marL="342900" indent="-342900">
              <a:buFont typeface="+mj-lt"/>
              <a:buAutoNum type="alphaUcPeriod"/>
            </a:pPr>
            <a:r>
              <a:rPr lang="en-US" dirty="0"/>
              <a:t>0%-24%</a:t>
            </a:r>
          </a:p>
          <a:p>
            <a:pPr marL="342900" indent="-342900">
              <a:buFont typeface="+mj-lt"/>
              <a:buAutoNum type="alphaUcPeriod"/>
            </a:pPr>
            <a:r>
              <a:rPr lang="en-US" dirty="0"/>
              <a:t>25%-49%</a:t>
            </a:r>
          </a:p>
          <a:p>
            <a:pPr marL="342900" indent="-342900">
              <a:buFont typeface="+mj-lt"/>
              <a:buAutoNum type="alphaUcPeriod"/>
            </a:pPr>
            <a:r>
              <a:rPr lang="en-US" dirty="0"/>
              <a:t>50%-74%</a:t>
            </a:r>
          </a:p>
          <a:p>
            <a:pPr marL="342900" indent="-342900">
              <a:buFont typeface="+mj-lt"/>
              <a:buAutoNum type="alphaUcPeriod"/>
            </a:pPr>
            <a:r>
              <a:rPr lang="en-US" dirty="0"/>
              <a:t>75%-100%</a:t>
            </a:r>
          </a:p>
          <a:p>
            <a:pPr marL="342900" indent="-342900">
              <a:buFont typeface="+mj-lt"/>
              <a:buAutoNum type="alphaUcPeriod"/>
            </a:pPr>
            <a:endParaRPr lang="en-US" dirty="0"/>
          </a:p>
          <a:p>
            <a:endParaRPr lang="en-US" dirty="0"/>
          </a:p>
        </p:txBody>
      </p:sp>
    </p:spTree>
    <p:extLst>
      <p:ext uri="{BB962C8B-B14F-4D97-AF65-F5344CB8AC3E}">
        <p14:creationId xmlns:p14="http://schemas.microsoft.com/office/powerpoint/2010/main" val="17217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Poll Answer 1:</a:t>
            </a:r>
            <a:endParaRPr lang="en-US" dirty="0"/>
          </a:p>
        </p:txBody>
      </p:sp>
      <p:sp>
        <p:nvSpPr>
          <p:cNvPr id="3" name="TextBox 2">
            <a:extLst>
              <a:ext uri="{FF2B5EF4-FFF2-40B4-BE49-F238E27FC236}">
                <a16:creationId xmlns:a16="http://schemas.microsoft.com/office/drawing/2014/main" id="{673B5D6D-8AF4-4894-8993-3168831F9CC4}"/>
              </a:ext>
            </a:extLst>
          </p:cNvPr>
          <p:cNvSpPr txBox="1"/>
          <p:nvPr/>
        </p:nvSpPr>
        <p:spPr>
          <a:xfrm>
            <a:off x="513805" y="1690689"/>
            <a:ext cx="5695405" cy="2862322"/>
          </a:xfrm>
          <a:prstGeom prst="rect">
            <a:avLst/>
          </a:prstGeom>
          <a:noFill/>
        </p:spPr>
        <p:txBody>
          <a:bodyPr wrap="square" rtlCol="0">
            <a:spAutoFit/>
          </a:bodyPr>
          <a:lstStyle/>
          <a:p>
            <a:r>
              <a:rPr lang="en-US" dirty="0"/>
              <a:t>Think about the number of credentialing form packets (IQF’s, FQF’s, PSAV’s) that go to Team AASPIRE for review:</a:t>
            </a:r>
          </a:p>
          <a:p>
            <a:endParaRPr lang="en-US" dirty="0"/>
          </a:p>
          <a:p>
            <a:r>
              <a:rPr lang="en-US" dirty="0"/>
              <a:t>How many are returned to the department?</a:t>
            </a:r>
          </a:p>
          <a:p>
            <a:pPr marL="342900" indent="-342900">
              <a:buFont typeface="+mj-lt"/>
              <a:buAutoNum type="alphaUcPeriod"/>
            </a:pPr>
            <a:r>
              <a:rPr lang="en-US" dirty="0"/>
              <a:t>0%-24%</a:t>
            </a:r>
          </a:p>
          <a:p>
            <a:pPr marL="342900" indent="-342900">
              <a:buFont typeface="+mj-lt"/>
              <a:buAutoNum type="alphaUcPeriod"/>
            </a:pPr>
            <a:r>
              <a:rPr lang="en-US" b="1" dirty="0"/>
              <a:t>25%-49%</a:t>
            </a:r>
          </a:p>
          <a:p>
            <a:pPr marL="342900" indent="-342900">
              <a:buFont typeface="+mj-lt"/>
              <a:buAutoNum type="alphaUcPeriod"/>
            </a:pPr>
            <a:r>
              <a:rPr lang="en-US" dirty="0"/>
              <a:t>50%-74%</a:t>
            </a:r>
          </a:p>
          <a:p>
            <a:pPr marL="342900" indent="-342900">
              <a:buFont typeface="+mj-lt"/>
              <a:buAutoNum type="alphaUcPeriod"/>
            </a:pPr>
            <a:r>
              <a:rPr lang="en-US" dirty="0"/>
              <a:t>75%-100%</a:t>
            </a:r>
          </a:p>
          <a:p>
            <a:pPr marL="342900" indent="-342900">
              <a:buFont typeface="+mj-lt"/>
              <a:buAutoNum type="alphaUcPeriod"/>
            </a:pPr>
            <a:endParaRPr lang="en-US" dirty="0"/>
          </a:p>
          <a:p>
            <a:endParaRPr lang="en-US" dirty="0"/>
          </a:p>
        </p:txBody>
      </p:sp>
      <p:graphicFrame>
        <p:nvGraphicFramePr>
          <p:cNvPr id="4" name="Chart 3">
            <a:extLst>
              <a:ext uri="{FF2B5EF4-FFF2-40B4-BE49-F238E27FC236}">
                <a16:creationId xmlns:a16="http://schemas.microsoft.com/office/drawing/2014/main" id="{F99D27EF-786E-4604-AB77-8272D57C7D92}"/>
              </a:ext>
            </a:extLst>
          </p:cNvPr>
          <p:cNvGraphicFramePr>
            <a:graphicFrameLocks/>
          </p:cNvGraphicFramePr>
          <p:nvPr>
            <p:extLst>
              <p:ext uri="{D42A27DB-BD31-4B8C-83A1-F6EECF244321}">
                <p14:modId xmlns:p14="http://schemas.microsoft.com/office/powerpoint/2010/main" val="2780760028"/>
              </p:ext>
            </p:extLst>
          </p:nvPr>
        </p:nvGraphicFramePr>
        <p:xfrm>
          <a:off x="2767820" y="3119673"/>
          <a:ext cx="6184591" cy="3577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277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0521"/>
            <a:ext cx="8229600" cy="1325563"/>
          </a:xfrm>
        </p:spPr>
        <p:txBody>
          <a:bodyPr>
            <a:noAutofit/>
          </a:bodyPr>
          <a:lstStyle/>
          <a:p>
            <a:r>
              <a:rPr lang="en-US" sz="4000" dirty="0">
                <a:solidFill>
                  <a:srgbClr val="470A68"/>
                </a:solidFill>
                <a:latin typeface="Times New Roman" panose="02020603050405020304" pitchFamily="18" charset="0"/>
                <a:cs typeface="Times New Roman" panose="02020603050405020304" pitchFamily="18" charset="0"/>
              </a:rPr>
              <a:t>Common FQF/IQF revisions? </a:t>
            </a:r>
            <a:br>
              <a:rPr lang="en-US" sz="4000" dirty="0">
                <a:solidFill>
                  <a:srgbClr val="470A68"/>
                </a:solidFill>
                <a:latin typeface="Times New Roman" panose="02020603050405020304" pitchFamily="18" charset="0"/>
                <a:cs typeface="Times New Roman" panose="02020603050405020304" pitchFamily="18" charset="0"/>
              </a:rPr>
            </a:br>
            <a:br>
              <a:rPr lang="en-US" sz="4000" dirty="0">
                <a:solidFill>
                  <a:srgbClr val="470A68"/>
                </a:solidFill>
                <a:latin typeface="Times New Roman" panose="02020603050405020304" pitchFamily="18" charset="0"/>
                <a:cs typeface="Times New Roman" panose="02020603050405020304" pitchFamily="18" charset="0"/>
              </a:rPr>
            </a:br>
            <a:r>
              <a:rPr lang="en-US" sz="3600" dirty="0">
                <a:solidFill>
                  <a:srgbClr val="470A68"/>
                </a:solidFill>
                <a:latin typeface="Times New Roman" panose="02020603050405020304" pitchFamily="18" charset="0"/>
                <a:cs typeface="Times New Roman" panose="02020603050405020304" pitchFamily="18" charset="0"/>
              </a:rPr>
              <a:t>Audience Engagement</a:t>
            </a:r>
          </a:p>
        </p:txBody>
      </p:sp>
    </p:spTree>
    <p:extLst>
      <p:ext uri="{BB962C8B-B14F-4D97-AF65-F5344CB8AC3E}">
        <p14:creationId xmlns:p14="http://schemas.microsoft.com/office/powerpoint/2010/main" val="318215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7" y="365126"/>
            <a:ext cx="8229600" cy="1325563"/>
          </a:xfrm>
        </p:spPr>
        <p:txBody>
          <a:bodyPr>
            <a:noAutofit/>
          </a:bodyPr>
          <a:lstStyle/>
          <a:p>
            <a:r>
              <a:rPr lang="en-US" sz="4000" dirty="0">
                <a:solidFill>
                  <a:srgbClr val="470A68"/>
                </a:solidFill>
                <a:latin typeface="Times New Roman" panose="02020603050405020304" pitchFamily="18" charset="0"/>
                <a:cs typeface="Times New Roman" panose="02020603050405020304" pitchFamily="18" charset="0"/>
              </a:rPr>
              <a:t>Common FQF/IQF revision examples</a:t>
            </a:r>
          </a:p>
        </p:txBody>
      </p:sp>
      <p:sp>
        <p:nvSpPr>
          <p:cNvPr id="3" name="Content Placeholder 2"/>
          <p:cNvSpPr>
            <a:spLocks noGrp="1"/>
          </p:cNvSpPr>
          <p:nvPr>
            <p:ph idx="1"/>
          </p:nvPr>
        </p:nvSpPr>
        <p:spPr>
          <a:xfrm>
            <a:off x="628650" y="1364071"/>
            <a:ext cx="2959281" cy="4801598"/>
          </a:xfrm>
          <a:solidFill>
            <a:srgbClr val="E8E8E8"/>
          </a:solidFill>
          <a:ln>
            <a:solidFill>
              <a:srgbClr val="7030A0"/>
            </a:solidFill>
          </a:ln>
        </p:spPr>
        <p:txBody>
          <a:bodyPr>
            <a:normAutofit fontScale="62500" lnSpcReduction="20000"/>
          </a:bodyPr>
          <a:lstStyle/>
          <a:p>
            <a:r>
              <a:rPr lang="en-US" dirty="0">
                <a:solidFill>
                  <a:srgbClr val="470A68"/>
                </a:solidFill>
                <a:latin typeface="Times New Roman" panose="02020603050405020304" pitchFamily="18" charset="0"/>
                <a:cs typeface="Times New Roman" panose="02020603050405020304" pitchFamily="18" charset="0"/>
              </a:rPr>
              <a:t>Handwritten items </a:t>
            </a:r>
          </a:p>
          <a:p>
            <a:r>
              <a:rPr lang="en-US" dirty="0">
                <a:solidFill>
                  <a:srgbClr val="470A68"/>
                </a:solidFill>
                <a:latin typeface="Times New Roman" panose="02020603050405020304" pitchFamily="18" charset="0"/>
                <a:cs typeface="Times New Roman" panose="02020603050405020304" pitchFamily="18" charset="0"/>
              </a:rPr>
              <a:t>Incorrect or incomplete Banner ID </a:t>
            </a:r>
          </a:p>
          <a:p>
            <a:r>
              <a:rPr lang="en-US" dirty="0">
                <a:solidFill>
                  <a:srgbClr val="470A68"/>
                </a:solidFill>
                <a:latin typeface="Times New Roman" panose="02020603050405020304" pitchFamily="18" charset="0"/>
                <a:cs typeface="Times New Roman" panose="02020603050405020304" pitchFamily="18" charset="0"/>
              </a:rPr>
              <a:t>Inaccurate form type</a:t>
            </a:r>
          </a:p>
          <a:p>
            <a:r>
              <a:rPr lang="en-US" dirty="0">
                <a:solidFill>
                  <a:srgbClr val="470A68"/>
                </a:solidFill>
                <a:latin typeface="Times New Roman" panose="02020603050405020304" pitchFamily="18" charset="0"/>
                <a:cs typeface="Times New Roman" panose="02020603050405020304" pitchFamily="18" charset="0"/>
              </a:rPr>
              <a:t>Institutions listed that are not necessary for qualification</a:t>
            </a:r>
          </a:p>
          <a:p>
            <a:r>
              <a:rPr lang="en-US" dirty="0">
                <a:solidFill>
                  <a:srgbClr val="470A68"/>
                </a:solidFill>
                <a:latin typeface="Times New Roman" panose="02020603050405020304" pitchFamily="18" charset="0"/>
                <a:cs typeface="Times New Roman" panose="02020603050405020304" pitchFamily="18" charset="0"/>
              </a:rPr>
              <a:t>Missing or incorrect course prefixes</a:t>
            </a:r>
          </a:p>
          <a:p>
            <a:r>
              <a:rPr lang="en-US" dirty="0">
                <a:solidFill>
                  <a:srgbClr val="470A68"/>
                </a:solidFill>
                <a:latin typeface="Times New Roman" panose="02020603050405020304" pitchFamily="18" charset="0"/>
                <a:cs typeface="Times New Roman" panose="02020603050405020304" pitchFamily="18" charset="0"/>
              </a:rPr>
              <a:t>Missing signatures and/or dates</a:t>
            </a:r>
          </a:p>
          <a:p>
            <a:r>
              <a:rPr lang="en-US" dirty="0">
                <a:solidFill>
                  <a:srgbClr val="470A68"/>
                </a:solidFill>
                <a:latin typeface="Times New Roman" panose="02020603050405020304" pitchFamily="18" charset="0"/>
                <a:cs typeface="Times New Roman" panose="02020603050405020304" pitchFamily="18" charset="0"/>
              </a:rPr>
              <a:t>GSH counts</a:t>
            </a:r>
          </a:p>
          <a:p>
            <a:r>
              <a:rPr lang="en-US" dirty="0">
                <a:solidFill>
                  <a:srgbClr val="470A68"/>
                </a:solidFill>
                <a:latin typeface="Times New Roman" panose="02020603050405020304" pitchFamily="18" charset="0"/>
                <a:cs typeface="Times New Roman" panose="02020603050405020304" pitchFamily="18" charset="0"/>
              </a:rPr>
              <a:t>Not attaching documentation to Alt-qualification</a:t>
            </a:r>
          </a:p>
          <a:p>
            <a:r>
              <a:rPr lang="en-US" dirty="0">
                <a:solidFill>
                  <a:srgbClr val="470A68"/>
                </a:solidFill>
                <a:latin typeface="Times New Roman" panose="02020603050405020304" pitchFamily="18" charset="0"/>
                <a:cs typeface="Times New Roman" panose="02020603050405020304" pitchFamily="18" charset="0"/>
              </a:rPr>
              <a:t>Degree, Major, Subject clarity – Refer and match to the transcript!</a:t>
            </a:r>
          </a:p>
          <a:p>
            <a:pPr marL="457200" lvl="1" indent="0">
              <a:buNone/>
            </a:pPr>
            <a:endParaRPr lang="en-US" dirty="0">
              <a:solidFill>
                <a:srgbClr val="470A68"/>
              </a:solidFill>
              <a:latin typeface="Times New Roman" panose="02020603050405020304" pitchFamily="18" charset="0"/>
              <a:cs typeface="Times New Roman" panose="02020603050405020304" pitchFamily="18" charset="0"/>
            </a:endParaRPr>
          </a:p>
          <a:p>
            <a:pPr marL="0" indent="0">
              <a:buNone/>
            </a:pPr>
            <a:endParaRPr lang="en-US" dirty="0">
              <a:solidFill>
                <a:srgbClr val="470A68"/>
              </a:solidFill>
              <a:latin typeface="Times New Roman" panose="02020603050405020304" pitchFamily="18" charset="0"/>
              <a:cs typeface="Times New Roman" panose="02020603050405020304" pitchFamily="18" charset="0"/>
            </a:endParaRPr>
          </a:p>
          <a:p>
            <a:endParaRPr lang="en-US" dirty="0"/>
          </a:p>
        </p:txBody>
      </p:sp>
      <p:graphicFrame>
        <p:nvGraphicFramePr>
          <p:cNvPr id="4" name="Chart 3">
            <a:extLst>
              <a:ext uri="{FF2B5EF4-FFF2-40B4-BE49-F238E27FC236}">
                <a16:creationId xmlns:a16="http://schemas.microsoft.com/office/drawing/2014/main" id="{CF182E58-DEAD-4682-82BC-1061309CFB62}"/>
              </a:ext>
            </a:extLst>
          </p:cNvPr>
          <p:cNvGraphicFramePr>
            <a:graphicFrameLocks/>
          </p:cNvGraphicFramePr>
          <p:nvPr/>
        </p:nvGraphicFramePr>
        <p:xfrm>
          <a:off x="3711484" y="1961640"/>
          <a:ext cx="4828359" cy="3846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500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470A68"/>
                </a:solidFill>
                <a:latin typeface="Times New Roman" panose="02020603050405020304" pitchFamily="18" charset="0"/>
                <a:cs typeface="Times New Roman" panose="02020603050405020304" pitchFamily="18" charset="0"/>
              </a:rPr>
              <a:t>Supplemental Documents</a:t>
            </a:r>
            <a:endParaRPr lang="en-US" sz="4000" dirty="0"/>
          </a:p>
        </p:txBody>
      </p:sp>
      <p:sp>
        <p:nvSpPr>
          <p:cNvPr id="3" name="Content Placeholder 2"/>
          <p:cNvSpPr>
            <a:spLocks noGrp="1"/>
          </p:cNvSpPr>
          <p:nvPr>
            <p:ph idx="1"/>
          </p:nvPr>
        </p:nvSpPr>
        <p:spPr>
          <a:xfrm>
            <a:off x="628650" y="1790699"/>
            <a:ext cx="4111130" cy="3548063"/>
          </a:xfrm>
        </p:spPr>
        <p:txBody>
          <a:bodyPr>
            <a:normAutofit fontScale="70000" lnSpcReduction="20000"/>
          </a:bodyPr>
          <a:lstStyle/>
          <a:p>
            <a:pPr marL="0" indent="0">
              <a:buNone/>
            </a:pPr>
            <a:r>
              <a:rPr lang="en-US" b="1" i="1" dirty="0">
                <a:solidFill>
                  <a:srgbClr val="470A6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Necessary</a:t>
            </a:r>
          </a:p>
          <a:p>
            <a:r>
              <a:rPr lang="en-US" dirty="0">
                <a:solidFill>
                  <a:srgbClr val="470A68"/>
                </a:solidFill>
                <a:latin typeface="Times New Roman" panose="02020603050405020304" pitchFamily="18" charset="0"/>
                <a:cs typeface="Times New Roman" panose="02020603050405020304" pitchFamily="18" charset="0"/>
              </a:rPr>
              <a:t>FQF’s</a:t>
            </a:r>
          </a:p>
          <a:p>
            <a:pPr lvl="1"/>
            <a:r>
              <a:rPr lang="en-US" dirty="0">
                <a:solidFill>
                  <a:srgbClr val="470A68"/>
                </a:solidFill>
                <a:latin typeface="Times New Roman" panose="02020603050405020304" pitchFamily="18" charset="0"/>
                <a:cs typeface="Times New Roman" panose="02020603050405020304" pitchFamily="18" charset="0"/>
              </a:rPr>
              <a:t>Transcript (or Cred Manager snip for updated FQF’s only)</a:t>
            </a:r>
          </a:p>
          <a:p>
            <a:pPr lvl="1"/>
            <a:r>
              <a:rPr lang="en-US" dirty="0">
                <a:solidFill>
                  <a:srgbClr val="470A68"/>
                </a:solidFill>
                <a:latin typeface="Times New Roman" panose="02020603050405020304" pitchFamily="18" charset="0"/>
                <a:cs typeface="Times New Roman" panose="02020603050405020304" pitchFamily="18" charset="0"/>
              </a:rPr>
              <a:t>Copy of Guidelines for listed course prefixes</a:t>
            </a:r>
          </a:p>
          <a:p>
            <a:pPr lvl="1"/>
            <a:r>
              <a:rPr lang="en-US" dirty="0">
                <a:solidFill>
                  <a:srgbClr val="470A68"/>
                </a:solidFill>
                <a:latin typeface="Times New Roman" panose="02020603050405020304" pitchFamily="18" charset="0"/>
                <a:cs typeface="Times New Roman" panose="02020603050405020304" pitchFamily="18" charset="0"/>
              </a:rPr>
              <a:t>Other relevant supplemental documents (licenses, certifications, etc.)</a:t>
            </a:r>
          </a:p>
          <a:p>
            <a:pPr lvl="1"/>
            <a:endParaRPr lang="en-US" dirty="0">
              <a:solidFill>
                <a:srgbClr val="470A68"/>
              </a:solidFill>
              <a:latin typeface="Times New Roman" panose="02020603050405020304" pitchFamily="18" charset="0"/>
              <a:cs typeface="Times New Roman" panose="02020603050405020304" pitchFamily="18" charset="0"/>
            </a:endParaRPr>
          </a:p>
          <a:p>
            <a:r>
              <a:rPr lang="en-US" dirty="0">
                <a:solidFill>
                  <a:srgbClr val="470A68"/>
                </a:solidFill>
                <a:latin typeface="Times New Roman" panose="02020603050405020304" pitchFamily="18" charset="0"/>
                <a:cs typeface="Times New Roman" panose="02020603050405020304" pitchFamily="18" charset="0"/>
              </a:rPr>
              <a:t>IQF’s</a:t>
            </a:r>
          </a:p>
          <a:p>
            <a:pPr lvl="1"/>
            <a:r>
              <a:rPr lang="en-US" dirty="0">
                <a:solidFill>
                  <a:srgbClr val="470A68"/>
                </a:solidFill>
                <a:latin typeface="Times New Roman" panose="02020603050405020304" pitchFamily="18" charset="0"/>
                <a:cs typeface="Times New Roman" panose="02020603050405020304" pitchFamily="18" charset="0"/>
              </a:rPr>
              <a:t>Transcripts</a:t>
            </a:r>
          </a:p>
          <a:p>
            <a:pPr lvl="1"/>
            <a:r>
              <a:rPr lang="en-US" dirty="0">
                <a:solidFill>
                  <a:srgbClr val="470A68"/>
                </a:solidFill>
                <a:latin typeface="Times New Roman" panose="02020603050405020304" pitchFamily="18" charset="0"/>
                <a:cs typeface="Times New Roman" panose="02020603050405020304" pitchFamily="18" charset="0"/>
              </a:rPr>
              <a:t>Relevant Certifications and/or Licenses</a:t>
            </a:r>
          </a:p>
          <a:p>
            <a:pPr marL="0" indent="0">
              <a:buNone/>
            </a:pPr>
            <a:endParaRPr lang="en-US" dirty="0"/>
          </a:p>
        </p:txBody>
      </p:sp>
      <p:pic>
        <p:nvPicPr>
          <p:cNvPr id="4" name="Picture 3" descr="Checkmark"/>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8166" y="5077466"/>
            <a:ext cx="1673224" cy="1673224"/>
          </a:xfrm>
          <a:prstGeom prst="rect">
            <a:avLst/>
          </a:prstGeom>
        </p:spPr>
      </p:pic>
      <p:sp>
        <p:nvSpPr>
          <p:cNvPr id="5" name="Content Placeholder 2">
            <a:extLst>
              <a:ext uri="{FF2B5EF4-FFF2-40B4-BE49-F238E27FC236}">
                <a16:creationId xmlns:a16="http://schemas.microsoft.com/office/drawing/2014/main" id="{8B85EB59-5BDE-4DE2-A30A-B6DF55D7836D}"/>
              </a:ext>
            </a:extLst>
          </p:cNvPr>
          <p:cNvSpPr txBox="1">
            <a:spLocks/>
          </p:cNvSpPr>
          <p:nvPr/>
        </p:nvSpPr>
        <p:spPr>
          <a:xfrm>
            <a:off x="5092116" y="1790701"/>
            <a:ext cx="3917660" cy="238701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470A6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Unnecessary</a:t>
            </a:r>
          </a:p>
          <a:p>
            <a:r>
              <a:rPr lang="en-US" dirty="0">
                <a:solidFill>
                  <a:srgbClr val="470A68"/>
                </a:solidFill>
                <a:latin typeface="Times New Roman" panose="02020603050405020304" pitchFamily="18" charset="0"/>
                <a:cs typeface="Times New Roman" panose="02020603050405020304" pitchFamily="18" charset="0"/>
              </a:rPr>
              <a:t>Documents commonly sent but not needed</a:t>
            </a:r>
          </a:p>
          <a:p>
            <a:pPr lvl="1"/>
            <a:r>
              <a:rPr lang="en-US" dirty="0">
                <a:solidFill>
                  <a:srgbClr val="470A68"/>
                </a:solidFill>
                <a:latin typeface="Times New Roman" panose="02020603050405020304" pitchFamily="18" charset="0"/>
                <a:cs typeface="Times New Roman" panose="02020603050405020304" pitchFamily="18" charset="0"/>
              </a:rPr>
              <a:t>Employment applications</a:t>
            </a:r>
          </a:p>
          <a:p>
            <a:pPr lvl="1"/>
            <a:r>
              <a:rPr lang="en-US" dirty="0">
                <a:solidFill>
                  <a:srgbClr val="470A68"/>
                </a:solidFill>
                <a:latin typeface="Times New Roman" panose="02020603050405020304" pitchFamily="18" charset="0"/>
                <a:cs typeface="Times New Roman" panose="02020603050405020304" pitchFamily="18" charset="0"/>
              </a:rPr>
              <a:t>Resumes and CVs</a:t>
            </a:r>
          </a:p>
          <a:p>
            <a:pPr lvl="1"/>
            <a:r>
              <a:rPr lang="en-US" dirty="0">
                <a:solidFill>
                  <a:srgbClr val="470A68"/>
                </a:solidFill>
                <a:latin typeface="Times New Roman" panose="02020603050405020304" pitchFamily="18" charset="0"/>
                <a:cs typeface="Times New Roman" panose="02020603050405020304" pitchFamily="18" charset="0"/>
              </a:rPr>
              <a:t>Other licenses not needed for credentialing</a:t>
            </a:r>
          </a:p>
          <a:p>
            <a:pPr lvl="1"/>
            <a:r>
              <a:rPr lang="en-US" dirty="0">
                <a:solidFill>
                  <a:srgbClr val="470A68"/>
                </a:solidFill>
                <a:latin typeface="Times New Roman" panose="02020603050405020304" pitchFamily="18" charset="0"/>
                <a:cs typeface="Times New Roman" panose="02020603050405020304" pitchFamily="18" charset="0"/>
              </a:rPr>
              <a:t>Unnecessary transcripts</a:t>
            </a:r>
          </a:p>
          <a:p>
            <a:pPr lvl="1"/>
            <a:r>
              <a:rPr lang="en-US" dirty="0">
                <a:solidFill>
                  <a:srgbClr val="470A68"/>
                </a:solidFill>
                <a:latin typeface="Times New Roman" panose="02020603050405020304" pitchFamily="18" charset="0"/>
                <a:cs typeface="Times New Roman" panose="02020603050405020304" pitchFamily="18" charset="0"/>
              </a:rPr>
              <a:t>(</a:t>
            </a:r>
            <a:r>
              <a:rPr lang="en-US" i="1" dirty="0">
                <a:solidFill>
                  <a:srgbClr val="470A68"/>
                </a:solidFill>
                <a:latin typeface="Times New Roman" panose="02020603050405020304" pitchFamily="18" charset="0"/>
                <a:cs typeface="Times New Roman" panose="02020603050405020304" pitchFamily="18" charset="0"/>
              </a:rPr>
              <a:t>Previous qualification forms</a:t>
            </a:r>
            <a:r>
              <a:rPr lang="en-US" dirty="0">
                <a:solidFill>
                  <a:srgbClr val="470A68"/>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078BFCA3-3A27-408A-BEF4-686E67FC5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5785" y="4901413"/>
            <a:ext cx="1420098" cy="1591461"/>
          </a:xfrm>
          <a:prstGeom prst="rect">
            <a:avLst/>
          </a:prstGeom>
        </p:spPr>
      </p:pic>
    </p:spTree>
    <p:extLst>
      <p:ext uri="{BB962C8B-B14F-4D97-AF65-F5344CB8AC3E}">
        <p14:creationId xmlns:p14="http://schemas.microsoft.com/office/powerpoint/2010/main" val="85618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88926"/>
            <a:ext cx="7886700" cy="1325563"/>
          </a:xfrm>
        </p:spPr>
        <p:txBody>
          <a:bodyPr>
            <a:normAutofit/>
          </a:bodyPr>
          <a:lstStyle/>
          <a:p>
            <a:pPr algn="ctr"/>
            <a:r>
              <a:rPr lang="en-US" sz="3800" dirty="0">
                <a:solidFill>
                  <a:srgbClr val="470A68"/>
                </a:solidFill>
                <a:latin typeface="Times New Roman" panose="02020603050405020304" pitchFamily="18" charset="0"/>
                <a:cs typeface="Times New Roman" panose="02020603050405020304" pitchFamily="18" charset="0"/>
              </a:rPr>
              <a:t>Example Email Credentialing Report</a:t>
            </a:r>
            <a:br>
              <a:rPr lang="en-US" sz="3800" dirty="0">
                <a:solidFill>
                  <a:srgbClr val="470A68"/>
                </a:solidFill>
                <a:latin typeface="Times New Roman" panose="02020603050405020304" pitchFamily="18" charset="0"/>
                <a:cs typeface="Times New Roman" panose="02020603050405020304" pitchFamily="18" charset="0"/>
              </a:rPr>
            </a:br>
            <a:r>
              <a:rPr lang="en-US" sz="3800" dirty="0">
                <a:solidFill>
                  <a:srgbClr val="470A68"/>
                </a:solidFill>
                <a:latin typeface="Times New Roman" panose="02020603050405020304" pitchFamily="18" charset="0"/>
                <a:cs typeface="Times New Roman" panose="02020603050405020304" pitchFamily="18" charset="0"/>
              </a:rPr>
              <a:t>Variances – </a:t>
            </a:r>
            <a:r>
              <a:rPr lang="en-US" sz="3800">
                <a:solidFill>
                  <a:srgbClr val="470A68"/>
                </a:solidFill>
                <a:latin typeface="Times New Roman" panose="02020603050405020304" pitchFamily="18" charset="0"/>
                <a:cs typeface="Times New Roman" panose="02020603050405020304" pitchFamily="18" charset="0"/>
              </a:rPr>
              <a:t>Action Required!</a:t>
            </a:r>
            <a:endParaRPr lang="en-US" sz="3800" dirty="0">
              <a:solidFill>
                <a:srgbClr val="470A68"/>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36556071"/>
              </p:ext>
            </p:extLst>
          </p:nvPr>
        </p:nvGraphicFramePr>
        <p:xfrm>
          <a:off x="256074" y="1695598"/>
          <a:ext cx="8249753" cy="4088782"/>
        </p:xfrm>
        <a:graphic>
          <a:graphicData uri="http://schemas.openxmlformats.org/drawingml/2006/table">
            <a:tbl>
              <a:tblPr/>
              <a:tblGrid>
                <a:gridCol w="2065127">
                  <a:extLst>
                    <a:ext uri="{9D8B030D-6E8A-4147-A177-3AD203B41FA5}">
                      <a16:colId xmlns:a16="http://schemas.microsoft.com/office/drawing/2014/main" val="2529585335"/>
                    </a:ext>
                  </a:extLst>
                </a:gridCol>
                <a:gridCol w="688376">
                  <a:extLst>
                    <a:ext uri="{9D8B030D-6E8A-4147-A177-3AD203B41FA5}">
                      <a16:colId xmlns:a16="http://schemas.microsoft.com/office/drawing/2014/main" val="1273729493"/>
                    </a:ext>
                  </a:extLst>
                </a:gridCol>
                <a:gridCol w="688376">
                  <a:extLst>
                    <a:ext uri="{9D8B030D-6E8A-4147-A177-3AD203B41FA5}">
                      <a16:colId xmlns:a16="http://schemas.microsoft.com/office/drawing/2014/main" val="406577534"/>
                    </a:ext>
                  </a:extLst>
                </a:gridCol>
                <a:gridCol w="688376">
                  <a:extLst>
                    <a:ext uri="{9D8B030D-6E8A-4147-A177-3AD203B41FA5}">
                      <a16:colId xmlns:a16="http://schemas.microsoft.com/office/drawing/2014/main" val="1785360036"/>
                    </a:ext>
                  </a:extLst>
                </a:gridCol>
                <a:gridCol w="688376">
                  <a:extLst>
                    <a:ext uri="{9D8B030D-6E8A-4147-A177-3AD203B41FA5}">
                      <a16:colId xmlns:a16="http://schemas.microsoft.com/office/drawing/2014/main" val="3152129599"/>
                    </a:ext>
                  </a:extLst>
                </a:gridCol>
                <a:gridCol w="725204">
                  <a:extLst>
                    <a:ext uri="{9D8B030D-6E8A-4147-A177-3AD203B41FA5}">
                      <a16:colId xmlns:a16="http://schemas.microsoft.com/office/drawing/2014/main" val="2993304628"/>
                    </a:ext>
                  </a:extLst>
                </a:gridCol>
                <a:gridCol w="2705918">
                  <a:extLst>
                    <a:ext uri="{9D8B030D-6E8A-4147-A177-3AD203B41FA5}">
                      <a16:colId xmlns:a16="http://schemas.microsoft.com/office/drawing/2014/main" val="862574324"/>
                    </a:ext>
                  </a:extLst>
                </a:gridCol>
              </a:tblGrid>
              <a:tr h="141316">
                <a:tc rowSpan="2">
                  <a:txBody>
                    <a:bodyPr/>
                    <a:lstStyle/>
                    <a:p>
                      <a:pPr algn="l" fontAlgn="t"/>
                      <a:r>
                        <a:rPr lang="en-US" sz="1100" b="1" i="0" u="none" strike="noStrike" dirty="0">
                          <a:solidFill>
                            <a:srgbClr val="000000"/>
                          </a:solidFill>
                          <a:effectLst/>
                          <a:latin typeface="Calibri" panose="020F0502020204030204" pitchFamily="34" charset="0"/>
                        </a:rPr>
                        <a:t>FALL 2019</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9BD"/>
                    </a:solidFill>
                  </a:tcPr>
                </a:tc>
                <a:tc rowSpan="2">
                  <a:txBody>
                    <a:bodyPr/>
                    <a:lstStyle/>
                    <a:p>
                      <a:pPr algn="l" fontAlgn="t"/>
                      <a:r>
                        <a:rPr lang="en-US" sz="1100" b="1" i="0" u="none" strike="noStrike">
                          <a:solidFill>
                            <a:srgbClr val="000000"/>
                          </a:solidFill>
                          <a:effectLst/>
                          <a:latin typeface="Calibri" panose="020F0502020204030204" pitchFamily="34" charset="0"/>
                        </a:rPr>
                        <a:t>FORM TYPE (Faculty FQF or Instructional/Clinical IQF)</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9BD"/>
                    </a:solidFill>
                  </a:tcPr>
                </a:tc>
                <a:tc gridSpan="4">
                  <a:txBody>
                    <a:bodyPr/>
                    <a:lstStyle/>
                    <a:p>
                      <a:pPr algn="l" fontAlgn="t"/>
                      <a:r>
                        <a:rPr lang="en-US" sz="1100" b="1" i="0" u="none" strike="noStrike" dirty="0">
                          <a:solidFill>
                            <a:srgbClr val="000000"/>
                          </a:solidFill>
                          <a:effectLst/>
                          <a:latin typeface="Calibri" panose="020F0502020204030204" pitchFamily="34" charset="0"/>
                        </a:rPr>
                        <a:t>ISSUE/VARIANCE</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9B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l" fontAlgn="t"/>
                      <a:r>
                        <a:rPr lang="en-US" sz="1100" b="1" i="0" u="none" strike="noStrike" dirty="0">
                          <a:solidFill>
                            <a:srgbClr val="000000"/>
                          </a:solidFill>
                          <a:effectLst/>
                          <a:latin typeface="Calibri" panose="020F0502020204030204" pitchFamily="34" charset="0"/>
                        </a:rPr>
                        <a:t>RESPONSIBLE</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9BD"/>
                    </a:solidFill>
                  </a:tcPr>
                </a:tc>
                <a:extLst>
                  <a:ext uri="{0D108BD9-81ED-4DB2-BD59-A6C34878D82A}">
                    <a16:rowId xmlns:a16="http://schemas.microsoft.com/office/drawing/2014/main" val="2051142682"/>
                  </a:ext>
                </a:extLst>
              </a:tr>
              <a:tr h="669267">
                <a:tc vMerge="1">
                  <a:txBody>
                    <a:bodyPr/>
                    <a:lstStyle/>
                    <a:p>
                      <a:endParaRPr lang="en-US"/>
                    </a:p>
                  </a:txBody>
                  <a:tcPr/>
                </a:tc>
                <a:tc vMerge="1">
                  <a:txBody>
                    <a:bodyPr/>
                    <a:lstStyle/>
                    <a:p>
                      <a:endParaRPr lang="en-US"/>
                    </a:p>
                  </a:txBody>
                  <a:tcPr/>
                </a:tc>
                <a:tc>
                  <a:txBody>
                    <a:bodyPr/>
                    <a:lstStyle/>
                    <a:p>
                      <a:pPr algn="l" fontAlgn="ctr"/>
                      <a:r>
                        <a:rPr lang="en-US" sz="1100" b="1" i="0" u="none" strike="noStrike">
                          <a:solidFill>
                            <a:srgbClr val="000000"/>
                          </a:solidFill>
                          <a:effectLst/>
                          <a:latin typeface="Calibri" panose="020F0502020204030204" pitchFamily="34" charset="0"/>
                        </a:rPr>
                        <a:t>Missing Official Transcript</a:t>
                      </a:r>
                    </a:p>
                  </a:txBody>
                  <a:tcPr marL="9346" marR="9346" marT="9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C8DE"/>
                    </a:solidFill>
                  </a:tcPr>
                </a:tc>
                <a:tc>
                  <a:txBody>
                    <a:bodyPr/>
                    <a:lstStyle/>
                    <a:p>
                      <a:pPr algn="l" fontAlgn="ctr"/>
                      <a:r>
                        <a:rPr lang="en-US" sz="1100" b="1" i="0" u="none" strike="noStrike" dirty="0">
                          <a:solidFill>
                            <a:srgbClr val="000000"/>
                          </a:solidFill>
                          <a:effectLst/>
                          <a:latin typeface="Calibri" panose="020F0502020204030204" pitchFamily="34" charset="0"/>
                        </a:rPr>
                        <a:t>Class Credentialing Variance</a:t>
                      </a:r>
                    </a:p>
                  </a:txBody>
                  <a:tcPr marL="9346" marR="9346" marT="9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C8DE"/>
                    </a:solidFill>
                  </a:tcPr>
                </a:tc>
                <a:tc>
                  <a:txBody>
                    <a:bodyPr/>
                    <a:lstStyle/>
                    <a:p>
                      <a:pPr algn="l" fontAlgn="t"/>
                      <a:r>
                        <a:rPr lang="en-US" sz="1100" b="1" i="0" u="none" strike="noStrike">
                          <a:solidFill>
                            <a:srgbClr val="000000"/>
                          </a:solidFill>
                          <a:effectLst/>
                          <a:latin typeface="Calibri" panose="020F0502020204030204" pitchFamily="34" charset="0"/>
                        </a:rPr>
                        <a:t>Licenses Expiring (or Missing Certs)</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C8DE"/>
                    </a:solidFill>
                  </a:tcPr>
                </a:tc>
                <a:tc>
                  <a:txBody>
                    <a:bodyPr/>
                    <a:lstStyle/>
                    <a:p>
                      <a:pPr algn="l" fontAlgn="t"/>
                      <a:r>
                        <a:rPr lang="en-US" sz="1100" b="1" i="0" u="none" strike="noStrike">
                          <a:solidFill>
                            <a:srgbClr val="000000"/>
                          </a:solidFill>
                          <a:effectLst/>
                          <a:latin typeface="Calibri" panose="020F0502020204030204" pitchFamily="34" charset="0"/>
                        </a:rPr>
                        <a:t>Other</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C8DE"/>
                    </a:solidFill>
                  </a:tcPr>
                </a:tc>
                <a:tc vMerge="1">
                  <a:txBody>
                    <a:bodyPr/>
                    <a:lstStyle/>
                    <a:p>
                      <a:endParaRPr lang="en-US"/>
                    </a:p>
                  </a:txBody>
                  <a:tcPr/>
                </a:tc>
                <a:extLst>
                  <a:ext uri="{0D108BD9-81ED-4DB2-BD59-A6C34878D82A}">
                    <a16:rowId xmlns:a16="http://schemas.microsoft.com/office/drawing/2014/main" val="1491261738"/>
                  </a:ext>
                </a:extLst>
              </a:tr>
              <a:tr h="676729">
                <a:tc>
                  <a:txBody>
                    <a:bodyPr/>
                    <a:lstStyle/>
                    <a:p>
                      <a:pPr algn="l" fontAlgn="t"/>
                      <a:r>
                        <a:rPr lang="en-US" sz="1100" b="0" i="0" u="none" strike="noStrike" dirty="0">
                          <a:solidFill>
                            <a:srgbClr val="000000"/>
                          </a:solidFill>
                          <a:effectLst/>
                          <a:latin typeface="Calibri" panose="020F0502020204030204" pitchFamily="34" charset="0"/>
                        </a:rPr>
                        <a:t>Barry, Joseph</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100" b="0" i="0" u="none" strike="noStrike" dirty="0">
                          <a:solidFill>
                            <a:srgbClr val="000000"/>
                          </a:solidFill>
                          <a:effectLst/>
                          <a:latin typeface="Calibri" panose="020F0502020204030204" pitchFamily="34" charset="0"/>
                        </a:rPr>
                        <a:t>Updated FQF for Full-time Faculty status</a:t>
                      </a:r>
                    </a:p>
                    <a:p>
                      <a:pPr algn="l" fontAlgn="t"/>
                      <a:r>
                        <a:rPr lang="en-US" sz="1100" b="0" i="0" u="none" strike="noStrike" dirty="0">
                          <a:solidFill>
                            <a:srgbClr val="000000"/>
                          </a:solidFill>
                          <a:effectLst/>
                          <a:latin typeface="Calibri" panose="020F0502020204030204" pitchFamily="34" charset="0"/>
                        </a:rPr>
                        <a:t> </a:t>
                      </a:r>
                    </a:p>
                    <a:p>
                      <a:pPr algn="l" fontAlgn="t"/>
                      <a:r>
                        <a:rPr lang="en-US" sz="1100" b="0" i="0" u="none" strike="noStrike" dirty="0">
                          <a:solidFill>
                            <a:srgbClr val="000000"/>
                          </a:solidFill>
                          <a:effectLst/>
                          <a:latin typeface="Calibri" panose="020F0502020204030204" pitchFamily="34" charset="0"/>
                        </a:rPr>
                        <a:t> </a:t>
                      </a:r>
                    </a:p>
                    <a:p>
                      <a:pPr algn="l" fontAlgn="t"/>
                      <a:r>
                        <a:rPr lang="en-US" sz="1100" b="0" i="0" u="none" strike="noStrike" dirty="0">
                          <a:solidFill>
                            <a:srgbClr val="000000"/>
                          </a:solidFill>
                          <a:effectLst/>
                          <a:latin typeface="Calibri" panose="020F0502020204030204" pitchFamily="34" charset="0"/>
                        </a:rPr>
                        <a:t> </a:t>
                      </a:r>
                    </a:p>
                    <a:p>
                      <a:pPr algn="l" fontAlgn="t"/>
                      <a:r>
                        <a:rPr lang="en-US" sz="1100" b="0" i="0" u="none" strike="noStrike" dirty="0">
                          <a:solidFill>
                            <a:srgbClr val="000000"/>
                          </a:solidFill>
                          <a:effectLst/>
                          <a:latin typeface="Calibri" panose="020F0502020204030204" pitchFamily="34" charset="0"/>
                        </a:rPr>
                        <a:t> </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US" sz="1100" b="0" i="0" u="none" strike="noStrike" dirty="0">
                        <a:solidFill>
                          <a:srgbClr val="000000"/>
                        </a:solidFill>
                        <a:effectLst/>
                        <a:latin typeface="Calibri" panose="020F0502020204030204" pitchFamily="34" charset="0"/>
                      </a:endParaRP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Holbrook/Tropello</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210635"/>
                  </a:ext>
                </a:extLst>
              </a:tr>
              <a:tr h="275169">
                <a:tc>
                  <a:txBody>
                    <a:bodyPr/>
                    <a:lstStyle/>
                    <a:p>
                      <a:pPr algn="l" fontAlgn="t"/>
                      <a:r>
                        <a:rPr lang="en-US" sz="1100" b="0" i="0" u="none" strike="noStrike">
                          <a:solidFill>
                            <a:srgbClr val="000000"/>
                          </a:solidFill>
                          <a:effectLst/>
                          <a:latin typeface="Calibri" panose="020F0502020204030204" pitchFamily="34" charset="0"/>
                        </a:rPr>
                        <a:t>Fawcett, Tyler</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Updated FQF</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BCN1272</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Conwell/Psihountas</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474318"/>
                  </a:ext>
                </a:extLst>
              </a:tr>
              <a:tr h="275169">
                <a:tc>
                  <a:txBody>
                    <a:bodyPr/>
                    <a:lstStyle/>
                    <a:p>
                      <a:pPr algn="l" fontAlgn="t"/>
                      <a:r>
                        <a:rPr lang="en-US" sz="1100" b="0" i="0" u="none" strike="noStrike">
                          <a:solidFill>
                            <a:srgbClr val="000000"/>
                          </a:solidFill>
                          <a:effectLst/>
                          <a:latin typeface="Calibri" panose="020F0502020204030204" pitchFamily="34" charset="0"/>
                        </a:rPr>
                        <a:t>Heisinger, Gerald</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Updated FQF</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PSY 2146</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Housley/Teed</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024786"/>
                  </a:ext>
                </a:extLst>
              </a:tr>
              <a:tr h="275169">
                <a:tc>
                  <a:txBody>
                    <a:bodyPr/>
                    <a:lstStyle/>
                    <a:p>
                      <a:pPr algn="l" fontAlgn="t"/>
                      <a:r>
                        <a:rPr lang="en-US" sz="1100" b="0" i="0" u="none" strike="noStrike">
                          <a:solidFill>
                            <a:srgbClr val="000000"/>
                          </a:solidFill>
                          <a:effectLst/>
                          <a:latin typeface="Calibri" panose="020F0502020204030204" pitchFamily="34" charset="0"/>
                        </a:rPr>
                        <a:t>Platt, Dawn</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Updated FQF</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SBM 2000</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Patterson/Psihountas</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949670"/>
                  </a:ext>
                </a:extLst>
              </a:tr>
              <a:tr h="275169">
                <a:tc>
                  <a:txBody>
                    <a:bodyPr/>
                    <a:lstStyle/>
                    <a:p>
                      <a:pPr algn="l" fontAlgn="t"/>
                      <a:r>
                        <a:rPr lang="en-US" sz="1100" b="0" i="0" u="none" strike="noStrike">
                          <a:solidFill>
                            <a:srgbClr val="000000"/>
                          </a:solidFill>
                          <a:effectLst/>
                          <a:latin typeface="Calibri" panose="020F0502020204030204" pitchFamily="34" charset="0"/>
                        </a:rPr>
                        <a:t>Scott, Elbert</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Returning IQF</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Expired License</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Holbrook/Voelpel/Tropello</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020277"/>
                  </a:ext>
                </a:extLst>
              </a:tr>
              <a:tr h="412239">
                <a:tc>
                  <a:txBody>
                    <a:bodyPr/>
                    <a:lstStyle/>
                    <a:p>
                      <a:pPr algn="l" fontAlgn="t"/>
                      <a:r>
                        <a:rPr lang="en-US" sz="1100" b="0" i="0" u="none" strike="noStrike" dirty="0" err="1">
                          <a:solidFill>
                            <a:srgbClr val="000000"/>
                          </a:solidFill>
                          <a:effectLst/>
                          <a:latin typeface="Calibri" panose="020F0502020204030204" pitchFamily="34" charset="0"/>
                        </a:rPr>
                        <a:t>Speziale</a:t>
                      </a:r>
                      <a:r>
                        <a:rPr lang="en-US" sz="1100" b="0" i="0" u="none" strike="noStrike" dirty="0">
                          <a:solidFill>
                            <a:srgbClr val="000000"/>
                          </a:solidFill>
                          <a:effectLst/>
                          <a:latin typeface="Calibri" panose="020F0502020204030204" pitchFamily="34" charset="0"/>
                        </a:rPr>
                        <a:t>, Richard</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n/a</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Official (Long Island U-Cw - MBA)</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346" marR="9346" marT="93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Patterson/Psihountas</a:t>
                      </a:r>
                    </a:p>
                  </a:txBody>
                  <a:tcPr marL="9346" marR="9346" marT="9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536554"/>
                  </a:ext>
                </a:extLst>
              </a:tr>
            </a:tbl>
          </a:graphicData>
        </a:graphic>
      </p:graphicFrame>
    </p:spTree>
    <p:extLst>
      <p:ext uri="{BB962C8B-B14F-4D97-AF65-F5344CB8AC3E}">
        <p14:creationId xmlns:p14="http://schemas.microsoft.com/office/powerpoint/2010/main" val="176924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3800" dirty="0">
                <a:solidFill>
                  <a:srgbClr val="470A68"/>
                </a:solidFill>
                <a:latin typeface="Times New Roman" panose="02020603050405020304" pitchFamily="18" charset="0"/>
                <a:cs typeface="Times New Roman" panose="02020603050405020304" pitchFamily="18" charset="0"/>
              </a:rPr>
              <a:t>Example Email Credentialing Report</a:t>
            </a:r>
            <a:br>
              <a:rPr lang="en-US" sz="3800" dirty="0">
                <a:solidFill>
                  <a:srgbClr val="470A68"/>
                </a:solidFill>
                <a:latin typeface="Times New Roman" panose="02020603050405020304" pitchFamily="18" charset="0"/>
                <a:cs typeface="Times New Roman" panose="02020603050405020304" pitchFamily="18" charset="0"/>
              </a:rPr>
            </a:br>
            <a:r>
              <a:rPr lang="en-US" sz="3800" dirty="0">
                <a:solidFill>
                  <a:srgbClr val="470A68"/>
                </a:solidFill>
                <a:latin typeface="Times New Roman" panose="02020603050405020304" pitchFamily="18" charset="0"/>
                <a:cs typeface="Times New Roman" panose="02020603050405020304" pitchFamily="18" charset="0"/>
              </a:rPr>
              <a:t>Entries</a:t>
            </a:r>
          </a:p>
        </p:txBody>
      </p:sp>
      <p:graphicFrame>
        <p:nvGraphicFramePr>
          <p:cNvPr id="5" name="Table 4"/>
          <p:cNvGraphicFramePr>
            <a:graphicFrameLocks noGrp="1"/>
          </p:cNvGraphicFramePr>
          <p:nvPr>
            <p:extLst>
              <p:ext uri="{D42A27DB-BD31-4B8C-83A1-F6EECF244321}">
                <p14:modId xmlns:p14="http://schemas.microsoft.com/office/powerpoint/2010/main" val="711872135"/>
              </p:ext>
            </p:extLst>
          </p:nvPr>
        </p:nvGraphicFramePr>
        <p:xfrm>
          <a:off x="85725" y="1971675"/>
          <a:ext cx="8982075" cy="2897505"/>
        </p:xfrm>
        <a:graphic>
          <a:graphicData uri="http://schemas.openxmlformats.org/drawingml/2006/table">
            <a:tbl>
              <a:tblPr/>
              <a:tblGrid>
                <a:gridCol w="843305">
                  <a:extLst>
                    <a:ext uri="{9D8B030D-6E8A-4147-A177-3AD203B41FA5}">
                      <a16:colId xmlns:a16="http://schemas.microsoft.com/office/drawing/2014/main" val="1572290051"/>
                    </a:ext>
                  </a:extLst>
                </a:gridCol>
                <a:gridCol w="843305">
                  <a:extLst>
                    <a:ext uri="{9D8B030D-6E8A-4147-A177-3AD203B41FA5}">
                      <a16:colId xmlns:a16="http://schemas.microsoft.com/office/drawing/2014/main" val="222487512"/>
                    </a:ext>
                  </a:extLst>
                </a:gridCol>
                <a:gridCol w="843305">
                  <a:extLst>
                    <a:ext uri="{9D8B030D-6E8A-4147-A177-3AD203B41FA5}">
                      <a16:colId xmlns:a16="http://schemas.microsoft.com/office/drawing/2014/main" val="3030475443"/>
                    </a:ext>
                  </a:extLst>
                </a:gridCol>
                <a:gridCol w="843305">
                  <a:extLst>
                    <a:ext uri="{9D8B030D-6E8A-4147-A177-3AD203B41FA5}">
                      <a16:colId xmlns:a16="http://schemas.microsoft.com/office/drawing/2014/main" val="2398985539"/>
                    </a:ext>
                  </a:extLst>
                </a:gridCol>
                <a:gridCol w="843305">
                  <a:extLst>
                    <a:ext uri="{9D8B030D-6E8A-4147-A177-3AD203B41FA5}">
                      <a16:colId xmlns:a16="http://schemas.microsoft.com/office/drawing/2014/main" val="4001451147"/>
                    </a:ext>
                  </a:extLst>
                </a:gridCol>
                <a:gridCol w="843305">
                  <a:extLst>
                    <a:ext uri="{9D8B030D-6E8A-4147-A177-3AD203B41FA5}">
                      <a16:colId xmlns:a16="http://schemas.microsoft.com/office/drawing/2014/main" val="1081420466"/>
                    </a:ext>
                  </a:extLst>
                </a:gridCol>
                <a:gridCol w="1146367">
                  <a:extLst>
                    <a:ext uri="{9D8B030D-6E8A-4147-A177-3AD203B41FA5}">
                      <a16:colId xmlns:a16="http://schemas.microsoft.com/office/drawing/2014/main" val="2152687063"/>
                    </a:ext>
                  </a:extLst>
                </a:gridCol>
                <a:gridCol w="2775878">
                  <a:extLst>
                    <a:ext uri="{9D8B030D-6E8A-4147-A177-3AD203B41FA5}">
                      <a16:colId xmlns:a16="http://schemas.microsoft.com/office/drawing/2014/main" val="2874537669"/>
                    </a:ext>
                  </a:extLst>
                </a:gridCol>
              </a:tblGrid>
              <a:tr h="143085">
                <a:tc rowSpan="2">
                  <a:txBody>
                    <a:bodyPr/>
                    <a:lstStyle/>
                    <a:p>
                      <a:pPr algn="ctr" fontAlgn="t"/>
                      <a:r>
                        <a:rPr lang="en-US" sz="1100" b="1" i="0" u="none" strike="noStrike">
                          <a:solidFill>
                            <a:srgbClr val="000000"/>
                          </a:solidFill>
                          <a:effectLst/>
                          <a:latin typeface="Calibri" panose="020F0502020204030204" pitchFamily="34" charset="0"/>
                        </a:rPr>
                        <a:t>FACULTY</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FB3"/>
                    </a:solidFill>
                  </a:tcPr>
                </a:tc>
                <a:tc rowSpan="2">
                  <a:txBody>
                    <a:bodyPr/>
                    <a:lstStyle/>
                    <a:p>
                      <a:pPr algn="ctr" fontAlgn="t"/>
                      <a:r>
                        <a:rPr lang="en-US" sz="1100" b="1" i="0" u="none" strike="noStrike">
                          <a:solidFill>
                            <a:srgbClr val="000000"/>
                          </a:solidFill>
                          <a:effectLst/>
                          <a:latin typeface="Calibri" panose="020F0502020204030204" pitchFamily="34" charset="0"/>
                        </a:rPr>
                        <a:t>FORM TYPE (Faculty FQF or Instructional/Clinical IQF or Alt-QF)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FB3"/>
                    </a:solidFill>
                  </a:tcPr>
                </a:tc>
                <a:tc gridSpan="4">
                  <a:txBody>
                    <a:bodyPr/>
                    <a:lstStyle/>
                    <a:p>
                      <a:pPr algn="ctr" fontAlgn="t"/>
                      <a:r>
                        <a:rPr lang="en-US" sz="1100" b="1" i="0" u="none" strike="noStrike">
                          <a:solidFill>
                            <a:srgbClr val="000000"/>
                          </a:solidFill>
                          <a:effectLst/>
                          <a:latin typeface="Calibri" panose="020F0502020204030204" pitchFamily="34" charset="0"/>
                        </a:rPr>
                        <a:t>QUALIFICATIONS ENTERED IN BANNER THIS PERIOD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FB3"/>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100" b="1" i="0" u="none" strike="noStrike" dirty="0">
                          <a:solidFill>
                            <a:srgbClr val="000000"/>
                          </a:solidFill>
                          <a:effectLst/>
                          <a:latin typeface="Calibri" panose="020F0502020204030204" pitchFamily="34" charset="0"/>
                        </a:rPr>
                        <a:t>STATUS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FB3"/>
                    </a:solidFill>
                  </a:tcPr>
                </a:tc>
                <a:tc rowSpan="2">
                  <a:txBody>
                    <a:bodyPr/>
                    <a:lstStyle/>
                    <a:p>
                      <a:pPr algn="ctr" fontAlgn="t"/>
                      <a:r>
                        <a:rPr lang="en-US" sz="1100" b="1" i="0" u="none" strike="noStrike">
                          <a:solidFill>
                            <a:srgbClr val="000000"/>
                          </a:solidFill>
                          <a:effectLst/>
                          <a:latin typeface="Calibri" panose="020F0502020204030204" pitchFamily="34" charset="0"/>
                        </a:rPr>
                        <a:t>RESPONSIBLE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FB3"/>
                    </a:solidFill>
                  </a:tcPr>
                </a:tc>
                <a:extLst>
                  <a:ext uri="{0D108BD9-81ED-4DB2-BD59-A6C34878D82A}">
                    <a16:rowId xmlns:a16="http://schemas.microsoft.com/office/drawing/2014/main" val="2372522484"/>
                  </a:ext>
                </a:extLst>
              </a:tr>
              <a:tr h="676962">
                <a:tc vMerge="1">
                  <a:txBody>
                    <a:bodyPr/>
                    <a:lstStyle/>
                    <a:p>
                      <a:endParaRPr lang="en-US"/>
                    </a:p>
                  </a:txBody>
                  <a:tcPr/>
                </a:tc>
                <a:tc vMerge="1">
                  <a:txBody>
                    <a:bodyPr/>
                    <a:lstStyle/>
                    <a:p>
                      <a:endParaRPr lang="en-US"/>
                    </a:p>
                  </a:txBody>
                  <a:tcPr/>
                </a:tc>
                <a:tc>
                  <a:txBody>
                    <a:bodyPr/>
                    <a:lstStyle/>
                    <a:p>
                      <a:pPr algn="l" fontAlgn="t"/>
                      <a:r>
                        <a:rPr lang="en-US" sz="1100" b="1" i="0" u="none" strike="noStrike">
                          <a:solidFill>
                            <a:srgbClr val="000000"/>
                          </a:solidFill>
                          <a:effectLst/>
                          <a:latin typeface="Calibri" panose="020F0502020204030204" pitchFamily="34" charset="0"/>
                        </a:rPr>
                        <a:t>Transcript(s) Added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FFED"/>
                    </a:solidFill>
                  </a:tcPr>
                </a:tc>
                <a:tc>
                  <a:txBody>
                    <a:bodyPr/>
                    <a:lstStyle/>
                    <a:p>
                      <a:pPr algn="l" fontAlgn="t"/>
                      <a:r>
                        <a:rPr lang="en-US" sz="1100" b="1" i="0" u="none" strike="noStrike">
                          <a:solidFill>
                            <a:srgbClr val="000000"/>
                          </a:solidFill>
                          <a:effectLst/>
                          <a:latin typeface="Calibri" panose="020F0502020204030204" pitchFamily="34" charset="0"/>
                        </a:rPr>
                        <a:t>Class Credentials Added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FFED"/>
                    </a:solidFill>
                  </a:tcPr>
                </a:tc>
                <a:tc>
                  <a:txBody>
                    <a:bodyPr/>
                    <a:lstStyle/>
                    <a:p>
                      <a:pPr algn="l" fontAlgn="t"/>
                      <a:r>
                        <a:rPr lang="en-US" sz="1100" b="1" i="0" u="none" strike="noStrike">
                          <a:solidFill>
                            <a:srgbClr val="000000"/>
                          </a:solidFill>
                          <a:effectLst/>
                          <a:latin typeface="Calibri" panose="020F0502020204030204" pitchFamily="34" charset="0"/>
                        </a:rPr>
                        <a:t>Licenses/Certifications Added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FFED"/>
                    </a:solidFill>
                  </a:tcPr>
                </a:tc>
                <a:tc>
                  <a:txBody>
                    <a:bodyPr/>
                    <a:lstStyle/>
                    <a:p>
                      <a:pPr algn="l" fontAlgn="t"/>
                      <a:r>
                        <a:rPr lang="en-US" sz="1100" b="1" i="0" u="none" strike="noStrike">
                          <a:solidFill>
                            <a:srgbClr val="000000"/>
                          </a:solidFill>
                          <a:effectLst/>
                          <a:latin typeface="Calibri" panose="020F0502020204030204" pitchFamily="34" charset="0"/>
                        </a:rPr>
                        <a:t>Other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FFE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85278779"/>
                  </a:ext>
                </a:extLst>
              </a:tr>
              <a:tr h="278477">
                <a:tc>
                  <a:txBody>
                    <a:bodyPr/>
                    <a:lstStyle/>
                    <a:p>
                      <a:pPr algn="l" fontAlgn="b"/>
                      <a:r>
                        <a:rPr lang="en-US" sz="1100" b="0" i="0" u="none" strike="noStrike">
                          <a:solidFill>
                            <a:srgbClr val="000000"/>
                          </a:solidFill>
                          <a:effectLst/>
                          <a:latin typeface="Calibri" panose="020F0502020204030204" pitchFamily="34" charset="0"/>
                        </a:rPr>
                        <a:t>McGregor, Sarah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Returning IQF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Review 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1/14/2020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Holbrook/Tropello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37195"/>
                  </a:ext>
                </a:extLst>
              </a:tr>
              <a:tr h="413870">
                <a:tc>
                  <a:txBody>
                    <a:bodyPr/>
                    <a:lstStyle/>
                    <a:p>
                      <a:pPr algn="l" fontAlgn="b"/>
                      <a:r>
                        <a:rPr lang="en-US" sz="1100" b="0" i="0" u="none" strike="noStrike">
                          <a:solidFill>
                            <a:srgbClr val="000000"/>
                          </a:solidFill>
                          <a:effectLst/>
                          <a:latin typeface="Calibri" panose="020F0502020204030204" pitchFamily="34" charset="0"/>
                        </a:rPr>
                        <a:t>Franz, Gerald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New FQF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Unofficial (Univ of ALR - 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LIS 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Review Date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1/16/20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Shuluk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537761"/>
                  </a:ext>
                </a:extLst>
              </a:tr>
              <a:tr h="413870">
                <a:tc>
                  <a:txBody>
                    <a:bodyPr/>
                    <a:lstStyle/>
                    <a:p>
                      <a:pPr algn="l" fontAlgn="b"/>
                      <a:r>
                        <a:rPr lang="en-US" sz="1100" b="0" i="0" u="none" strike="noStrike">
                          <a:solidFill>
                            <a:srgbClr val="000000"/>
                          </a:solidFill>
                          <a:effectLst/>
                          <a:latin typeface="Calibri" panose="020F0502020204030204" pitchFamily="34" charset="0"/>
                        </a:rPr>
                        <a:t>Barnett, Jessica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Updated FQF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SLS 1515/1331; MAN 3301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Review Date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1/16/20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Patterson/Psihountas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98461"/>
                  </a:ext>
                </a:extLst>
              </a:tr>
              <a:tr h="413870">
                <a:tc>
                  <a:txBody>
                    <a:bodyPr/>
                    <a:lstStyle/>
                    <a:p>
                      <a:pPr algn="l" fontAlgn="ctr"/>
                      <a:r>
                        <a:rPr lang="en-US" sz="1100" b="0" i="0" u="none" strike="noStrike">
                          <a:solidFill>
                            <a:srgbClr val="000000"/>
                          </a:solidFill>
                          <a:effectLst/>
                          <a:latin typeface="Calibri" panose="020F0502020204030204" pitchFamily="34" charset="0"/>
                        </a:rPr>
                        <a:t>Clancy, Shaun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Official (Northwestern - Phd)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1/16/20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Romeo/</a:t>
                      </a:r>
                      <a:r>
                        <a:rPr lang="en-US" sz="1100" b="0" i="0" u="none" strike="noStrike" dirty="0" err="1">
                          <a:solidFill>
                            <a:srgbClr val="000000"/>
                          </a:solidFill>
                          <a:effectLst/>
                          <a:latin typeface="Calibri" panose="020F0502020204030204" pitchFamily="34" charset="0"/>
                        </a:rPr>
                        <a:t>McGarey</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839331"/>
                  </a:ext>
                </a:extLst>
              </a:tr>
            </a:tbl>
          </a:graphicData>
        </a:graphic>
      </p:graphicFrame>
    </p:spTree>
    <p:extLst>
      <p:ext uri="{BB962C8B-B14F-4D97-AF65-F5344CB8AC3E}">
        <p14:creationId xmlns:p14="http://schemas.microsoft.com/office/powerpoint/2010/main" val="3889004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1257</TotalTime>
  <Words>1366</Words>
  <Application>Microsoft Office PowerPoint</Application>
  <PresentationFormat>On-screen Show (4:3)</PresentationFormat>
  <Paragraphs>291</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Faculty Qualifications  Best Practices Workshop</vt:lpstr>
      <vt:lpstr>High-Five FSW &amp; Faculty Credentialing Stakeholders</vt:lpstr>
      <vt:lpstr>Poll Question 1:</vt:lpstr>
      <vt:lpstr>Poll Answer 1:</vt:lpstr>
      <vt:lpstr>Common FQF/IQF revisions?   Audience Engagement</vt:lpstr>
      <vt:lpstr>Common FQF/IQF revision examples</vt:lpstr>
      <vt:lpstr>Supplemental Documents</vt:lpstr>
      <vt:lpstr>Example Email Credentialing Report Variances – Action Required!</vt:lpstr>
      <vt:lpstr>Example Email Credentialing Report Entries</vt:lpstr>
      <vt:lpstr>FQF Workflow</vt:lpstr>
      <vt:lpstr>New Hire FQF Workflow </vt:lpstr>
      <vt:lpstr>IQF Workflow</vt:lpstr>
      <vt:lpstr>New Forms: Selecting Accrediting Agency</vt:lpstr>
      <vt:lpstr>HR COP Timeline - Official Transcripts:</vt:lpstr>
      <vt:lpstr>Faculty Credentialing Manager</vt:lpstr>
      <vt:lpstr>PowerPoint Presentation</vt:lpstr>
      <vt:lpstr>Questions? Applause? Observations?</vt:lpstr>
    </vt:vector>
  </TitlesOfParts>
  <Company>FSW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Credentialing Training</dc:title>
  <dc:creator>Michelle Fanslau</dc:creator>
  <cp:lastModifiedBy>Dariel Barnard</cp:lastModifiedBy>
  <cp:revision>90</cp:revision>
  <dcterms:created xsi:type="dcterms:W3CDTF">2015-11-17T13:33:49Z</dcterms:created>
  <dcterms:modified xsi:type="dcterms:W3CDTF">2021-10-27T17:49:16Z</dcterms:modified>
</cp:coreProperties>
</file>