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Lst>
  <p:sldSz cy="5143500" cx="9144000"/>
  <p:notesSz cx="6858000" cy="9144000"/>
  <p:embeddedFontLst>
    <p:embeddedFont>
      <p:font typeface="Lato"/>
      <p:regular r:id="rId41"/>
      <p:bold r:id="rId42"/>
      <p:italic r:id="rId43"/>
      <p:boldItalic r:id="rId44"/>
    </p:embeddedFont>
    <p:embeddedFont>
      <p:font typeface="Century Schoolbook"/>
      <p:regular r:id="rId45"/>
      <p:bold r:id="rId46"/>
      <p:italic r:id="rId47"/>
      <p:boldItalic r:id="rId4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2D93293-C5D4-42AC-A215-BD4A1FDCE90B}">
  <a:tblStyle styleId="{02D93293-C5D4-42AC-A215-BD4A1FDCE90B}"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20" Type="http://schemas.openxmlformats.org/officeDocument/2006/relationships/slide" Target="slides/slide14.xml"/><Relationship Id="rId42" Type="http://schemas.openxmlformats.org/officeDocument/2006/relationships/font" Target="fonts/Lato-bold.fntdata"/><Relationship Id="rId41" Type="http://schemas.openxmlformats.org/officeDocument/2006/relationships/font" Target="fonts/Lato-regular.fntdata"/><Relationship Id="rId22" Type="http://schemas.openxmlformats.org/officeDocument/2006/relationships/slide" Target="slides/slide16.xml"/><Relationship Id="rId44" Type="http://schemas.openxmlformats.org/officeDocument/2006/relationships/font" Target="fonts/Lato-boldItalic.fntdata"/><Relationship Id="rId21" Type="http://schemas.openxmlformats.org/officeDocument/2006/relationships/slide" Target="slides/slide15.xml"/><Relationship Id="rId43" Type="http://schemas.openxmlformats.org/officeDocument/2006/relationships/font" Target="fonts/Lato-italic.fntdata"/><Relationship Id="rId24" Type="http://schemas.openxmlformats.org/officeDocument/2006/relationships/slide" Target="slides/slide18.xml"/><Relationship Id="rId46" Type="http://schemas.openxmlformats.org/officeDocument/2006/relationships/font" Target="fonts/CenturySchoolbook-bold.fntdata"/><Relationship Id="rId23" Type="http://schemas.openxmlformats.org/officeDocument/2006/relationships/slide" Target="slides/slide17.xml"/><Relationship Id="rId45" Type="http://schemas.openxmlformats.org/officeDocument/2006/relationships/font" Target="fonts/CenturySchoolbook-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48" Type="http://schemas.openxmlformats.org/officeDocument/2006/relationships/font" Target="fonts/CenturySchoolbook-boldItalic.fntdata"/><Relationship Id="rId25" Type="http://schemas.openxmlformats.org/officeDocument/2006/relationships/slide" Target="slides/slide19.xml"/><Relationship Id="rId47" Type="http://schemas.openxmlformats.org/officeDocument/2006/relationships/font" Target="fonts/CenturySchoolbook-italic.fntdata"/><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schemas.openxmlformats.org/officeDocument/2006/relationships/slide" Target="slides/slide29.xml"/><Relationship Id="rId12" Type="http://schemas.openxmlformats.org/officeDocument/2006/relationships/slide" Target="slides/slide6.xml"/><Relationship Id="rId34" Type="http://schemas.openxmlformats.org/officeDocument/2006/relationships/slide" Target="slides/slide28.xml"/><Relationship Id="rId15" Type="http://schemas.openxmlformats.org/officeDocument/2006/relationships/slide" Target="slides/slide9.xml"/><Relationship Id="rId37" Type="http://schemas.openxmlformats.org/officeDocument/2006/relationships/slide" Target="slides/slide31.xml"/><Relationship Id="rId14" Type="http://schemas.openxmlformats.org/officeDocument/2006/relationships/slide" Target="slides/slide8.xml"/><Relationship Id="rId36" Type="http://schemas.openxmlformats.org/officeDocument/2006/relationships/slide" Target="slides/slide30.xml"/><Relationship Id="rId17" Type="http://schemas.openxmlformats.org/officeDocument/2006/relationships/slide" Target="slides/slide11.xml"/><Relationship Id="rId39" Type="http://schemas.openxmlformats.org/officeDocument/2006/relationships/slide" Target="slides/slide33.xml"/><Relationship Id="rId16" Type="http://schemas.openxmlformats.org/officeDocument/2006/relationships/slide" Target="slides/slide10.xml"/><Relationship Id="rId38" Type="http://schemas.openxmlformats.org/officeDocument/2006/relationships/slide" Target="slides/slide32.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1e968f50002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1e968f50002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1e968f50002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1e968f50002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29b21deba1e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29b21deba1e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1e968f50002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1e968f50002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1e968f50002_0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1e968f50002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29b21deba1e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29b21deba1e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29b21deba1e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29b21deba1e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29b21deba1e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29b21deba1e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9b21deba1e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29b21deba1e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29b21deba1e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29b21deba1e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e968f50002_0_1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e968f50002_0_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29b21deba1e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29b21deba1e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29b21deba1e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29b21deba1e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29b21deba1e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29b21deba1e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29b21deba1e_0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29b21deba1e_0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29b21deba1e_0_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29b21deba1e_0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29b21deba1e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29b21deba1e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29b21deba1e_0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29b21deba1e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g29ba8034f9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1" name="Google Shape;211;g29ba8034f9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g29ba8034f93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7" name="Google Shape;217;g29ba8034f93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29ba8034f93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3" name="Google Shape;223;g29ba8034f93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1e7aa446a45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1e7aa446a45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g29ba8034f93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9" name="Google Shape;229;g29ba8034f93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g29ba8034f93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6" name="Google Shape;236;g29ba8034f93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g29ba8034f93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2" name="Google Shape;242;g29ba8034f93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g29ba8034f93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8" name="Google Shape;248;g29ba8034f93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g29ba8034f93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5" name="Google Shape;255;g29ba8034f93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1e7aa446a45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1e7aa446a45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29b21deba1e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29b21deba1e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1e968f50002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1e968f50002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1e968f50002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1e968f50002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1e968f50002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1e968f50002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1e968f50002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1e968f50002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0"/>
              </a:spcBef>
              <a:spcAft>
                <a:spcPts val="0"/>
              </a:spcAft>
              <a:buClr>
                <a:schemeClr val="dk1"/>
              </a:buClr>
              <a:buSzPts val="1400"/>
              <a:buChar char="○"/>
              <a:defRPr>
                <a:solidFill>
                  <a:schemeClr val="dk1"/>
                </a:solidFill>
              </a:defRPr>
            </a:lvl2pPr>
            <a:lvl3pPr indent="-317500" lvl="2" marL="1371600">
              <a:spcBef>
                <a:spcPts val="0"/>
              </a:spcBef>
              <a:spcAft>
                <a:spcPts val="0"/>
              </a:spcAft>
              <a:buClr>
                <a:schemeClr val="dk1"/>
              </a:buClr>
              <a:buSzPts val="1400"/>
              <a:buChar char="■"/>
              <a:defRPr>
                <a:solidFill>
                  <a:schemeClr val="dk1"/>
                </a:solidFill>
              </a:defRPr>
            </a:lvl3pPr>
            <a:lvl4pPr indent="-317500" lvl="3" marL="1828800">
              <a:spcBef>
                <a:spcPts val="0"/>
              </a:spcBef>
              <a:spcAft>
                <a:spcPts val="0"/>
              </a:spcAft>
              <a:buClr>
                <a:schemeClr val="dk1"/>
              </a:buClr>
              <a:buSzPts val="1400"/>
              <a:buChar char="●"/>
              <a:defRPr>
                <a:solidFill>
                  <a:schemeClr val="dk1"/>
                </a:solidFill>
              </a:defRPr>
            </a:lvl4pPr>
            <a:lvl5pPr indent="-317500" lvl="4" marL="2286000">
              <a:spcBef>
                <a:spcPts val="0"/>
              </a:spcBef>
              <a:spcAft>
                <a:spcPts val="0"/>
              </a:spcAft>
              <a:buClr>
                <a:schemeClr val="dk1"/>
              </a:buClr>
              <a:buSzPts val="1400"/>
              <a:buChar char="○"/>
              <a:defRPr>
                <a:solidFill>
                  <a:schemeClr val="dk1"/>
                </a:solidFill>
              </a:defRPr>
            </a:lvl5pPr>
            <a:lvl6pPr indent="-317500" lvl="5" marL="2743200">
              <a:spcBef>
                <a:spcPts val="0"/>
              </a:spcBef>
              <a:spcAft>
                <a:spcPts val="0"/>
              </a:spcAft>
              <a:buClr>
                <a:schemeClr val="dk1"/>
              </a:buClr>
              <a:buSzPts val="1400"/>
              <a:buChar char="■"/>
              <a:defRPr>
                <a:solidFill>
                  <a:schemeClr val="dk1"/>
                </a:solidFill>
              </a:defRPr>
            </a:lvl6pPr>
            <a:lvl7pPr indent="-317500" lvl="6" marL="3200400">
              <a:spcBef>
                <a:spcPts val="0"/>
              </a:spcBef>
              <a:spcAft>
                <a:spcPts val="0"/>
              </a:spcAft>
              <a:buClr>
                <a:schemeClr val="dk1"/>
              </a:buClr>
              <a:buSzPts val="1400"/>
              <a:buChar char="●"/>
              <a:defRPr>
                <a:solidFill>
                  <a:schemeClr val="dk1"/>
                </a:solidFill>
              </a:defRPr>
            </a:lvl7pPr>
            <a:lvl8pPr indent="-317500" lvl="7" marL="3657600">
              <a:spcBef>
                <a:spcPts val="0"/>
              </a:spcBef>
              <a:spcAft>
                <a:spcPts val="0"/>
              </a:spcAft>
              <a:buClr>
                <a:schemeClr val="dk1"/>
              </a:buClr>
              <a:buSzPts val="1400"/>
              <a:buChar char="○"/>
              <a:defRPr>
                <a:solidFill>
                  <a:schemeClr val="dk1"/>
                </a:solidFill>
              </a:defRPr>
            </a:lvl8pPr>
            <a:lvl9pPr indent="-317500" lvl="8" marL="4114800">
              <a:spcBef>
                <a:spcPts val="0"/>
              </a:spcBef>
              <a:spcAft>
                <a:spcPts val="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0"/>
              </a:spcBef>
              <a:spcAft>
                <a:spcPts val="0"/>
              </a:spcAft>
              <a:buClr>
                <a:schemeClr val="lt2"/>
              </a:buClr>
              <a:buSzPts val="1400"/>
              <a:buChar char="○"/>
              <a:defRPr>
                <a:solidFill>
                  <a:schemeClr val="lt2"/>
                </a:solidFill>
              </a:defRPr>
            </a:lvl2pPr>
            <a:lvl3pPr indent="-317500" lvl="2" marL="1371600">
              <a:lnSpc>
                <a:spcPct val="115000"/>
              </a:lnSpc>
              <a:spcBef>
                <a:spcPts val="0"/>
              </a:spcBef>
              <a:spcAft>
                <a:spcPts val="0"/>
              </a:spcAft>
              <a:buClr>
                <a:schemeClr val="lt2"/>
              </a:buClr>
              <a:buSzPts val="1400"/>
              <a:buChar char="■"/>
              <a:defRPr>
                <a:solidFill>
                  <a:schemeClr val="lt2"/>
                </a:solidFill>
              </a:defRPr>
            </a:lvl3pPr>
            <a:lvl4pPr indent="-317500" lvl="3" marL="1828800">
              <a:lnSpc>
                <a:spcPct val="115000"/>
              </a:lnSpc>
              <a:spcBef>
                <a:spcPts val="0"/>
              </a:spcBef>
              <a:spcAft>
                <a:spcPts val="0"/>
              </a:spcAft>
              <a:buClr>
                <a:schemeClr val="lt2"/>
              </a:buClr>
              <a:buSzPts val="1400"/>
              <a:buChar char="●"/>
              <a:defRPr>
                <a:solidFill>
                  <a:schemeClr val="lt2"/>
                </a:solidFill>
              </a:defRPr>
            </a:lvl4pPr>
            <a:lvl5pPr indent="-317500" lvl="4" marL="2286000">
              <a:lnSpc>
                <a:spcPct val="115000"/>
              </a:lnSpc>
              <a:spcBef>
                <a:spcPts val="0"/>
              </a:spcBef>
              <a:spcAft>
                <a:spcPts val="0"/>
              </a:spcAft>
              <a:buClr>
                <a:schemeClr val="lt2"/>
              </a:buClr>
              <a:buSzPts val="1400"/>
              <a:buChar char="○"/>
              <a:defRPr>
                <a:solidFill>
                  <a:schemeClr val="lt2"/>
                </a:solidFill>
              </a:defRPr>
            </a:lvl5pPr>
            <a:lvl6pPr indent="-317500" lvl="5" marL="2743200">
              <a:lnSpc>
                <a:spcPct val="115000"/>
              </a:lnSpc>
              <a:spcBef>
                <a:spcPts val="0"/>
              </a:spcBef>
              <a:spcAft>
                <a:spcPts val="0"/>
              </a:spcAft>
              <a:buClr>
                <a:schemeClr val="lt2"/>
              </a:buClr>
              <a:buSzPts val="1400"/>
              <a:buChar char="■"/>
              <a:defRPr>
                <a:solidFill>
                  <a:schemeClr val="lt2"/>
                </a:solidFill>
              </a:defRPr>
            </a:lvl6pPr>
            <a:lvl7pPr indent="-317500" lvl="6" marL="3200400">
              <a:lnSpc>
                <a:spcPct val="115000"/>
              </a:lnSpc>
              <a:spcBef>
                <a:spcPts val="0"/>
              </a:spcBef>
              <a:spcAft>
                <a:spcPts val="0"/>
              </a:spcAft>
              <a:buClr>
                <a:schemeClr val="lt2"/>
              </a:buClr>
              <a:buSzPts val="1400"/>
              <a:buChar char="●"/>
              <a:defRPr>
                <a:solidFill>
                  <a:schemeClr val="lt2"/>
                </a:solidFill>
              </a:defRPr>
            </a:lvl7pPr>
            <a:lvl8pPr indent="-317500" lvl="7" marL="3657600">
              <a:lnSpc>
                <a:spcPct val="115000"/>
              </a:lnSpc>
              <a:spcBef>
                <a:spcPts val="0"/>
              </a:spcBef>
              <a:spcAft>
                <a:spcPts val="0"/>
              </a:spcAft>
              <a:buClr>
                <a:schemeClr val="lt2"/>
              </a:buClr>
              <a:buSzPts val="1400"/>
              <a:buChar char="○"/>
              <a:defRPr>
                <a:solidFill>
                  <a:schemeClr val="lt2"/>
                </a:solidFill>
              </a:defRPr>
            </a:lvl8pPr>
            <a:lvl9pPr indent="-317500" lvl="8" marL="4114800">
              <a:lnSpc>
                <a:spcPct val="115000"/>
              </a:lnSpc>
              <a:spcBef>
                <a:spcPts val="0"/>
              </a:spcBef>
              <a:spcAft>
                <a:spcPts val="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s://fsw.curriculog.com/proposal:1474/for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fsw.curriculog.com/proposal:1579/for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fsw.curriculog.com/proposal:1581/for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fsw.curriculog.com/proposal:1524/form"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s://fsw.curriculog.com/proposal:1432/form" TargetMode="External"/><Relationship Id="rId4" Type="http://schemas.openxmlformats.org/officeDocument/2006/relationships/hyperlink" Target="https://docs.google.com/document/d/12mIUDlnPP-u-ybW-7zJd1dsxJZN-32bm/edit?usp=drive_link&amp;ouid=113051942897666976611&amp;rtpof=true&amp;sd=true" TargetMode="External"/><Relationship Id="rId5" Type="http://schemas.openxmlformats.org/officeDocument/2006/relationships/hyperlink" Target="https://docs.google.com/document/d/1MA7YjVBtSG3dMPgXw6xBs_2hmbhqZgeg/edit?usp=drive_link&amp;ouid=113051942897666976611&amp;rtpof=true&amp;sd=true"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hyperlink" Target="https://fsw.curriculog.com/proposal:1543/form" TargetMode="External"/><Relationship Id="rId4" Type="http://schemas.openxmlformats.org/officeDocument/2006/relationships/hyperlink" Target="https://fsw.curriculog.com/proposal:1566/form"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hyperlink" Target="https://fsw.curriculog.com/proposal:1590/form" TargetMode="External"/><Relationship Id="rId4" Type="http://schemas.openxmlformats.org/officeDocument/2006/relationships/hyperlink" Target="https://fsw.curriculog.com/proposal:1591/form" TargetMode="External"/><Relationship Id="rId11" Type="http://schemas.openxmlformats.org/officeDocument/2006/relationships/hyperlink" Target="https://fsw.curriculog.com/proposal:1589/form" TargetMode="External"/><Relationship Id="rId10" Type="http://schemas.openxmlformats.org/officeDocument/2006/relationships/hyperlink" Target="https://fsw.curriculog.com/proposal:1584/form" TargetMode="External"/><Relationship Id="rId9" Type="http://schemas.openxmlformats.org/officeDocument/2006/relationships/hyperlink" Target="https://fsw.curriculog.com/proposal:1583/form" TargetMode="External"/><Relationship Id="rId5" Type="http://schemas.openxmlformats.org/officeDocument/2006/relationships/hyperlink" Target="https://fsw.curriculog.com/proposal:1567/form" TargetMode="External"/><Relationship Id="rId6" Type="http://schemas.openxmlformats.org/officeDocument/2006/relationships/hyperlink" Target="https://fsw.curriculog.com/proposal:1574/form" TargetMode="External"/><Relationship Id="rId7" Type="http://schemas.openxmlformats.org/officeDocument/2006/relationships/hyperlink" Target="https://fsw.curriculog.com/proposal:1575/form" TargetMode="External"/><Relationship Id="rId8" Type="http://schemas.openxmlformats.org/officeDocument/2006/relationships/hyperlink" Target="https://fsw.curriculog.com/proposal:1542/form"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5.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9.xml"/><Relationship Id="rId3" Type="http://schemas.openxmlformats.org/officeDocument/2006/relationships/hyperlink" Target="https://docs.google.com/document/d/1Dhb0r9cVKdtifbeJ-8d5eGwI7JHiC-ko/edit?usp=drive_link&amp;ouid=113051942897666976611&amp;rtpof=true&amp;sd=true" TargetMode="External"/><Relationship Id="rId4" Type="http://schemas.openxmlformats.org/officeDocument/2006/relationships/hyperlink" Target="https://docs.google.com/document/d/1XqwsBI7Nvb5kWUgnUkqaUoLNruf4YXKz/edit?usp=sharing&amp;ouid=113051942897666976611&amp;rtpof=true&amp;sd=true" TargetMode="External"/><Relationship Id="rId5" Type="http://schemas.openxmlformats.org/officeDocument/2006/relationships/hyperlink" Target="https://drive.google.com/file/d/14N0kDpuTTzW43QhiWB1DTBFU_0goOZr8/view?usp=drive_link" TargetMode="External"/><Relationship Id="rId6" Type="http://schemas.openxmlformats.org/officeDocument/2006/relationships/hyperlink" Target="https://drive.google.com/file/d/1sIiN3okZtWyDl6g_iOP7MhU0ATbdnV4Q/view?usp=drive_link" TargetMode="External"/><Relationship Id="rId7" Type="http://schemas.openxmlformats.org/officeDocument/2006/relationships/hyperlink" Target="https://docs.google.com/spreadsheets/d/1ZjXbUNUDR73kxXHdqigEFr3OOS8fKFFb/edit?usp=sharing&amp;ouid=113051942897666976611&amp;rtpof=true&amp;sd=true" TargetMode="External"/><Relationship Id="rId8" Type="http://schemas.openxmlformats.org/officeDocument/2006/relationships/hyperlink" Target="https://docs.google.com/spreadsheets/d/1ZjXbUNUDR73kxXHdqigEFr3OOS8fKFFb/edit?usp=drive_link&amp;ouid=113051942897666976611&amp;rtpof=true&amp;sd=tru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hyperlink" Target="https://fsw.curriculog.com/proposal:1555/form" TargetMode="External"/><Relationship Id="rId4" Type="http://schemas.openxmlformats.org/officeDocument/2006/relationships/hyperlink" Target="https://docs.google.com/document/d/1TBqbSYErX6zxwY3C7rj5y8jNXwAhlq72/edit?usp=drive_link&amp;ouid=113051942897666976611&amp;rtpof=true&amp;sd=true" TargetMode="External"/><Relationship Id="rId5" Type="http://schemas.openxmlformats.org/officeDocument/2006/relationships/hyperlink" Target="https://docs.google.com/spreadsheets/d/1rMseJ2gJqrOIVreVm2ZmZVYZkBdR3JZm/edit?usp=drive_link&amp;ouid=113051942897666976611&amp;rtpof=true&amp;sd=true" TargetMode="External"/><Relationship Id="rId6" Type="http://schemas.openxmlformats.org/officeDocument/2006/relationships/hyperlink" Target="https://docs.google.com/document/d/1m6_raQDdVCkGglMOusynFE9pY35xIEhI/edit?usp=drive_link&amp;ouid=113051942897666976611&amp;rtpof=true&amp;sd=true"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1" Type="http://schemas.openxmlformats.org/officeDocument/2006/relationships/hyperlink" Target="https://fsw.curriculog.com/proposal:1569/form" TargetMode="External"/><Relationship Id="rId10" Type="http://schemas.openxmlformats.org/officeDocument/2006/relationships/hyperlink" Target="https://fsw.curriculog.com/proposal:1573/form" TargetMode="External"/><Relationship Id="rId13" Type="http://schemas.openxmlformats.org/officeDocument/2006/relationships/hyperlink" Target="https://fsw.curriculog.com/proposal:1572/form" TargetMode="External"/><Relationship Id="rId12" Type="http://schemas.openxmlformats.org/officeDocument/2006/relationships/hyperlink" Target="https://fsw.curriculog.com/proposal:1571/form" TargetMode="External"/><Relationship Id="rId1" Type="http://schemas.openxmlformats.org/officeDocument/2006/relationships/slideLayout" Target="../slideLayouts/slideLayout4.xml"/><Relationship Id="rId2" Type="http://schemas.openxmlformats.org/officeDocument/2006/relationships/notesSlide" Target="../notesSlides/notesSlide22.xml"/><Relationship Id="rId3" Type="http://schemas.openxmlformats.org/officeDocument/2006/relationships/hyperlink" Target="https://fsw.curriculog.com/proposal:1570/form" TargetMode="External"/><Relationship Id="rId4" Type="http://schemas.openxmlformats.org/officeDocument/2006/relationships/hyperlink" Target="https://fsw.curriculog.com/proposal:1554/form" TargetMode="External"/><Relationship Id="rId9" Type="http://schemas.openxmlformats.org/officeDocument/2006/relationships/hyperlink" Target="https://fsw.curriculog.com/proposal:1565/form" TargetMode="External"/><Relationship Id="rId5" Type="http://schemas.openxmlformats.org/officeDocument/2006/relationships/hyperlink" Target="https://fsw.curriculog.com/proposal:1561/form" TargetMode="External"/><Relationship Id="rId6" Type="http://schemas.openxmlformats.org/officeDocument/2006/relationships/hyperlink" Target="https://fsw.curriculog.com/proposal:1562/form" TargetMode="External"/><Relationship Id="rId7" Type="http://schemas.openxmlformats.org/officeDocument/2006/relationships/hyperlink" Target="https://fsw.curriculog.com/proposal:1563/form" TargetMode="External"/><Relationship Id="rId8" Type="http://schemas.openxmlformats.org/officeDocument/2006/relationships/hyperlink" Target="https://fsw.curriculog.com/proposal:1564/form"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hyperlink" Target="https://fsw.curriculog.com/proposal:1598/form" TargetMode="External"/><Relationship Id="rId4" Type="http://schemas.openxmlformats.org/officeDocument/2006/relationships/hyperlink" Target="https://docs.google.com/document/d/1MKlcv7x77v-0i3SczznBNKIwiNBEY8XE/edit?usp=drive_link&amp;ouid=113051942897666976611&amp;rtpof=true&amp;sd=true" TargetMode="External"/><Relationship Id="rId5" Type="http://schemas.openxmlformats.org/officeDocument/2006/relationships/hyperlink" Target="https://drive.google.com/file/d/1XF4N2WY7j-7z-hQgb1Z__MAD0T9-LOvI/view?usp=drive_link" TargetMode="External"/><Relationship Id="rId6" Type="http://schemas.openxmlformats.org/officeDocument/2006/relationships/hyperlink" Target="https://docs.google.com/document/d/1Ro1mc1RbDzhv_cIu6KDo3ranIlOBgBH7/edit?usp=drive_link&amp;ouid=113051942897666976611&amp;rtpof=true&amp;sd=true"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 Id="rId3" Type="http://schemas.openxmlformats.org/officeDocument/2006/relationships/hyperlink" Target="https://fsw.curriculog.com/proposal:1611/form" TargetMode="External"/><Relationship Id="rId4" Type="http://schemas.openxmlformats.org/officeDocument/2006/relationships/hyperlink" Target="https://docs.google.com/document/d/1RBc15mqRK70ZdbjZ2d4c87TsrbRlNh9N/edit?usp=drive_link&amp;ouid=113051942897666976611&amp;rtpof=true&amp;sd=true" TargetMode="External"/><Relationship Id="rId5" Type="http://schemas.openxmlformats.org/officeDocument/2006/relationships/hyperlink" Target="https://docs.google.com/document/d/1TMRrRBfsYQwORGVE3yqhLocaHd4wVgJq/edit?usp=drive_link&amp;ouid=113051942897666976611&amp;rtpof=true&amp;sd=true"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 Id="rId3" Type="http://schemas.openxmlformats.org/officeDocument/2006/relationships/hyperlink" Target="https://fsw.curriculog.com/proposal:1520/form" TargetMode="External"/><Relationship Id="rId4" Type="http://schemas.openxmlformats.org/officeDocument/2006/relationships/hyperlink" Target="https://docs.google.com/document/d/1CMrHUjvMPTGIwESgdhT1npkrdA6Pmtw1/edit?usp=drive_link&amp;ouid=113051942897666976611&amp;rtpof=true&amp;sd=true" TargetMode="External"/><Relationship Id="rId5" Type="http://schemas.openxmlformats.org/officeDocument/2006/relationships/hyperlink" Target="https://docs.google.com/document/d/1ViDq_CVzRiBAiUAA_SAOgrOM-NybTxj7/edit?usp=drive_link&amp;ouid=113051942897666976611&amp;rtpof=true&amp;sd=true" TargetMode="External"/><Relationship Id="rId6" Type="http://schemas.openxmlformats.org/officeDocument/2006/relationships/hyperlink" Target="https://docs.google.com/spreadsheets/d/1rMseJ2gJqrOIVreVm2ZmZVYZkBdR3JZm/edit?usp=drive_link&amp;ouid=113051942897666976611&amp;rtpof=true&amp;sd=true"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 Id="rId3" Type="http://schemas.openxmlformats.org/officeDocument/2006/relationships/hyperlink" Target="https://fsw.curriculog.com/proposal:1545/form" TargetMode="External"/><Relationship Id="rId4" Type="http://schemas.openxmlformats.org/officeDocument/2006/relationships/hyperlink" Target="https://docs.google.com/document/d/1alBEEOyZ2oOMi7wrUmvqDY92VO8Pquzx/edit?usp=drive_link&amp;ouid=113051942897666976611&amp;rtpof=true&amp;sd=true" TargetMode="External"/><Relationship Id="rId5" Type="http://schemas.openxmlformats.org/officeDocument/2006/relationships/hyperlink" Target="https://docs.google.com/spreadsheets/d/1rqhVr4SPcYc4jiFg6p_joqCZfo-Qhwrk/edit?usp=drive_link&amp;ouid=113051942897666976611&amp;rtpof=true&amp;sd=true"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 Id="rId3" Type="http://schemas.openxmlformats.org/officeDocument/2006/relationships/hyperlink" Target="https://fsw.curriculog.com/proposal:1603/form" TargetMode="External"/><Relationship Id="rId4" Type="http://schemas.openxmlformats.org/officeDocument/2006/relationships/hyperlink" Target="https://fsw.curriculog.com/proposal:1576/form" TargetMode="External"/><Relationship Id="rId5" Type="http://schemas.openxmlformats.org/officeDocument/2006/relationships/hyperlink" Target="https://fsw.curriculog.com/proposal:1553/for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20" Type="http://schemas.openxmlformats.org/officeDocument/2006/relationships/hyperlink" Target="https://fsw.curriculog.com/proposal:1600/form" TargetMode="External"/><Relationship Id="rId11" Type="http://schemas.openxmlformats.org/officeDocument/2006/relationships/hyperlink" Target="https://fsw.curriculog.com/proposal:1557/form" TargetMode="External"/><Relationship Id="rId10" Type="http://schemas.openxmlformats.org/officeDocument/2006/relationships/hyperlink" Target="https://fsw.curriculog.com/proposal:1556/form" TargetMode="External"/><Relationship Id="rId13" Type="http://schemas.openxmlformats.org/officeDocument/2006/relationships/hyperlink" Target="https://fsw.curriculog.com/proposal:1558/form" TargetMode="External"/><Relationship Id="rId12" Type="http://schemas.openxmlformats.org/officeDocument/2006/relationships/hyperlink" Target="https://fsw.curriculog.com/proposal:1559/form" TargetMode="External"/><Relationship Id="rId1" Type="http://schemas.openxmlformats.org/officeDocument/2006/relationships/slideLayout" Target="../slideLayouts/slideLayout3.xml"/><Relationship Id="rId2" Type="http://schemas.openxmlformats.org/officeDocument/2006/relationships/notesSlide" Target="../notesSlides/notesSlide30.xml"/><Relationship Id="rId3" Type="http://schemas.openxmlformats.org/officeDocument/2006/relationships/hyperlink" Target="https://docs.google.com/document/d/1YAQET4tI-r38phTJLmqo9M39UZtVDg_Q/edit?usp=sharing&amp;ouid=113051942897666976611&amp;rtpof=true&amp;sd=true" TargetMode="External"/><Relationship Id="rId4" Type="http://schemas.openxmlformats.org/officeDocument/2006/relationships/hyperlink" Target="https://docs.google.com/spreadsheets/d/1bOrqjQVPff4f8WFY-or6xqtAGihi1hLg/edit?usp=drive_link&amp;ouid=113051942897666976611&amp;rtpof=true&amp;sd=true" TargetMode="External"/><Relationship Id="rId9" Type="http://schemas.openxmlformats.org/officeDocument/2006/relationships/hyperlink" Target="https://fsw.curriculog.com/proposal:1550/form" TargetMode="External"/><Relationship Id="rId15" Type="http://schemas.openxmlformats.org/officeDocument/2006/relationships/hyperlink" Target="https://fsw.curriculog.com/proposal:1607/form" TargetMode="External"/><Relationship Id="rId14" Type="http://schemas.openxmlformats.org/officeDocument/2006/relationships/hyperlink" Target="https://fsw.curriculog.com/proposal:1606/form" TargetMode="External"/><Relationship Id="rId17" Type="http://schemas.openxmlformats.org/officeDocument/2006/relationships/hyperlink" Target="https://fsw.curriculog.com/proposal:1588/form" TargetMode="External"/><Relationship Id="rId16" Type="http://schemas.openxmlformats.org/officeDocument/2006/relationships/hyperlink" Target="https://fsw.curriculog.com/proposal:1605/form" TargetMode="External"/><Relationship Id="rId5" Type="http://schemas.openxmlformats.org/officeDocument/2006/relationships/hyperlink" Target="https://docs.google.com/document/d/1laeqO5cNne9dt7SfdDZLvvv79rdAtvKD/edit?usp=drive_link&amp;ouid=113051942897666976611&amp;rtpof=true&amp;sd=true" TargetMode="External"/><Relationship Id="rId19" Type="http://schemas.openxmlformats.org/officeDocument/2006/relationships/hyperlink" Target="https://fsw.curriculog.com/proposal:1599/form" TargetMode="External"/><Relationship Id="rId6" Type="http://schemas.openxmlformats.org/officeDocument/2006/relationships/hyperlink" Target="https://docs.google.com/spreadsheets/d/1548DQVCxaF_MvPR-Wqd_VspF1WEhFfJu/edit?usp=drive_link&amp;ouid=113051942897666976611&amp;rtpof=true&amp;sd=true" TargetMode="External"/><Relationship Id="rId18" Type="http://schemas.openxmlformats.org/officeDocument/2006/relationships/hyperlink" Target="https://fsw.curriculog.com/proposal:1595/form" TargetMode="External"/><Relationship Id="rId7" Type="http://schemas.openxmlformats.org/officeDocument/2006/relationships/hyperlink" Target="https://docs.google.com/document/d/1GrE6zXIF3YyWJeQuF8Z0m8yKlowFuYSV/edit?usp=drive_link&amp;ouid=113051942897666976611&amp;rtpof=true&amp;sd=true" TargetMode="External"/><Relationship Id="rId8" Type="http://schemas.openxmlformats.org/officeDocument/2006/relationships/hyperlink" Target="https://docs.google.com/spreadsheets/d/15cnj1sfBj3yEHw6XvLQGBdC-2RGqad6l/edit?usp=drive_link&amp;ouid=113051942897666976611&amp;rtpof=true&amp;sd=true"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1.xml"/><Relationship Id="rId3" Type="http://schemas.openxmlformats.org/officeDocument/2006/relationships/image" Target="../media/image1.png"/><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 Id="rId3" Type="http://schemas.openxmlformats.org/officeDocument/2006/relationships/hyperlink" Target="https://fsw.curriculog.com/proposal:1548/form" TargetMode="External"/><Relationship Id="rId4" Type="http://schemas.openxmlformats.org/officeDocument/2006/relationships/hyperlink" Target="https://docs.google.com/document/d/1Japioa-fxsSsYUcDiIQFZDblaLNjXPW8/edit?usp=drive_link&amp;ouid=113051942897666976611&amp;rtpof=true&amp;sd=true" TargetMode="External"/><Relationship Id="rId5" Type="http://schemas.openxmlformats.org/officeDocument/2006/relationships/hyperlink" Target="https://docs.google.com/spreadsheets/d/1nlNV91Y_U9Gjr2v7YQDZUrd6zxBI6zl1/edit?usp=drive_link&amp;ouid=113051942897666976611&amp;rtpof=true&amp;sd=true" TargetMode="External"/><Relationship Id="rId6" Type="http://schemas.openxmlformats.org/officeDocument/2006/relationships/hyperlink" Target="https://docs.google.com/spreadsheets/d/1dh7L24qMYwyqjkF4Cdl2RlnKuCD5tpnN/edit?usp=drive_link&amp;ouid=113051942897666976611&amp;rtpof=true&amp;sd=true" TargetMode="External"/></Relationships>
</file>

<file path=ppt/slides/_rels/slide33.xml.rels><?xml version="1.0" encoding="UTF-8" standalone="yes"?><Relationships xmlns="http://schemas.openxmlformats.org/package/2006/relationships"><Relationship Id="rId11" Type="http://schemas.openxmlformats.org/officeDocument/2006/relationships/hyperlink" Target="https://fsw.curriculog.com/proposal:1535/form" TargetMode="External"/><Relationship Id="rId10" Type="http://schemas.openxmlformats.org/officeDocument/2006/relationships/hyperlink" Target="https://fsw.curriculog.com/proposal:1534/form" TargetMode="External"/><Relationship Id="rId12" Type="http://schemas.openxmlformats.org/officeDocument/2006/relationships/image" Target="../media/image2.png"/><Relationship Id="rId1" Type="http://schemas.openxmlformats.org/officeDocument/2006/relationships/slideLayout" Target="../slideLayouts/slideLayout6.xml"/><Relationship Id="rId2" Type="http://schemas.openxmlformats.org/officeDocument/2006/relationships/notesSlide" Target="../notesSlides/notesSlide33.xml"/><Relationship Id="rId3" Type="http://schemas.openxmlformats.org/officeDocument/2006/relationships/hyperlink" Target="https://fsw.curriculog.com/proposal:1544/form" TargetMode="External"/><Relationship Id="rId4" Type="http://schemas.openxmlformats.org/officeDocument/2006/relationships/hyperlink" Target="https://fsw.curriculog.com/proposal:1527/form" TargetMode="External"/><Relationship Id="rId9" Type="http://schemas.openxmlformats.org/officeDocument/2006/relationships/hyperlink" Target="https://fsw.curriculog.com/proposal:1533/form" TargetMode="External"/><Relationship Id="rId5" Type="http://schemas.openxmlformats.org/officeDocument/2006/relationships/hyperlink" Target="https://fsw.curriculog.com/proposal:1528/form" TargetMode="External"/><Relationship Id="rId6" Type="http://schemas.openxmlformats.org/officeDocument/2006/relationships/hyperlink" Target="https://fsw.curriculog.com/proposal:1529/form" TargetMode="External"/><Relationship Id="rId7" Type="http://schemas.openxmlformats.org/officeDocument/2006/relationships/hyperlink" Target="https://fsw.curriculog.com/proposal:1530/form" TargetMode="External"/><Relationship Id="rId8" Type="http://schemas.openxmlformats.org/officeDocument/2006/relationships/hyperlink" Target="https://fsw.curriculog.com/proposal:1531/form"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 Id="rId3" Type="http://schemas.openxmlformats.org/officeDocument/2006/relationships/hyperlink" Target="https://fsw.curriculog.com/proposal:1604/form" TargetMode="External"/><Relationship Id="rId4" Type="http://schemas.openxmlformats.org/officeDocument/2006/relationships/hyperlink" Target="https://docs.google.com/document/d/1AP3Q84SCGw16cP3ulrMhxMnHkPeXDrcM/edit?usp=drive_link&amp;ouid=113051942897666976611&amp;rtpof=true&amp;sd=true" TargetMode="External"/><Relationship Id="rId5" Type="http://schemas.openxmlformats.org/officeDocument/2006/relationships/hyperlink" Target="https://docs.google.com/spreadsheets/d/1z07ldGufOHumPg8_BUDKeveX9qGYXAyj/edit?usp=drive_link&amp;ouid=113051942897666976611&amp;rtpof=true&amp;sd=tru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fsw.curriculog.com/proposal:1526/for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fsw.curriculog.com/proposal:1489/for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fsw.curriculog.com/proposal:1490/for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fsw.curriculog.com/proposal:1523/for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en">
                <a:latin typeface="Century Schoolbook"/>
                <a:ea typeface="Century Schoolbook"/>
                <a:cs typeface="Century Schoolbook"/>
                <a:sym typeface="Century Schoolbook"/>
              </a:rPr>
              <a:t>Curriculum Committee</a:t>
            </a:r>
            <a:endParaRPr b="1">
              <a:latin typeface="Century Schoolbook"/>
              <a:ea typeface="Century Schoolbook"/>
              <a:cs typeface="Century Schoolbook"/>
              <a:sym typeface="Century Schoolbook"/>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latin typeface="Lato"/>
                <a:ea typeface="Lato"/>
                <a:cs typeface="Lato"/>
                <a:sym typeface="Lato"/>
              </a:rPr>
              <a:t>17 November 2023</a:t>
            </a:r>
            <a:endParaRPr>
              <a:latin typeface="Lato"/>
              <a:ea typeface="Lato"/>
              <a:cs typeface="Lato"/>
              <a:sym typeface="Lato"/>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1920">
                <a:latin typeface="Century Schoolbook"/>
                <a:ea typeface="Century Schoolbook"/>
                <a:cs typeface="Century Schoolbook"/>
                <a:sym typeface="Century Schoolbook"/>
              </a:rPr>
              <a:t>New Course</a:t>
            </a:r>
            <a:r>
              <a:rPr lang="en" sz="1920">
                <a:latin typeface="Century Schoolbook"/>
                <a:ea typeface="Century Schoolbook"/>
                <a:cs typeface="Century Schoolbook"/>
                <a:sym typeface="Century Schoolbook"/>
              </a:rPr>
              <a:t> Proposal: ENC 2210 Technical Communication </a:t>
            </a:r>
            <a:endParaRPr sz="1920">
              <a:latin typeface="Century Schoolbook"/>
              <a:ea typeface="Century Schoolbook"/>
              <a:cs typeface="Century Schoolbook"/>
              <a:sym typeface="Century Schoolbook"/>
            </a:endParaRPr>
          </a:p>
        </p:txBody>
      </p:sp>
      <p:sp>
        <p:nvSpPr>
          <p:cNvPr id="110" name="Google Shape;110;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3"/>
              </a:rPr>
              <a:t>ENC 2210 Technical Communication New Course Proposal</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This course will introduce students to technical writing properly as an advanced composition course focused on the creation of technical documents with an emphasis on clarity and accuracy in reporting. </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This course moves away from traditional “business writing”, like resumes and memos, and toward an approach rooted in various technical communication genres necessary to the sciences, government, healthcare, and business. </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This course will help us better serve the FSW community by providing new pathways for students who need a technical focus and this course will help prepare students for the technical specificity our regional employers so highly value. </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And yes, this course will emphasize APA format. :-P</a:t>
            </a:r>
            <a:endParaRPr>
              <a:solidFill>
                <a:schemeClr val="dk1"/>
              </a:solidFill>
              <a:latin typeface="Lato"/>
              <a:ea typeface="Lato"/>
              <a:cs typeface="Lato"/>
              <a:sym typeface="Lato"/>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220">
                <a:latin typeface="Century Schoolbook"/>
                <a:ea typeface="Century Schoolbook"/>
                <a:cs typeface="Century Schoolbook"/>
                <a:sym typeface="Century Schoolbook"/>
              </a:rPr>
              <a:t>New Course Proposal: MGF 1130 Mathematical Thinking</a:t>
            </a:r>
            <a:endParaRPr sz="2220">
              <a:latin typeface="Century Schoolbook"/>
              <a:ea typeface="Century Schoolbook"/>
              <a:cs typeface="Century Schoolbook"/>
              <a:sym typeface="Century Schoolbook"/>
            </a:endParaRPr>
          </a:p>
        </p:txBody>
      </p:sp>
      <p:sp>
        <p:nvSpPr>
          <p:cNvPr id="116" name="Google Shape;116;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3"/>
              </a:rPr>
              <a:t>MGF 1130 Mathematical Thinking New Course Proposal</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This new course is now the state-accepted core general education mathematics course for the liberal arts pathway. </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MGF 1106 and MGF 1107 will no longer be accepted as core general education mathematics courses.</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All programs which had listed MGF 1106 as the required core general education mathematics course will likely want to change that requirement to MGF 1130.</a:t>
            </a:r>
            <a:endParaRPr>
              <a:solidFill>
                <a:schemeClr val="dk1"/>
              </a:solidFill>
              <a:latin typeface="Lato"/>
              <a:ea typeface="Lato"/>
              <a:cs typeface="Lato"/>
              <a:sym typeface="Lato"/>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220">
                <a:latin typeface="Century Schoolbook"/>
                <a:ea typeface="Century Schoolbook"/>
                <a:cs typeface="Century Schoolbook"/>
                <a:sym typeface="Century Schoolbook"/>
              </a:rPr>
              <a:t>New Course Proposal: MGF 1131 Mathematics in Context</a:t>
            </a:r>
            <a:endParaRPr sz="2220">
              <a:latin typeface="Century Schoolbook"/>
              <a:ea typeface="Century Schoolbook"/>
              <a:cs typeface="Century Schoolbook"/>
              <a:sym typeface="Century Schoolbook"/>
            </a:endParaRPr>
          </a:p>
        </p:txBody>
      </p:sp>
      <p:sp>
        <p:nvSpPr>
          <p:cNvPr id="122" name="Google Shape;122;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3"/>
              </a:rPr>
              <a:t>MGF 1131 Mathematics in Context New Course Proposal</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This new course will provide an option for a second general education mathematics course in the liberal arts pathway in addition to the core general education mathematics course of MGF 1130, since we will no longer be offering the MGF 1107 course which served a similar purpose. </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This is for students in the liberal arts pathway who are attempting to complete the Associate in Arts degree prior to graduation from FSW.</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The course will need to be listed as a level two general education mathematics course for the A.A. program.</a:t>
            </a:r>
            <a:endParaRPr>
              <a:solidFill>
                <a:schemeClr val="dk1"/>
              </a:solidFill>
              <a:latin typeface="Lato"/>
              <a:ea typeface="Lato"/>
              <a:cs typeface="Lato"/>
              <a:sym typeface="Lato"/>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220">
                <a:latin typeface="Century Schoolbook"/>
                <a:ea typeface="Century Schoolbook"/>
                <a:cs typeface="Century Schoolbook"/>
                <a:sym typeface="Century Schoolbook"/>
              </a:rPr>
              <a:t>New Course Proposal: SLS 1948 Work Experience Internship I</a:t>
            </a:r>
            <a:endParaRPr sz="2220">
              <a:latin typeface="Century Schoolbook"/>
              <a:ea typeface="Century Schoolbook"/>
              <a:cs typeface="Century Schoolbook"/>
              <a:sym typeface="Century Schoolbook"/>
            </a:endParaRPr>
          </a:p>
        </p:txBody>
      </p:sp>
      <p:sp>
        <p:nvSpPr>
          <p:cNvPr id="128" name="Google Shape;128;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3"/>
              </a:rPr>
              <a:t>SLS 1948 Work Experience Internship I New Course Proposal</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Creating the SLS 1948 Work Experience Internship I course benefits students by providing real-world experience, enhancing their resumes, and fostering essential skills like communication, problem-solving, and teamwork. It also connects academia with industry, strengthening the college's relationships with potential employers. </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This course prepares students for the workforce, increasing their employability, and ensuring a smoother transition into post-graduate life.</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Credits will be variable and repeatable. </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The course can be used by any department or school at the College. </a:t>
            </a:r>
            <a:endParaRPr>
              <a:solidFill>
                <a:schemeClr val="dk1"/>
              </a:solidFill>
              <a:latin typeface="Lato"/>
              <a:ea typeface="Lato"/>
              <a:cs typeface="Lato"/>
              <a:sym typeface="Lato"/>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220">
                <a:latin typeface="Century Schoolbook"/>
                <a:ea typeface="Century Schoolbook"/>
                <a:cs typeface="Century Schoolbook"/>
                <a:sym typeface="Century Schoolbook"/>
              </a:rPr>
              <a:t>New Program/CCC Proposal: A.S. Supply Chain Management (2nd Read)</a:t>
            </a:r>
            <a:endParaRPr sz="2220">
              <a:latin typeface="Century Schoolbook"/>
              <a:ea typeface="Century Schoolbook"/>
              <a:cs typeface="Century Schoolbook"/>
              <a:sym typeface="Century Schoolbook"/>
            </a:endParaRPr>
          </a:p>
        </p:txBody>
      </p:sp>
      <p:sp>
        <p:nvSpPr>
          <p:cNvPr id="134" name="Google Shape;134;p26"/>
          <p:cNvSpPr txBox="1"/>
          <p:nvPr>
            <p:ph idx="1" type="body"/>
          </p:nvPr>
        </p:nvSpPr>
        <p:spPr>
          <a:xfrm>
            <a:off x="311700" y="1185300"/>
            <a:ext cx="8520600" cy="34164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3"/>
              </a:rPr>
              <a:t>A.S. Supply Chain Management New Program Proposal</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The AS degree program in Supply Chain Management aligns with the educational and workforce needs of our region. It will equip students with the skills and knowledge necessary to excel in a high-demand industry, offering promising job prospects and competitive salaries. Furthermore, it reflects our institution's commitment to staying relevant in the ever-changing landscape of education and industry demand.</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The department replaced FIN 2001 Business Finance with ACG 2071 Managerial Accounting in the final version of the program. </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4"/>
              </a:rPr>
              <a:t>A.S. Supply Chain Management and CCC Logistics and Transportation Curriculum</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5"/>
              </a:rPr>
              <a:t>A.S. Supply Chain Management Catalog Page</a:t>
            </a:r>
            <a:endParaRPr>
              <a:solidFill>
                <a:schemeClr val="dk1"/>
              </a:solidFill>
              <a:latin typeface="Lato"/>
              <a:ea typeface="Lato"/>
              <a:cs typeface="Lato"/>
              <a:sym typeface="Lato"/>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7"/>
          <p:cNvSpPr txBox="1"/>
          <p:nvPr>
            <p:ph type="title"/>
          </p:nvPr>
        </p:nvSpPr>
        <p:spPr>
          <a:xfrm>
            <a:off x="311700" y="2699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220">
                <a:latin typeface="Century Schoolbook"/>
                <a:ea typeface="Century Schoolbook"/>
                <a:cs typeface="Century Schoolbook"/>
                <a:sym typeface="Century Schoolbook"/>
              </a:rPr>
              <a:t>New Program/CCC Proposal: Advanced Medical Assisting, A.S. and Medical Assisting Specialist, CCC</a:t>
            </a:r>
            <a:endParaRPr sz="2220">
              <a:latin typeface="Century Schoolbook"/>
              <a:ea typeface="Century Schoolbook"/>
              <a:cs typeface="Century Schoolbook"/>
              <a:sym typeface="Century Schoolbook"/>
            </a:endParaRPr>
          </a:p>
        </p:txBody>
      </p:sp>
      <p:sp>
        <p:nvSpPr>
          <p:cNvPr id="140" name="Google Shape;140;p27"/>
          <p:cNvSpPr txBox="1"/>
          <p:nvPr>
            <p:ph idx="1" type="body"/>
          </p:nvPr>
        </p:nvSpPr>
        <p:spPr>
          <a:xfrm>
            <a:off x="311700" y="1185300"/>
            <a:ext cx="8520600" cy="3416400"/>
          </a:xfrm>
          <a:prstGeom prst="rect">
            <a:avLst/>
          </a:prstGeom>
        </p:spPr>
        <p:txBody>
          <a:bodyPr anchorCtr="0" anchor="t" bIns="91425" lIns="91425" spcFirstLastPara="1" rIns="91425" wrap="square" tIns="91425">
            <a:normAutofit fontScale="92500" lnSpcReduction="20000"/>
          </a:bodyPr>
          <a:lstStyle/>
          <a:p>
            <a:pPr indent="-334327" lvl="0" marL="457200" rtl="0" algn="l">
              <a:spcBef>
                <a:spcPts val="0"/>
              </a:spcBef>
              <a:spcAft>
                <a:spcPts val="0"/>
              </a:spcAft>
              <a:buClr>
                <a:schemeClr val="dk1"/>
              </a:buClr>
              <a:buSzPct val="100000"/>
              <a:buFont typeface="Lato"/>
              <a:buChar char="●"/>
            </a:pPr>
            <a:r>
              <a:rPr lang="en" u="sng">
                <a:solidFill>
                  <a:schemeClr val="hlink"/>
                </a:solidFill>
                <a:latin typeface="Lato"/>
                <a:ea typeface="Lato"/>
                <a:cs typeface="Lato"/>
                <a:sym typeface="Lato"/>
                <a:hlinkClick r:id="rId3"/>
              </a:rPr>
              <a:t>Advanced Medical Assisting, A.S. New Program/CCC Proposal</a:t>
            </a:r>
            <a:endParaRPr>
              <a:solidFill>
                <a:schemeClr val="dk1"/>
              </a:solidFill>
              <a:latin typeface="Lato"/>
              <a:ea typeface="Lato"/>
              <a:cs typeface="Lato"/>
              <a:sym typeface="Lato"/>
            </a:endParaRPr>
          </a:p>
          <a:p>
            <a:pPr indent="-334327" lvl="0" marL="457200" rtl="0" algn="l">
              <a:spcBef>
                <a:spcPts val="0"/>
              </a:spcBef>
              <a:spcAft>
                <a:spcPts val="0"/>
              </a:spcAft>
              <a:buClr>
                <a:schemeClr val="dk1"/>
              </a:buClr>
              <a:buSzPct val="100000"/>
              <a:buFont typeface="Lato"/>
              <a:buChar char="●"/>
            </a:pPr>
            <a:r>
              <a:rPr lang="en" u="sng">
                <a:solidFill>
                  <a:schemeClr val="hlink"/>
                </a:solidFill>
                <a:latin typeface="Lato"/>
                <a:ea typeface="Lato"/>
                <a:cs typeface="Lato"/>
                <a:sym typeface="Lato"/>
                <a:hlinkClick r:id="rId4"/>
              </a:rPr>
              <a:t>Medical Assisting Specialist, CCC New Program/CCC Proposal</a:t>
            </a:r>
            <a:endParaRPr>
              <a:solidFill>
                <a:schemeClr val="dk1"/>
              </a:solidFill>
              <a:latin typeface="Lato"/>
              <a:ea typeface="Lato"/>
              <a:cs typeface="Lato"/>
              <a:sym typeface="Lato"/>
            </a:endParaRPr>
          </a:p>
          <a:p>
            <a:pPr indent="-334327" lvl="0" marL="457200" rtl="0" algn="l">
              <a:spcBef>
                <a:spcPts val="0"/>
              </a:spcBef>
              <a:spcAft>
                <a:spcPts val="0"/>
              </a:spcAft>
              <a:buClr>
                <a:schemeClr val="dk1"/>
              </a:buClr>
              <a:buSzPct val="100000"/>
              <a:buFont typeface="Lato"/>
              <a:buChar char="●"/>
            </a:pPr>
            <a:r>
              <a:rPr lang="en">
                <a:solidFill>
                  <a:schemeClr val="dk1"/>
                </a:solidFill>
                <a:latin typeface="Lato"/>
                <a:ea typeface="Lato"/>
                <a:cs typeface="Lato"/>
                <a:sym typeface="Lato"/>
              </a:rPr>
              <a:t>As the large baby-boom population moves into the older age groups, who typically have more healthcare concerns, the demand for medical services will continue to increase resulting in the need for more medical assistants to perform routine administrative and clinical duties in physicians’ offices and other primary care settings. </a:t>
            </a:r>
            <a:endParaRPr>
              <a:solidFill>
                <a:schemeClr val="dk1"/>
              </a:solidFill>
              <a:latin typeface="Lato"/>
              <a:ea typeface="Lato"/>
              <a:cs typeface="Lato"/>
              <a:sym typeface="Lato"/>
            </a:endParaRPr>
          </a:p>
          <a:p>
            <a:pPr indent="-334327" lvl="0" marL="457200" rtl="0" algn="l">
              <a:spcBef>
                <a:spcPts val="0"/>
              </a:spcBef>
              <a:spcAft>
                <a:spcPts val="0"/>
              </a:spcAft>
              <a:buClr>
                <a:schemeClr val="dk1"/>
              </a:buClr>
              <a:buSzPct val="100000"/>
              <a:buFont typeface="Lato"/>
              <a:buChar char="●"/>
            </a:pPr>
            <a:r>
              <a:rPr lang="en">
                <a:solidFill>
                  <a:schemeClr val="dk1"/>
                </a:solidFill>
                <a:latin typeface="Lato"/>
                <a:ea typeface="Lato"/>
                <a:cs typeface="Lato"/>
                <a:sym typeface="Lato"/>
              </a:rPr>
              <a:t>According to the Florida employment trends for the fastest-growing occupations, the projected medical assistant growth rate from 2022 to 2030 is 18.7% which is higher than the national growth rate of 14%. The addition of the AMA-AS program at FSW will provide the Southwest Florida region, one in which the projected medical assistant growth rate is 19.5% and is one of the top ten occupations according to State statistics, with an increased pipeline of new MA’s. </a:t>
            </a:r>
            <a:endParaRPr>
              <a:solidFill>
                <a:schemeClr val="dk1"/>
              </a:solidFill>
              <a:latin typeface="Lato"/>
              <a:ea typeface="Lato"/>
              <a:cs typeface="Lato"/>
              <a:sym typeface="Lato"/>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8"/>
          <p:cNvSpPr txBox="1"/>
          <p:nvPr>
            <p:ph type="title"/>
          </p:nvPr>
        </p:nvSpPr>
        <p:spPr>
          <a:xfrm>
            <a:off x="311700" y="2699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220">
                <a:latin typeface="Century Schoolbook"/>
                <a:ea typeface="Century Schoolbook"/>
                <a:cs typeface="Century Schoolbook"/>
                <a:sym typeface="Century Schoolbook"/>
              </a:rPr>
              <a:t>New Program/CCC Proposal: Advanced Medical Assisting, A.S. and Medical Assisting Specialist, CCC</a:t>
            </a:r>
            <a:endParaRPr sz="2220">
              <a:latin typeface="Century Schoolbook"/>
              <a:ea typeface="Century Schoolbook"/>
              <a:cs typeface="Century Schoolbook"/>
              <a:sym typeface="Century Schoolbook"/>
            </a:endParaRPr>
          </a:p>
        </p:txBody>
      </p:sp>
      <p:sp>
        <p:nvSpPr>
          <p:cNvPr id="146" name="Google Shape;146;p28"/>
          <p:cNvSpPr txBox="1"/>
          <p:nvPr>
            <p:ph idx="1" type="body"/>
          </p:nvPr>
        </p:nvSpPr>
        <p:spPr>
          <a:xfrm>
            <a:off x="311700" y="1185300"/>
            <a:ext cx="8520600" cy="3416400"/>
          </a:xfrm>
          <a:prstGeom prst="rect">
            <a:avLst/>
          </a:prstGeom>
        </p:spPr>
        <p:txBody>
          <a:bodyPr anchorCtr="0" anchor="t" bIns="91425" lIns="91425" spcFirstLastPara="1" rIns="91425" wrap="square" tIns="91425">
            <a:noAutofit/>
          </a:bodyPr>
          <a:lstStyle/>
          <a:p>
            <a:pPr indent="-361950" lvl="0" marL="457200" rtl="0" algn="l">
              <a:spcBef>
                <a:spcPts val="0"/>
              </a:spcBef>
              <a:spcAft>
                <a:spcPts val="0"/>
              </a:spcAft>
              <a:buClr>
                <a:schemeClr val="dk1"/>
              </a:buClr>
              <a:buSzPts val="2100"/>
              <a:buFont typeface="Lato"/>
              <a:buChar char="●"/>
            </a:pPr>
            <a:r>
              <a:rPr lang="en" sz="2100">
                <a:solidFill>
                  <a:schemeClr val="dk1"/>
                </a:solidFill>
                <a:latin typeface="Lato"/>
                <a:ea typeface="Lato"/>
                <a:cs typeface="Lato"/>
                <a:sym typeface="Lato"/>
              </a:rPr>
              <a:t>Associated Course Proposals:</a:t>
            </a:r>
            <a:endParaRPr sz="2100">
              <a:solidFill>
                <a:schemeClr val="dk1"/>
              </a:solidFill>
              <a:latin typeface="Lato"/>
              <a:ea typeface="Lato"/>
              <a:cs typeface="Lato"/>
              <a:sym typeface="Lato"/>
            </a:endParaRPr>
          </a:p>
          <a:p>
            <a:pPr indent="-349250" lvl="1" marL="914400" rtl="0" algn="l">
              <a:spcBef>
                <a:spcPts val="0"/>
              </a:spcBef>
              <a:spcAft>
                <a:spcPts val="0"/>
              </a:spcAft>
              <a:buClr>
                <a:schemeClr val="dk1"/>
              </a:buClr>
              <a:buSzPts val="1900"/>
              <a:buFont typeface="Lato"/>
              <a:buChar char="○"/>
            </a:pPr>
            <a:r>
              <a:rPr lang="en" sz="1900" u="sng">
                <a:solidFill>
                  <a:schemeClr val="accent5"/>
                </a:solidFill>
                <a:latin typeface="Lato"/>
                <a:ea typeface="Lato"/>
                <a:cs typeface="Lato"/>
                <a:sym typeface="Lato"/>
                <a:hlinkClick r:id="rId3">
                  <a:extLst>
                    <a:ext uri="{A12FA001-AC4F-418D-AE19-62706E023703}">
                      <ahyp:hlinkClr val="tx"/>
                    </a:ext>
                  </a:extLst>
                </a:hlinkClick>
              </a:rPr>
              <a:t>HIM 2279 Medical Insurance and Billing (Course Change)</a:t>
            </a:r>
            <a:endParaRPr sz="1900">
              <a:solidFill>
                <a:schemeClr val="dk1"/>
              </a:solidFill>
              <a:latin typeface="Lato"/>
              <a:ea typeface="Lato"/>
              <a:cs typeface="Lato"/>
              <a:sym typeface="Lato"/>
            </a:endParaRPr>
          </a:p>
          <a:p>
            <a:pPr indent="-349250" lvl="1" marL="914400" rtl="0" algn="l">
              <a:spcBef>
                <a:spcPts val="0"/>
              </a:spcBef>
              <a:spcAft>
                <a:spcPts val="0"/>
              </a:spcAft>
              <a:buClr>
                <a:schemeClr val="dk1"/>
              </a:buClr>
              <a:buSzPts val="1900"/>
              <a:buFont typeface="Lato"/>
              <a:buChar char="○"/>
            </a:pPr>
            <a:r>
              <a:rPr lang="en" sz="1900" u="sng">
                <a:solidFill>
                  <a:schemeClr val="accent5"/>
                </a:solidFill>
                <a:latin typeface="Lato"/>
                <a:ea typeface="Lato"/>
                <a:cs typeface="Lato"/>
                <a:sym typeface="Lato"/>
                <a:hlinkClick r:id="rId4">
                  <a:extLst>
                    <a:ext uri="{A12FA001-AC4F-418D-AE19-62706E023703}">
                      <ahyp:hlinkClr val="tx"/>
                    </a:ext>
                  </a:extLst>
                </a:hlinkClick>
              </a:rPr>
              <a:t>HIM 2512 Management Foundations in Healthcare (Course Change)</a:t>
            </a:r>
            <a:endParaRPr sz="1900">
              <a:solidFill>
                <a:schemeClr val="dk1"/>
              </a:solidFill>
              <a:latin typeface="Lato"/>
              <a:ea typeface="Lato"/>
              <a:cs typeface="Lato"/>
              <a:sym typeface="Lato"/>
            </a:endParaRPr>
          </a:p>
          <a:p>
            <a:pPr indent="-349250" lvl="1" marL="914400" rtl="0" algn="l">
              <a:spcBef>
                <a:spcPts val="0"/>
              </a:spcBef>
              <a:spcAft>
                <a:spcPts val="0"/>
              </a:spcAft>
              <a:buClr>
                <a:schemeClr val="dk1"/>
              </a:buClr>
              <a:buSzPts val="1900"/>
              <a:buFont typeface="Lato"/>
              <a:buChar char="○"/>
            </a:pPr>
            <a:r>
              <a:rPr lang="en" sz="1900" u="sng">
                <a:solidFill>
                  <a:schemeClr val="accent5"/>
                </a:solidFill>
                <a:latin typeface="Lato"/>
                <a:ea typeface="Lato"/>
                <a:cs typeface="Lato"/>
                <a:sym typeface="Lato"/>
                <a:hlinkClick r:id="rId5">
                  <a:extLst>
                    <a:ext uri="{A12FA001-AC4F-418D-AE19-62706E023703}">
                      <ahyp:hlinkClr val="tx"/>
                    </a:ext>
                  </a:extLst>
                </a:hlinkClick>
              </a:rPr>
              <a:t>HSA 1020 Healthcare Delivery (New Course)</a:t>
            </a:r>
            <a:endParaRPr sz="1900">
              <a:solidFill>
                <a:schemeClr val="dk1"/>
              </a:solidFill>
              <a:latin typeface="Lato"/>
              <a:ea typeface="Lato"/>
              <a:cs typeface="Lato"/>
              <a:sym typeface="Lato"/>
            </a:endParaRPr>
          </a:p>
          <a:p>
            <a:pPr indent="-349250" lvl="1" marL="914400" rtl="0" algn="l">
              <a:spcBef>
                <a:spcPts val="0"/>
              </a:spcBef>
              <a:spcAft>
                <a:spcPts val="0"/>
              </a:spcAft>
              <a:buClr>
                <a:schemeClr val="dk1"/>
              </a:buClr>
              <a:buSzPts val="1900"/>
              <a:buFont typeface="Lato"/>
              <a:buChar char="○"/>
            </a:pPr>
            <a:r>
              <a:rPr lang="en" sz="1900" u="sng">
                <a:solidFill>
                  <a:schemeClr val="accent5"/>
                </a:solidFill>
                <a:latin typeface="Lato"/>
                <a:ea typeface="Lato"/>
                <a:cs typeface="Lato"/>
                <a:sym typeface="Lato"/>
                <a:hlinkClick r:id="rId6">
                  <a:extLst>
                    <a:ext uri="{A12FA001-AC4F-418D-AE19-62706E023703}">
                      <ahyp:hlinkClr val="tx"/>
                    </a:ext>
                  </a:extLst>
                </a:hlinkClick>
              </a:rPr>
              <a:t>MEA 1010C Radiography Essentials (New Course)</a:t>
            </a:r>
            <a:endParaRPr sz="1900">
              <a:solidFill>
                <a:schemeClr val="dk1"/>
              </a:solidFill>
              <a:latin typeface="Lato"/>
              <a:ea typeface="Lato"/>
              <a:cs typeface="Lato"/>
              <a:sym typeface="Lato"/>
            </a:endParaRPr>
          </a:p>
          <a:p>
            <a:pPr indent="-349250" lvl="1" marL="914400" rtl="0" algn="l">
              <a:spcBef>
                <a:spcPts val="0"/>
              </a:spcBef>
              <a:spcAft>
                <a:spcPts val="0"/>
              </a:spcAft>
              <a:buClr>
                <a:schemeClr val="dk1"/>
              </a:buClr>
              <a:buSzPts val="1900"/>
              <a:buFont typeface="Lato"/>
              <a:buChar char="○"/>
            </a:pPr>
            <a:r>
              <a:rPr lang="en" sz="1900" u="sng">
                <a:solidFill>
                  <a:schemeClr val="accent5"/>
                </a:solidFill>
                <a:latin typeface="Lato"/>
                <a:ea typeface="Lato"/>
                <a:cs typeface="Lato"/>
                <a:sym typeface="Lato"/>
                <a:hlinkClick r:id="rId7">
                  <a:extLst>
                    <a:ext uri="{A12FA001-AC4F-418D-AE19-62706E023703}">
                      <ahyp:hlinkClr val="tx"/>
                    </a:ext>
                  </a:extLst>
                </a:hlinkClick>
              </a:rPr>
              <a:t>MEA 1206C Clinical Office Procedures I (New Course)</a:t>
            </a:r>
            <a:endParaRPr sz="1900">
              <a:solidFill>
                <a:schemeClr val="dk1"/>
              </a:solidFill>
              <a:latin typeface="Lato"/>
              <a:ea typeface="Lato"/>
              <a:cs typeface="Lato"/>
              <a:sym typeface="Lato"/>
            </a:endParaRPr>
          </a:p>
          <a:p>
            <a:pPr indent="-349250" lvl="1" marL="914400" rtl="0" algn="l">
              <a:spcBef>
                <a:spcPts val="0"/>
              </a:spcBef>
              <a:spcAft>
                <a:spcPts val="0"/>
              </a:spcAft>
              <a:buClr>
                <a:schemeClr val="dk1"/>
              </a:buClr>
              <a:buSzPts val="1900"/>
              <a:buFont typeface="Lato"/>
              <a:buChar char="○"/>
            </a:pPr>
            <a:r>
              <a:rPr lang="en" sz="1900" u="sng">
                <a:solidFill>
                  <a:schemeClr val="accent5"/>
                </a:solidFill>
                <a:latin typeface="Lato"/>
                <a:ea typeface="Lato"/>
                <a:cs typeface="Lato"/>
                <a:sym typeface="Lato"/>
                <a:hlinkClick r:id="rId8">
                  <a:extLst>
                    <a:ext uri="{A12FA001-AC4F-418D-AE19-62706E023703}">
                      <ahyp:hlinkClr val="tx"/>
                    </a:ext>
                  </a:extLst>
                </a:hlinkClick>
              </a:rPr>
              <a:t>MEA 1207C Clinical Office Procedures II (New Course)</a:t>
            </a:r>
            <a:endParaRPr sz="1900">
              <a:solidFill>
                <a:schemeClr val="dk1"/>
              </a:solidFill>
              <a:latin typeface="Lato"/>
              <a:ea typeface="Lato"/>
              <a:cs typeface="Lato"/>
              <a:sym typeface="Lato"/>
            </a:endParaRPr>
          </a:p>
          <a:p>
            <a:pPr indent="-349250" lvl="1" marL="914400" rtl="0" algn="l">
              <a:spcBef>
                <a:spcPts val="0"/>
              </a:spcBef>
              <a:spcAft>
                <a:spcPts val="0"/>
              </a:spcAft>
              <a:buClr>
                <a:schemeClr val="dk1"/>
              </a:buClr>
              <a:buSzPts val="1900"/>
              <a:buFont typeface="Lato"/>
              <a:buChar char="○"/>
            </a:pPr>
            <a:r>
              <a:rPr lang="en" sz="1900" u="sng">
                <a:solidFill>
                  <a:schemeClr val="accent5"/>
                </a:solidFill>
                <a:latin typeface="Lato"/>
                <a:ea typeface="Lato"/>
                <a:cs typeface="Lato"/>
                <a:sym typeface="Lato"/>
                <a:hlinkClick r:id="rId9">
                  <a:extLst>
                    <a:ext uri="{A12FA001-AC4F-418D-AE19-62706E023703}">
                      <ahyp:hlinkClr val="tx"/>
                    </a:ext>
                  </a:extLst>
                </a:hlinkClick>
              </a:rPr>
              <a:t>MEA 1248C Clinical Laboratory Procedures (New Course)</a:t>
            </a:r>
            <a:endParaRPr sz="1900">
              <a:solidFill>
                <a:schemeClr val="dk1"/>
              </a:solidFill>
              <a:latin typeface="Lato"/>
              <a:ea typeface="Lato"/>
              <a:cs typeface="Lato"/>
              <a:sym typeface="Lato"/>
            </a:endParaRPr>
          </a:p>
          <a:p>
            <a:pPr indent="-349250" lvl="1" marL="914400" rtl="0" algn="l">
              <a:spcBef>
                <a:spcPts val="0"/>
              </a:spcBef>
              <a:spcAft>
                <a:spcPts val="0"/>
              </a:spcAft>
              <a:buClr>
                <a:schemeClr val="dk1"/>
              </a:buClr>
              <a:buSzPts val="1900"/>
              <a:buFont typeface="Lato"/>
              <a:buChar char="○"/>
            </a:pPr>
            <a:r>
              <a:rPr lang="en" sz="1900" u="sng">
                <a:solidFill>
                  <a:schemeClr val="accent5"/>
                </a:solidFill>
                <a:latin typeface="Lato"/>
                <a:ea typeface="Lato"/>
                <a:cs typeface="Lato"/>
                <a:sym typeface="Lato"/>
                <a:hlinkClick r:id="rId10">
                  <a:extLst>
                    <a:ext uri="{A12FA001-AC4F-418D-AE19-62706E023703}">
                      <ahyp:hlinkClr val="tx"/>
                    </a:ext>
                  </a:extLst>
                </a:hlinkClick>
              </a:rPr>
              <a:t>MEA 1303 Medical Office Management (New Course)</a:t>
            </a:r>
            <a:endParaRPr sz="1900">
              <a:solidFill>
                <a:schemeClr val="dk1"/>
              </a:solidFill>
              <a:latin typeface="Lato"/>
              <a:ea typeface="Lato"/>
              <a:cs typeface="Lato"/>
              <a:sym typeface="Lato"/>
            </a:endParaRPr>
          </a:p>
          <a:p>
            <a:pPr indent="-349250" lvl="1" marL="914400" rtl="0" algn="l">
              <a:spcBef>
                <a:spcPts val="0"/>
              </a:spcBef>
              <a:spcAft>
                <a:spcPts val="0"/>
              </a:spcAft>
              <a:buClr>
                <a:schemeClr val="dk1"/>
              </a:buClr>
              <a:buSzPts val="1900"/>
              <a:buFont typeface="Lato"/>
              <a:buChar char="○"/>
            </a:pPr>
            <a:r>
              <a:rPr lang="en" sz="1900" u="sng">
                <a:solidFill>
                  <a:schemeClr val="accent5"/>
                </a:solidFill>
                <a:latin typeface="Lato"/>
                <a:ea typeface="Lato"/>
                <a:cs typeface="Lato"/>
                <a:sym typeface="Lato"/>
                <a:hlinkClick r:id="rId11">
                  <a:extLst>
                    <a:ext uri="{A12FA001-AC4F-418D-AE19-62706E023703}">
                      <ahyp:hlinkClr val="tx"/>
                    </a:ext>
                  </a:extLst>
                </a:hlinkClick>
              </a:rPr>
              <a:t>MEA 2803C Externship for Medical Assisting (New Course)</a:t>
            </a:r>
            <a:endParaRPr sz="2100">
              <a:solidFill>
                <a:schemeClr val="dk1"/>
              </a:solidFill>
              <a:latin typeface="Lato"/>
              <a:ea typeface="Lato"/>
              <a:cs typeface="Lato"/>
              <a:sym typeface="Lato"/>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9"/>
          <p:cNvSpPr txBox="1"/>
          <p:nvPr>
            <p:ph type="title"/>
          </p:nvPr>
        </p:nvSpPr>
        <p:spPr>
          <a:xfrm>
            <a:off x="650950" y="1508200"/>
            <a:ext cx="3026100" cy="2225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220">
                <a:latin typeface="Century Schoolbook"/>
                <a:ea typeface="Century Schoolbook"/>
                <a:cs typeface="Century Schoolbook"/>
                <a:sym typeface="Century Schoolbook"/>
              </a:rPr>
              <a:t>New Program/CCC Proposal: Advanced Medical Assisting, A.S. and Medical Assisting Specialist, CCC</a:t>
            </a:r>
            <a:endParaRPr sz="2220">
              <a:latin typeface="Century Schoolbook"/>
              <a:ea typeface="Century Schoolbook"/>
              <a:cs typeface="Century Schoolbook"/>
              <a:sym typeface="Century Schoolbook"/>
            </a:endParaRPr>
          </a:p>
        </p:txBody>
      </p:sp>
      <p:pic>
        <p:nvPicPr>
          <p:cNvPr id="152" name="Google Shape;152;p29"/>
          <p:cNvPicPr preferRelativeResize="0"/>
          <p:nvPr/>
        </p:nvPicPr>
        <p:blipFill>
          <a:blip r:embed="rId3">
            <a:alphaModFix/>
          </a:blip>
          <a:stretch>
            <a:fillRect/>
          </a:stretch>
        </p:blipFill>
        <p:spPr>
          <a:xfrm>
            <a:off x="4507950" y="220950"/>
            <a:ext cx="3634101" cy="4701599"/>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30"/>
          <p:cNvSpPr txBox="1"/>
          <p:nvPr>
            <p:ph type="title"/>
          </p:nvPr>
        </p:nvSpPr>
        <p:spPr>
          <a:xfrm>
            <a:off x="311700" y="18240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220">
                <a:latin typeface="Century Schoolbook"/>
                <a:ea typeface="Century Schoolbook"/>
                <a:cs typeface="Century Schoolbook"/>
                <a:sym typeface="Century Schoolbook"/>
              </a:rPr>
              <a:t>New Program/CCC Proposal: Advanced Medical Assisting, A.S. and Medical Assisting Specialist, CCC</a:t>
            </a:r>
            <a:endParaRPr sz="2220">
              <a:latin typeface="Century Schoolbook"/>
              <a:ea typeface="Century Schoolbook"/>
              <a:cs typeface="Century Schoolbook"/>
              <a:sym typeface="Century Schoolbook"/>
            </a:endParaRPr>
          </a:p>
        </p:txBody>
      </p:sp>
      <p:pic>
        <p:nvPicPr>
          <p:cNvPr id="158" name="Google Shape;158;p30"/>
          <p:cNvPicPr preferRelativeResize="0"/>
          <p:nvPr/>
        </p:nvPicPr>
        <p:blipFill>
          <a:blip r:embed="rId3">
            <a:alphaModFix/>
          </a:blip>
          <a:stretch>
            <a:fillRect/>
          </a:stretch>
        </p:blipFill>
        <p:spPr>
          <a:xfrm>
            <a:off x="2158938" y="1137400"/>
            <a:ext cx="4826125" cy="3831001"/>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220">
                <a:latin typeface="Century Schoolbook"/>
                <a:ea typeface="Century Schoolbook"/>
                <a:cs typeface="Century Schoolbook"/>
                <a:sym typeface="Century Schoolbook"/>
              </a:rPr>
              <a:t>New Program/CCC Proposal: Advanced Medical Assisting, A.S. and Medical Assisting Specialist, CCC</a:t>
            </a:r>
            <a:endParaRPr sz="2220">
              <a:latin typeface="Century Schoolbook"/>
              <a:ea typeface="Century Schoolbook"/>
              <a:cs typeface="Century Schoolbook"/>
              <a:sym typeface="Century Schoolbook"/>
            </a:endParaRPr>
          </a:p>
        </p:txBody>
      </p:sp>
      <p:sp>
        <p:nvSpPr>
          <p:cNvPr id="164" name="Google Shape;164;p31"/>
          <p:cNvSpPr txBox="1"/>
          <p:nvPr>
            <p:ph idx="4294967295" type="body"/>
          </p:nvPr>
        </p:nvSpPr>
        <p:spPr>
          <a:xfrm>
            <a:off x="572100" y="1510225"/>
            <a:ext cx="7865400" cy="3058800"/>
          </a:xfrm>
          <a:prstGeom prst="rect">
            <a:avLst/>
          </a:prstGeom>
        </p:spPr>
        <p:txBody>
          <a:bodyPr anchorCtr="0" anchor="t" bIns="91425" lIns="91425" spcFirstLastPara="1" rIns="91425" wrap="square" tIns="91425">
            <a:noAutofit/>
          </a:bodyPr>
          <a:lstStyle/>
          <a:p>
            <a:pPr indent="-368300" lvl="0" marL="457200" rtl="0" algn="l">
              <a:spcBef>
                <a:spcPts val="0"/>
              </a:spcBef>
              <a:spcAft>
                <a:spcPts val="0"/>
              </a:spcAft>
              <a:buClr>
                <a:schemeClr val="dk1"/>
              </a:buClr>
              <a:buSzPts val="2200"/>
              <a:buFont typeface="Lato"/>
              <a:buChar char="●"/>
            </a:pPr>
            <a:r>
              <a:rPr lang="en" sz="2200" u="sng">
                <a:solidFill>
                  <a:schemeClr val="hlink"/>
                </a:solidFill>
                <a:latin typeface="Lato"/>
                <a:ea typeface="Lato"/>
                <a:cs typeface="Lato"/>
                <a:sym typeface="Lato"/>
                <a:hlinkClick r:id="rId3"/>
              </a:rPr>
              <a:t>Advanced Medical Assisting, A.S. Catalog Page</a:t>
            </a:r>
            <a:endParaRPr sz="2200">
              <a:solidFill>
                <a:schemeClr val="dk1"/>
              </a:solidFill>
              <a:latin typeface="Lato"/>
              <a:ea typeface="Lato"/>
              <a:cs typeface="Lato"/>
              <a:sym typeface="Lato"/>
            </a:endParaRPr>
          </a:p>
          <a:p>
            <a:pPr indent="-368300" lvl="0" marL="457200" rtl="0" algn="l">
              <a:spcBef>
                <a:spcPts val="0"/>
              </a:spcBef>
              <a:spcAft>
                <a:spcPts val="0"/>
              </a:spcAft>
              <a:buClr>
                <a:schemeClr val="dk1"/>
              </a:buClr>
              <a:buSzPts val="2200"/>
              <a:buFont typeface="Lato"/>
              <a:buChar char="●"/>
            </a:pPr>
            <a:r>
              <a:rPr lang="en" sz="2200" u="sng">
                <a:solidFill>
                  <a:schemeClr val="hlink"/>
                </a:solidFill>
                <a:latin typeface="Lato"/>
                <a:ea typeface="Lato"/>
                <a:cs typeface="Lato"/>
                <a:sym typeface="Lato"/>
                <a:hlinkClick r:id="rId4"/>
              </a:rPr>
              <a:t>Medical Assisting Specialist, CCC Catalog Page</a:t>
            </a:r>
            <a:endParaRPr sz="2200">
              <a:solidFill>
                <a:schemeClr val="dk1"/>
              </a:solidFill>
              <a:latin typeface="Lato"/>
              <a:ea typeface="Lato"/>
              <a:cs typeface="Lato"/>
              <a:sym typeface="Lato"/>
            </a:endParaRPr>
          </a:p>
          <a:p>
            <a:pPr indent="-355600" lvl="0" marL="457200" rtl="0" algn="l">
              <a:spcBef>
                <a:spcPts val="0"/>
              </a:spcBef>
              <a:spcAft>
                <a:spcPts val="0"/>
              </a:spcAft>
              <a:buClr>
                <a:schemeClr val="dk1"/>
              </a:buClr>
              <a:buSzPts val="2000"/>
              <a:buFont typeface="Lato"/>
              <a:buChar char="●"/>
            </a:pPr>
            <a:r>
              <a:rPr lang="en" sz="2000" u="sng">
                <a:solidFill>
                  <a:schemeClr val="accent5"/>
                </a:solidFill>
                <a:latin typeface="Lato"/>
                <a:ea typeface="Lato"/>
                <a:cs typeface="Lato"/>
                <a:sym typeface="Lato"/>
                <a:hlinkClick r:id="rId5">
                  <a:extLst>
                    <a:ext uri="{A12FA001-AC4F-418D-AE19-62706E023703}">
                      <ahyp:hlinkClr val="tx"/>
                    </a:ext>
                  </a:extLst>
                </a:hlinkClick>
              </a:rPr>
              <a:t>Advanced Medical Assisting, A.S. Course Sequence</a:t>
            </a:r>
            <a:endParaRPr sz="2000">
              <a:solidFill>
                <a:schemeClr val="dk1"/>
              </a:solidFill>
              <a:latin typeface="Lato"/>
              <a:ea typeface="Lato"/>
              <a:cs typeface="Lato"/>
              <a:sym typeface="Lato"/>
            </a:endParaRPr>
          </a:p>
          <a:p>
            <a:pPr indent="-355600" lvl="0" marL="457200" rtl="0" algn="l">
              <a:spcBef>
                <a:spcPts val="0"/>
              </a:spcBef>
              <a:spcAft>
                <a:spcPts val="0"/>
              </a:spcAft>
              <a:buClr>
                <a:schemeClr val="dk1"/>
              </a:buClr>
              <a:buSzPts val="2000"/>
              <a:buFont typeface="Lato"/>
              <a:buChar char="●"/>
            </a:pPr>
            <a:r>
              <a:rPr lang="en" sz="2000" u="sng">
                <a:solidFill>
                  <a:schemeClr val="accent5"/>
                </a:solidFill>
                <a:latin typeface="Lato"/>
                <a:ea typeface="Lato"/>
                <a:cs typeface="Lato"/>
                <a:sym typeface="Lato"/>
                <a:hlinkClick r:id="rId6">
                  <a:extLst>
                    <a:ext uri="{A12FA001-AC4F-418D-AE19-62706E023703}">
                      <ahyp:hlinkClr val="tx"/>
                    </a:ext>
                  </a:extLst>
                </a:hlinkClick>
              </a:rPr>
              <a:t>Medical Assisting Specialist, CCC Course Sequence</a:t>
            </a:r>
            <a:endParaRPr sz="2000">
              <a:solidFill>
                <a:schemeClr val="dk1"/>
              </a:solidFill>
              <a:latin typeface="Lato"/>
              <a:ea typeface="Lato"/>
              <a:cs typeface="Lato"/>
              <a:sym typeface="Lato"/>
            </a:endParaRPr>
          </a:p>
          <a:p>
            <a:pPr indent="-355600" lvl="0" marL="457200" rtl="0" algn="l">
              <a:spcBef>
                <a:spcPts val="0"/>
              </a:spcBef>
              <a:spcAft>
                <a:spcPts val="0"/>
              </a:spcAft>
              <a:buClr>
                <a:schemeClr val="dk1"/>
              </a:buClr>
              <a:buSzPts val="2000"/>
              <a:buFont typeface="Lato"/>
              <a:buChar char="●"/>
            </a:pPr>
            <a:r>
              <a:rPr lang="en" sz="2000" u="sng">
                <a:solidFill>
                  <a:schemeClr val="accent5"/>
                </a:solidFill>
                <a:latin typeface="Lato"/>
                <a:ea typeface="Lato"/>
                <a:cs typeface="Lato"/>
                <a:sym typeface="Lato"/>
                <a:hlinkClick r:id="rId7">
                  <a:extLst>
                    <a:ext uri="{A12FA001-AC4F-418D-AE19-62706E023703}">
                      <ahyp:hlinkClr val="tx"/>
                    </a:ext>
                  </a:extLst>
                </a:hlinkClick>
              </a:rPr>
              <a:t>Advanced Medical Assisting, A.S. Curriculum Map to Frameworks</a:t>
            </a:r>
            <a:endParaRPr sz="2000">
              <a:solidFill>
                <a:schemeClr val="dk1"/>
              </a:solidFill>
              <a:latin typeface="Lato"/>
              <a:ea typeface="Lato"/>
              <a:cs typeface="Lato"/>
              <a:sym typeface="Lato"/>
            </a:endParaRPr>
          </a:p>
          <a:p>
            <a:pPr indent="-355600" lvl="0" marL="457200" rtl="0" algn="l">
              <a:spcBef>
                <a:spcPts val="0"/>
              </a:spcBef>
              <a:spcAft>
                <a:spcPts val="0"/>
              </a:spcAft>
              <a:buClr>
                <a:schemeClr val="dk1"/>
              </a:buClr>
              <a:buSzPts val="2000"/>
              <a:buFont typeface="Lato"/>
              <a:buChar char="●"/>
            </a:pPr>
            <a:r>
              <a:rPr lang="en" sz="2000" u="sng">
                <a:solidFill>
                  <a:schemeClr val="accent5"/>
                </a:solidFill>
                <a:latin typeface="Lato"/>
                <a:ea typeface="Lato"/>
                <a:cs typeface="Lato"/>
                <a:sym typeface="Lato"/>
                <a:hlinkClick r:id="rId8">
                  <a:extLst>
                    <a:ext uri="{A12FA001-AC4F-418D-AE19-62706E023703}">
                      <ahyp:hlinkClr val="tx"/>
                    </a:ext>
                  </a:extLst>
                </a:hlinkClick>
              </a:rPr>
              <a:t>Medical Assisting Specialist, CCC Curriculum Map to Frameworks </a:t>
            </a:r>
            <a:endParaRPr sz="2200">
              <a:solidFill>
                <a:schemeClr val="dk1"/>
              </a:solidFill>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Century Schoolbook"/>
                <a:ea typeface="Century Schoolbook"/>
                <a:cs typeface="Century Schoolbook"/>
                <a:sym typeface="Century Schoolbook"/>
              </a:rPr>
              <a:t>Condensed Agenda 17 November 2023</a:t>
            </a:r>
            <a:endParaRPr>
              <a:latin typeface="Century Schoolbook"/>
              <a:ea typeface="Century Schoolbook"/>
              <a:cs typeface="Century Schoolbook"/>
              <a:sym typeface="Century Schoolbook"/>
            </a:endParaRPr>
          </a:p>
        </p:txBody>
      </p:sp>
      <p:sp>
        <p:nvSpPr>
          <p:cNvPr id="61" name="Google Shape;61;p1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80000"/>
              </a:lnSpc>
              <a:spcBef>
                <a:spcPts val="0"/>
              </a:spcBef>
              <a:spcAft>
                <a:spcPts val="0"/>
              </a:spcAft>
              <a:buSzPts val="852"/>
              <a:buNone/>
            </a:pPr>
            <a:r>
              <a:rPr lang="en" sz="1100">
                <a:solidFill>
                  <a:schemeClr val="dk1"/>
                </a:solidFill>
                <a:latin typeface="Lato"/>
                <a:ea typeface="Lato"/>
                <a:cs typeface="Lato"/>
                <a:sym typeface="Lato"/>
              </a:rPr>
              <a:t>1. </a:t>
            </a:r>
            <a:r>
              <a:rPr lang="en" sz="1100">
                <a:solidFill>
                  <a:schemeClr val="dk1"/>
                </a:solidFill>
                <a:latin typeface="Lato"/>
                <a:ea typeface="Lato"/>
                <a:cs typeface="Lato"/>
                <a:sym typeface="Lato"/>
              </a:rPr>
              <a:t>Information Items</a:t>
            </a:r>
            <a:endParaRPr sz="1100">
              <a:solidFill>
                <a:schemeClr val="dk1"/>
              </a:solidFill>
              <a:latin typeface="Lato"/>
              <a:ea typeface="Lato"/>
              <a:cs typeface="Lato"/>
              <a:sym typeface="Lato"/>
            </a:endParaRPr>
          </a:p>
          <a:p>
            <a:pPr indent="457200" lvl="0" marL="0" rtl="0" algn="l">
              <a:lnSpc>
                <a:spcPct val="95000"/>
              </a:lnSpc>
              <a:spcBef>
                <a:spcPts val="0"/>
              </a:spcBef>
              <a:spcAft>
                <a:spcPts val="0"/>
              </a:spcAft>
              <a:buSzPts val="852"/>
              <a:buNone/>
            </a:pPr>
            <a:r>
              <a:rPr lang="en" sz="1100">
                <a:solidFill>
                  <a:schemeClr val="dk1"/>
                </a:solidFill>
                <a:latin typeface="Lato"/>
                <a:ea typeface="Lato"/>
                <a:cs typeface="Lato"/>
                <a:sym typeface="Lato"/>
              </a:rPr>
              <a:t>a. CVT- Dir. Lena Scott</a:t>
            </a:r>
            <a:endParaRPr sz="1100">
              <a:solidFill>
                <a:schemeClr val="dk1"/>
              </a:solidFill>
              <a:latin typeface="Lato"/>
              <a:ea typeface="Lato"/>
              <a:cs typeface="Lato"/>
              <a:sym typeface="Lato"/>
            </a:endParaRPr>
          </a:p>
          <a:p>
            <a:pPr indent="457200" lvl="0" marL="0" rtl="0" algn="l">
              <a:lnSpc>
                <a:spcPct val="95000"/>
              </a:lnSpc>
              <a:spcBef>
                <a:spcPts val="0"/>
              </a:spcBef>
              <a:spcAft>
                <a:spcPts val="0"/>
              </a:spcAft>
              <a:buSzPts val="852"/>
              <a:buNone/>
            </a:pPr>
            <a:r>
              <a:rPr lang="en" sz="1100">
                <a:solidFill>
                  <a:schemeClr val="dk1"/>
                </a:solidFill>
                <a:latin typeface="Lato"/>
                <a:ea typeface="Lato"/>
                <a:cs typeface="Lato"/>
                <a:sym typeface="Lato"/>
              </a:rPr>
              <a:t>b. MUH 2513- Dr. Scott Courtney</a:t>
            </a:r>
            <a:endParaRPr sz="1100">
              <a:solidFill>
                <a:schemeClr val="dk1"/>
              </a:solidFill>
              <a:latin typeface="Lato"/>
              <a:ea typeface="Lato"/>
              <a:cs typeface="Lato"/>
              <a:sym typeface="Lato"/>
            </a:endParaRPr>
          </a:p>
          <a:p>
            <a:pPr indent="0" lvl="0" marL="0" rtl="0" algn="l">
              <a:lnSpc>
                <a:spcPct val="80000"/>
              </a:lnSpc>
              <a:spcBef>
                <a:spcPts val="0"/>
              </a:spcBef>
              <a:spcAft>
                <a:spcPts val="0"/>
              </a:spcAft>
              <a:buSzPts val="852"/>
              <a:buNone/>
            </a:pPr>
            <a:r>
              <a:rPr lang="en" sz="1100">
                <a:solidFill>
                  <a:schemeClr val="dk1"/>
                </a:solidFill>
                <a:latin typeface="Lato"/>
                <a:ea typeface="Lato"/>
                <a:cs typeface="Lato"/>
                <a:sym typeface="Lato"/>
              </a:rPr>
              <a:t>2.  Course Discontinuation Proposals </a:t>
            </a:r>
            <a:endParaRPr sz="1100">
              <a:solidFill>
                <a:schemeClr val="dk1"/>
              </a:solidFill>
              <a:latin typeface="Lato"/>
              <a:ea typeface="Lato"/>
              <a:cs typeface="Lato"/>
              <a:sym typeface="Lato"/>
            </a:endParaRPr>
          </a:p>
          <a:p>
            <a:pPr indent="0" lvl="0" marL="0" rtl="0" algn="l">
              <a:lnSpc>
                <a:spcPct val="80000"/>
              </a:lnSpc>
              <a:spcBef>
                <a:spcPts val="0"/>
              </a:spcBef>
              <a:spcAft>
                <a:spcPts val="0"/>
              </a:spcAft>
              <a:buSzPts val="852"/>
              <a:buNone/>
            </a:pPr>
            <a:r>
              <a:rPr lang="en" sz="1100">
                <a:solidFill>
                  <a:schemeClr val="dk1"/>
                </a:solidFill>
                <a:latin typeface="Lato"/>
                <a:ea typeface="Lato"/>
                <a:cs typeface="Lato"/>
                <a:sym typeface="Lato"/>
              </a:rPr>
              <a:t>	a. CVT- Dir. Lena Scott</a:t>
            </a:r>
            <a:endParaRPr sz="1100">
              <a:solidFill>
                <a:schemeClr val="dk1"/>
              </a:solidFill>
              <a:latin typeface="Lato"/>
              <a:ea typeface="Lato"/>
              <a:cs typeface="Lato"/>
              <a:sym typeface="Lato"/>
            </a:endParaRPr>
          </a:p>
          <a:p>
            <a:pPr indent="0" lvl="0" marL="0" rtl="0" algn="l">
              <a:lnSpc>
                <a:spcPct val="80000"/>
              </a:lnSpc>
              <a:spcBef>
                <a:spcPts val="0"/>
              </a:spcBef>
              <a:spcAft>
                <a:spcPts val="0"/>
              </a:spcAft>
              <a:buSzPts val="852"/>
              <a:buNone/>
            </a:pPr>
            <a:r>
              <a:rPr lang="en" sz="1100">
                <a:solidFill>
                  <a:schemeClr val="dk1"/>
                </a:solidFill>
                <a:latin typeface="Lato"/>
                <a:ea typeface="Lato"/>
                <a:cs typeface="Lato"/>
                <a:sym typeface="Lato"/>
              </a:rPr>
              <a:t>3. Course Change Proposals (Stand-alone)</a:t>
            </a:r>
            <a:endParaRPr sz="1100">
              <a:solidFill>
                <a:schemeClr val="dk1"/>
              </a:solidFill>
              <a:latin typeface="Lato"/>
              <a:ea typeface="Lato"/>
              <a:cs typeface="Lato"/>
              <a:sym typeface="Lato"/>
            </a:endParaRPr>
          </a:p>
          <a:p>
            <a:pPr indent="0" lvl="0" marL="457200" rtl="0" algn="l">
              <a:lnSpc>
                <a:spcPct val="95000"/>
              </a:lnSpc>
              <a:spcBef>
                <a:spcPts val="0"/>
              </a:spcBef>
              <a:spcAft>
                <a:spcPts val="0"/>
              </a:spcAft>
              <a:buSzPts val="852"/>
              <a:buNone/>
            </a:pPr>
            <a:r>
              <a:rPr lang="en" sz="1100">
                <a:solidFill>
                  <a:schemeClr val="dk1"/>
                </a:solidFill>
                <a:latin typeface="Lato"/>
                <a:ea typeface="Lato"/>
                <a:cs typeface="Lato"/>
                <a:sym typeface="Lato"/>
              </a:rPr>
              <a:t>a. CVT 2205- Dir. Lena Scott</a:t>
            </a:r>
            <a:endParaRPr sz="1100">
              <a:solidFill>
                <a:schemeClr val="dk1"/>
              </a:solidFill>
              <a:latin typeface="Lato"/>
              <a:ea typeface="Lato"/>
              <a:cs typeface="Lato"/>
              <a:sym typeface="Lato"/>
            </a:endParaRPr>
          </a:p>
          <a:p>
            <a:pPr indent="0" lvl="0" marL="457200" rtl="0" algn="l">
              <a:lnSpc>
                <a:spcPct val="95000"/>
              </a:lnSpc>
              <a:spcBef>
                <a:spcPts val="0"/>
              </a:spcBef>
              <a:spcAft>
                <a:spcPts val="0"/>
              </a:spcAft>
              <a:buSzPts val="852"/>
              <a:buNone/>
            </a:pPr>
            <a:r>
              <a:rPr lang="en" sz="1100">
                <a:solidFill>
                  <a:schemeClr val="dk1"/>
                </a:solidFill>
                <a:latin typeface="Lato"/>
                <a:ea typeface="Lato"/>
                <a:cs typeface="Lato"/>
                <a:sym typeface="Lato"/>
              </a:rPr>
              <a:t>b</a:t>
            </a:r>
            <a:r>
              <a:rPr lang="en" sz="1100">
                <a:solidFill>
                  <a:schemeClr val="dk1"/>
                </a:solidFill>
                <a:latin typeface="Lato"/>
                <a:ea typeface="Lato"/>
                <a:cs typeface="Lato"/>
                <a:sym typeface="Lato"/>
              </a:rPr>
              <a:t>. RET 4445, RET 4715- Dir. Jean Newberry</a:t>
            </a:r>
            <a:endParaRPr sz="1100">
              <a:solidFill>
                <a:schemeClr val="dk1"/>
              </a:solidFill>
              <a:latin typeface="Lato"/>
              <a:ea typeface="Lato"/>
              <a:cs typeface="Lato"/>
              <a:sym typeface="Lato"/>
            </a:endParaRPr>
          </a:p>
          <a:p>
            <a:pPr indent="0" lvl="0" marL="457200" rtl="0" algn="l">
              <a:lnSpc>
                <a:spcPct val="95000"/>
              </a:lnSpc>
              <a:spcBef>
                <a:spcPts val="0"/>
              </a:spcBef>
              <a:spcAft>
                <a:spcPts val="0"/>
              </a:spcAft>
              <a:buSzPts val="852"/>
              <a:buNone/>
            </a:pPr>
            <a:r>
              <a:rPr lang="en" sz="1100">
                <a:solidFill>
                  <a:schemeClr val="dk1"/>
                </a:solidFill>
                <a:latin typeface="Lato"/>
                <a:ea typeface="Lato"/>
                <a:cs typeface="Lato"/>
                <a:sym typeface="Lato"/>
              </a:rPr>
              <a:t>c</a:t>
            </a:r>
            <a:r>
              <a:rPr lang="en" sz="1100">
                <a:solidFill>
                  <a:schemeClr val="dk1"/>
                </a:solidFill>
                <a:latin typeface="Lato"/>
                <a:ea typeface="Lato"/>
                <a:cs typeface="Lato"/>
                <a:sym typeface="Lato"/>
              </a:rPr>
              <a:t>. SLS 1949- Prof. Mike Molloy</a:t>
            </a:r>
            <a:endParaRPr sz="1100">
              <a:solidFill>
                <a:schemeClr val="dk1"/>
              </a:solidFill>
              <a:latin typeface="Lato"/>
              <a:ea typeface="Lato"/>
              <a:cs typeface="Lato"/>
              <a:sym typeface="Lato"/>
            </a:endParaRPr>
          </a:p>
          <a:p>
            <a:pPr indent="0" lvl="0" marL="0" rtl="0" algn="l">
              <a:lnSpc>
                <a:spcPct val="95000"/>
              </a:lnSpc>
              <a:spcBef>
                <a:spcPts val="0"/>
              </a:spcBef>
              <a:spcAft>
                <a:spcPts val="0"/>
              </a:spcAft>
              <a:buSzPts val="852"/>
              <a:buNone/>
            </a:pPr>
            <a:r>
              <a:rPr lang="en" sz="1100">
                <a:solidFill>
                  <a:schemeClr val="dk1"/>
                </a:solidFill>
                <a:latin typeface="Lato"/>
                <a:ea typeface="Lato"/>
                <a:cs typeface="Lato"/>
                <a:sym typeface="Lato"/>
              </a:rPr>
              <a:t>4. New Course Proposals (Stand-alone)</a:t>
            </a:r>
            <a:endParaRPr sz="1100">
              <a:solidFill>
                <a:schemeClr val="dk1"/>
              </a:solidFill>
              <a:latin typeface="Lato"/>
              <a:ea typeface="Lato"/>
              <a:cs typeface="Lato"/>
              <a:sym typeface="Lato"/>
            </a:endParaRPr>
          </a:p>
          <a:p>
            <a:pPr indent="0" lvl="0" marL="0" rtl="0" algn="l">
              <a:lnSpc>
                <a:spcPct val="95000"/>
              </a:lnSpc>
              <a:spcBef>
                <a:spcPts val="0"/>
              </a:spcBef>
              <a:spcAft>
                <a:spcPts val="0"/>
              </a:spcAft>
              <a:buSzPts val="852"/>
              <a:buNone/>
            </a:pPr>
            <a:r>
              <a:rPr lang="en" sz="1100">
                <a:solidFill>
                  <a:schemeClr val="dk1"/>
                </a:solidFill>
                <a:latin typeface="Lato"/>
                <a:ea typeface="Lato"/>
                <a:cs typeface="Lato"/>
                <a:sym typeface="Lato"/>
              </a:rPr>
              <a:t>	a. ENC 2210- Dr. Shawn Moore</a:t>
            </a:r>
            <a:endParaRPr sz="1100">
              <a:solidFill>
                <a:schemeClr val="dk1"/>
              </a:solidFill>
              <a:latin typeface="Lato"/>
              <a:ea typeface="Lato"/>
              <a:cs typeface="Lato"/>
              <a:sym typeface="Lato"/>
            </a:endParaRPr>
          </a:p>
          <a:p>
            <a:pPr indent="0" lvl="0" marL="0" rtl="0" algn="l">
              <a:lnSpc>
                <a:spcPct val="95000"/>
              </a:lnSpc>
              <a:spcBef>
                <a:spcPts val="0"/>
              </a:spcBef>
              <a:spcAft>
                <a:spcPts val="0"/>
              </a:spcAft>
              <a:buSzPts val="852"/>
              <a:buNone/>
            </a:pPr>
            <a:r>
              <a:rPr lang="en" sz="1100">
                <a:solidFill>
                  <a:schemeClr val="dk1"/>
                </a:solidFill>
                <a:latin typeface="Lato"/>
                <a:ea typeface="Lato"/>
                <a:cs typeface="Lato"/>
                <a:sym typeface="Lato"/>
              </a:rPr>
              <a:t>	b. MGF 1130, MGF 1131- Prof. Don Ransford</a:t>
            </a:r>
            <a:endParaRPr sz="1100">
              <a:solidFill>
                <a:schemeClr val="dk1"/>
              </a:solidFill>
              <a:latin typeface="Lato"/>
              <a:ea typeface="Lato"/>
              <a:cs typeface="Lato"/>
              <a:sym typeface="Lato"/>
            </a:endParaRPr>
          </a:p>
          <a:p>
            <a:pPr indent="0" lvl="0" marL="0" rtl="0" algn="l">
              <a:lnSpc>
                <a:spcPct val="95000"/>
              </a:lnSpc>
              <a:spcBef>
                <a:spcPts val="0"/>
              </a:spcBef>
              <a:spcAft>
                <a:spcPts val="0"/>
              </a:spcAft>
              <a:buSzPts val="852"/>
              <a:buNone/>
            </a:pPr>
            <a:r>
              <a:rPr lang="en" sz="1100">
                <a:solidFill>
                  <a:schemeClr val="dk1"/>
                </a:solidFill>
                <a:latin typeface="Lato"/>
                <a:ea typeface="Lato"/>
                <a:cs typeface="Lato"/>
                <a:sym typeface="Lato"/>
              </a:rPr>
              <a:t>	c. SLS 1948-Prof. Mike Molloy</a:t>
            </a:r>
            <a:endParaRPr sz="1100">
              <a:solidFill>
                <a:schemeClr val="dk1"/>
              </a:solidFill>
              <a:latin typeface="Lato"/>
              <a:ea typeface="Lato"/>
              <a:cs typeface="Lato"/>
              <a:sym typeface="Lato"/>
            </a:endParaRPr>
          </a:p>
          <a:p>
            <a:pPr indent="0" lvl="0" marL="0" rtl="0" algn="l">
              <a:lnSpc>
                <a:spcPct val="95000"/>
              </a:lnSpc>
              <a:spcBef>
                <a:spcPts val="0"/>
              </a:spcBef>
              <a:spcAft>
                <a:spcPts val="0"/>
              </a:spcAft>
              <a:buSzPts val="852"/>
              <a:buNone/>
            </a:pPr>
            <a:r>
              <a:rPr lang="en" sz="1100">
                <a:solidFill>
                  <a:schemeClr val="dk1"/>
                </a:solidFill>
                <a:latin typeface="Lato"/>
                <a:ea typeface="Lato"/>
                <a:cs typeface="Lato"/>
                <a:sym typeface="Lato"/>
              </a:rPr>
              <a:t>5.  New Program/CCC Proposals + Associated Course Proposals</a:t>
            </a:r>
            <a:endParaRPr sz="1100">
              <a:solidFill>
                <a:schemeClr val="dk1"/>
              </a:solidFill>
              <a:latin typeface="Lato"/>
              <a:ea typeface="Lato"/>
              <a:cs typeface="Lato"/>
              <a:sym typeface="Lato"/>
            </a:endParaRPr>
          </a:p>
          <a:p>
            <a:pPr indent="457200" lvl="0" marL="0" rtl="0" algn="l">
              <a:lnSpc>
                <a:spcPct val="95000"/>
              </a:lnSpc>
              <a:spcBef>
                <a:spcPts val="0"/>
              </a:spcBef>
              <a:spcAft>
                <a:spcPts val="0"/>
              </a:spcAft>
              <a:buSzPts val="852"/>
              <a:buNone/>
            </a:pPr>
            <a:r>
              <a:rPr lang="en" sz="1100">
                <a:solidFill>
                  <a:schemeClr val="dk1"/>
                </a:solidFill>
                <a:latin typeface="Lato"/>
                <a:ea typeface="Lato"/>
                <a:cs typeface="Lato"/>
                <a:sym typeface="Lato"/>
              </a:rPr>
              <a:t>a. Supply Chain A.S. (2nd read)- Prof. Alisa </a:t>
            </a:r>
            <a:endParaRPr sz="1100">
              <a:solidFill>
                <a:schemeClr val="dk1"/>
              </a:solidFill>
              <a:latin typeface="Lato"/>
              <a:ea typeface="Lato"/>
              <a:cs typeface="Lato"/>
              <a:sym typeface="Lato"/>
            </a:endParaRPr>
          </a:p>
          <a:p>
            <a:pPr indent="0" lvl="0" marL="457200" rtl="0" algn="l">
              <a:lnSpc>
                <a:spcPct val="95000"/>
              </a:lnSpc>
              <a:spcBef>
                <a:spcPts val="0"/>
              </a:spcBef>
              <a:spcAft>
                <a:spcPts val="0"/>
              </a:spcAft>
              <a:buSzPts val="852"/>
              <a:buNone/>
            </a:pPr>
            <a:r>
              <a:rPr lang="en" sz="1100">
                <a:solidFill>
                  <a:schemeClr val="dk1"/>
                </a:solidFill>
                <a:latin typeface="Lato"/>
                <a:ea typeface="Lato"/>
                <a:cs typeface="Lato"/>
                <a:sym typeface="Lato"/>
              </a:rPr>
              <a:t>Callahan</a:t>
            </a:r>
            <a:endParaRPr sz="1100">
              <a:solidFill>
                <a:schemeClr val="dk1"/>
              </a:solidFill>
              <a:latin typeface="Lato"/>
              <a:ea typeface="Lato"/>
              <a:cs typeface="Lato"/>
              <a:sym typeface="Lato"/>
            </a:endParaRPr>
          </a:p>
          <a:p>
            <a:pPr indent="0" lvl="0" marL="0" rtl="0" algn="l">
              <a:lnSpc>
                <a:spcPct val="95000"/>
              </a:lnSpc>
              <a:spcBef>
                <a:spcPts val="0"/>
              </a:spcBef>
              <a:spcAft>
                <a:spcPts val="0"/>
              </a:spcAft>
              <a:buSzPts val="852"/>
              <a:buNone/>
            </a:pPr>
            <a:r>
              <a:rPr lang="en" sz="1100">
                <a:solidFill>
                  <a:schemeClr val="dk1"/>
                </a:solidFill>
                <a:latin typeface="Lato"/>
                <a:ea typeface="Lato"/>
                <a:cs typeface="Lato"/>
                <a:sym typeface="Lato"/>
              </a:rPr>
              <a:t>	b. Advanced Medical Assisting, AS and Medical </a:t>
            </a:r>
            <a:endParaRPr sz="1100">
              <a:solidFill>
                <a:schemeClr val="dk1"/>
              </a:solidFill>
              <a:latin typeface="Lato"/>
              <a:ea typeface="Lato"/>
              <a:cs typeface="Lato"/>
              <a:sym typeface="Lato"/>
            </a:endParaRPr>
          </a:p>
          <a:p>
            <a:pPr indent="457200" lvl="0" marL="0" rtl="0" algn="l">
              <a:lnSpc>
                <a:spcPct val="95000"/>
              </a:lnSpc>
              <a:spcBef>
                <a:spcPts val="0"/>
              </a:spcBef>
              <a:spcAft>
                <a:spcPts val="0"/>
              </a:spcAft>
              <a:buSzPts val="852"/>
              <a:buNone/>
            </a:pPr>
            <a:r>
              <a:rPr lang="en" sz="1100">
                <a:solidFill>
                  <a:schemeClr val="dk1"/>
                </a:solidFill>
                <a:latin typeface="Lato"/>
                <a:ea typeface="Lato"/>
                <a:cs typeface="Lato"/>
                <a:sym typeface="Lato"/>
              </a:rPr>
              <a:t>Assisting Specialist, CCC- Dir. Susan Foster</a:t>
            </a:r>
            <a:endParaRPr sz="1100">
              <a:solidFill>
                <a:schemeClr val="dk1"/>
              </a:solidFill>
              <a:latin typeface="Lato"/>
              <a:ea typeface="Lato"/>
              <a:cs typeface="Lato"/>
              <a:sym typeface="Lato"/>
            </a:endParaRPr>
          </a:p>
          <a:p>
            <a:pPr indent="457200" lvl="0" marL="0" rtl="0" algn="l">
              <a:lnSpc>
                <a:spcPct val="95000"/>
              </a:lnSpc>
              <a:spcBef>
                <a:spcPts val="0"/>
              </a:spcBef>
              <a:spcAft>
                <a:spcPts val="0"/>
              </a:spcAft>
              <a:buSzPts val="852"/>
              <a:buNone/>
            </a:pPr>
            <a:r>
              <a:rPr lang="en" sz="1100">
                <a:solidFill>
                  <a:schemeClr val="dk1"/>
                </a:solidFill>
                <a:latin typeface="Lato"/>
                <a:ea typeface="Lato"/>
                <a:cs typeface="Lato"/>
                <a:sym typeface="Lato"/>
              </a:rPr>
              <a:t>c. Physical Therapy Assistant, AS- Dir. Cindy </a:t>
            </a:r>
            <a:endParaRPr sz="1100">
              <a:solidFill>
                <a:schemeClr val="dk1"/>
              </a:solidFill>
              <a:latin typeface="Lato"/>
              <a:ea typeface="Lato"/>
              <a:cs typeface="Lato"/>
              <a:sym typeface="Lato"/>
            </a:endParaRPr>
          </a:p>
          <a:p>
            <a:pPr indent="457200" lvl="0" marL="0" rtl="0" algn="l">
              <a:lnSpc>
                <a:spcPct val="95000"/>
              </a:lnSpc>
              <a:spcBef>
                <a:spcPts val="0"/>
              </a:spcBef>
              <a:spcAft>
                <a:spcPts val="0"/>
              </a:spcAft>
              <a:buSzPts val="852"/>
              <a:buNone/>
            </a:pPr>
            <a:r>
              <a:rPr lang="en" sz="1100">
                <a:solidFill>
                  <a:schemeClr val="dk1"/>
                </a:solidFill>
                <a:latin typeface="Lato"/>
                <a:ea typeface="Lato"/>
                <a:cs typeface="Lato"/>
                <a:sym typeface="Lato"/>
              </a:rPr>
              <a:t>Vaccarino</a:t>
            </a:r>
            <a:endParaRPr sz="1100">
              <a:solidFill>
                <a:schemeClr val="dk1"/>
              </a:solidFill>
              <a:latin typeface="Lato"/>
              <a:ea typeface="Lato"/>
              <a:cs typeface="Lato"/>
              <a:sym typeface="Lato"/>
            </a:endParaRPr>
          </a:p>
        </p:txBody>
      </p:sp>
      <p:sp>
        <p:nvSpPr>
          <p:cNvPr id="62" name="Google Shape;62;p14"/>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p>
            <a:pPr indent="457200" lvl="0" marL="0" rtl="0" algn="l">
              <a:spcBef>
                <a:spcPts val="0"/>
              </a:spcBef>
              <a:spcAft>
                <a:spcPts val="0"/>
              </a:spcAft>
              <a:buNone/>
            </a:pPr>
            <a:r>
              <a:rPr lang="en" sz="1100">
                <a:solidFill>
                  <a:schemeClr val="dk1"/>
                </a:solidFill>
                <a:latin typeface="Lato"/>
                <a:ea typeface="Lato"/>
                <a:cs typeface="Lato"/>
                <a:sym typeface="Lato"/>
              </a:rPr>
              <a:t>d. Social Media Communication CCC- Dr. Jennifer </a:t>
            </a:r>
            <a:endParaRPr sz="1100">
              <a:solidFill>
                <a:schemeClr val="dk1"/>
              </a:solidFill>
              <a:latin typeface="Lato"/>
              <a:ea typeface="Lato"/>
              <a:cs typeface="Lato"/>
              <a:sym typeface="Lato"/>
            </a:endParaRPr>
          </a:p>
          <a:p>
            <a:pPr indent="457200" lvl="0" marL="0" rtl="0" algn="l">
              <a:spcBef>
                <a:spcPts val="0"/>
              </a:spcBef>
              <a:spcAft>
                <a:spcPts val="0"/>
              </a:spcAft>
              <a:buNone/>
            </a:pPr>
            <a:r>
              <a:rPr lang="en" sz="1100">
                <a:solidFill>
                  <a:schemeClr val="dk1"/>
                </a:solidFill>
                <a:latin typeface="Lato"/>
                <a:ea typeface="Lato"/>
                <a:cs typeface="Lato"/>
                <a:sym typeface="Lato"/>
              </a:rPr>
              <a:t>Summary</a:t>
            </a:r>
            <a:endParaRPr sz="1100">
              <a:solidFill>
                <a:schemeClr val="dk1"/>
              </a:solidFill>
              <a:latin typeface="Lato"/>
              <a:ea typeface="Lato"/>
              <a:cs typeface="Lato"/>
              <a:sym typeface="Lato"/>
            </a:endParaRPr>
          </a:p>
          <a:p>
            <a:pPr indent="0" lvl="0" marL="457200" rtl="0" algn="l">
              <a:spcBef>
                <a:spcPts val="0"/>
              </a:spcBef>
              <a:spcAft>
                <a:spcPts val="0"/>
              </a:spcAft>
              <a:buNone/>
            </a:pPr>
            <a:r>
              <a:rPr lang="en" sz="1100">
                <a:solidFill>
                  <a:schemeClr val="dk1"/>
                </a:solidFill>
                <a:latin typeface="Lato"/>
                <a:ea typeface="Lato"/>
                <a:cs typeface="Lato"/>
                <a:sym typeface="Lato"/>
              </a:rPr>
              <a:t>e. Foundations in Health Sciences CCC- Dr. Gerald Anzalone</a:t>
            </a:r>
            <a:endParaRPr sz="1100">
              <a:solidFill>
                <a:schemeClr val="dk1"/>
              </a:solidFill>
              <a:latin typeface="Lato"/>
              <a:ea typeface="Lato"/>
              <a:cs typeface="Lato"/>
              <a:sym typeface="Lato"/>
            </a:endParaRPr>
          </a:p>
          <a:p>
            <a:pPr indent="0" lvl="0" marL="0" rtl="0" algn="l">
              <a:spcBef>
                <a:spcPts val="0"/>
              </a:spcBef>
              <a:spcAft>
                <a:spcPts val="0"/>
              </a:spcAft>
              <a:buNone/>
            </a:pPr>
            <a:r>
              <a:rPr lang="en" sz="1100">
                <a:solidFill>
                  <a:schemeClr val="dk1"/>
                </a:solidFill>
                <a:latin typeface="Lato"/>
                <a:ea typeface="Lato"/>
                <a:cs typeface="Lato"/>
                <a:sym typeface="Lato"/>
              </a:rPr>
              <a:t>4. Program/CCC Change Proposals + Associated Course Proposals</a:t>
            </a:r>
            <a:endParaRPr sz="1100">
              <a:solidFill>
                <a:schemeClr val="dk1"/>
              </a:solidFill>
              <a:latin typeface="Lato"/>
              <a:ea typeface="Lato"/>
              <a:cs typeface="Lato"/>
              <a:sym typeface="Lato"/>
            </a:endParaRPr>
          </a:p>
          <a:p>
            <a:pPr indent="0" lvl="0" marL="0" rtl="0" algn="l">
              <a:spcBef>
                <a:spcPts val="0"/>
              </a:spcBef>
              <a:spcAft>
                <a:spcPts val="0"/>
              </a:spcAft>
              <a:buNone/>
            </a:pPr>
            <a:r>
              <a:rPr lang="en" sz="1100">
                <a:solidFill>
                  <a:schemeClr val="dk1"/>
                </a:solidFill>
                <a:latin typeface="Lato"/>
                <a:ea typeface="Lato"/>
                <a:cs typeface="Lato"/>
                <a:sym typeface="Lato"/>
              </a:rPr>
              <a:t>	a. Early Childhood Education, A.S.- Dr. Kelly Roy</a:t>
            </a:r>
            <a:endParaRPr sz="1100">
              <a:solidFill>
                <a:schemeClr val="dk1"/>
              </a:solidFill>
              <a:latin typeface="Lato"/>
              <a:ea typeface="Lato"/>
              <a:cs typeface="Lato"/>
              <a:sym typeface="Lato"/>
            </a:endParaRPr>
          </a:p>
          <a:p>
            <a:pPr indent="0" lvl="0" marL="0" rtl="0" algn="l">
              <a:spcBef>
                <a:spcPts val="0"/>
              </a:spcBef>
              <a:spcAft>
                <a:spcPts val="0"/>
              </a:spcAft>
              <a:buNone/>
            </a:pPr>
            <a:r>
              <a:rPr lang="en" sz="1100">
                <a:solidFill>
                  <a:schemeClr val="dk1"/>
                </a:solidFill>
                <a:latin typeface="Lato"/>
                <a:ea typeface="Lato"/>
                <a:cs typeface="Lato"/>
                <a:sym typeface="Lato"/>
              </a:rPr>
              <a:t>	b. Crime Scene Technology A.S.- Prof. Krissy Cabral</a:t>
            </a:r>
            <a:endParaRPr sz="1100">
              <a:solidFill>
                <a:schemeClr val="dk1"/>
              </a:solidFill>
              <a:latin typeface="Lato"/>
              <a:ea typeface="Lato"/>
              <a:cs typeface="Lato"/>
              <a:sym typeface="Lato"/>
            </a:endParaRPr>
          </a:p>
          <a:p>
            <a:pPr indent="0" lvl="0" marL="0" rtl="0" algn="l">
              <a:spcBef>
                <a:spcPts val="0"/>
              </a:spcBef>
              <a:spcAft>
                <a:spcPts val="0"/>
              </a:spcAft>
              <a:buNone/>
            </a:pPr>
            <a:r>
              <a:rPr lang="en" sz="1100">
                <a:solidFill>
                  <a:schemeClr val="dk1"/>
                </a:solidFill>
                <a:latin typeface="Lato"/>
                <a:ea typeface="Lato"/>
                <a:cs typeface="Lato"/>
                <a:sym typeface="Lato"/>
              </a:rPr>
              <a:t>	c. Criminal Justice Technology A.S.- Prof. Brian </a:t>
            </a:r>
            <a:endParaRPr sz="1100">
              <a:solidFill>
                <a:schemeClr val="dk1"/>
              </a:solidFill>
              <a:latin typeface="Lato"/>
              <a:ea typeface="Lato"/>
              <a:cs typeface="Lato"/>
              <a:sym typeface="Lato"/>
            </a:endParaRPr>
          </a:p>
          <a:p>
            <a:pPr indent="457200" lvl="0" marL="0" rtl="0" algn="l">
              <a:spcBef>
                <a:spcPts val="0"/>
              </a:spcBef>
              <a:spcAft>
                <a:spcPts val="0"/>
              </a:spcAft>
              <a:buNone/>
            </a:pPr>
            <a:r>
              <a:rPr lang="en" sz="1100">
                <a:solidFill>
                  <a:schemeClr val="dk1"/>
                </a:solidFill>
                <a:latin typeface="Lato"/>
                <a:ea typeface="Lato"/>
                <a:cs typeface="Lato"/>
                <a:sym typeface="Lato"/>
              </a:rPr>
              <a:t>O’Reilly</a:t>
            </a:r>
            <a:endParaRPr sz="1100">
              <a:solidFill>
                <a:schemeClr val="dk1"/>
              </a:solidFill>
              <a:latin typeface="Lato"/>
              <a:ea typeface="Lato"/>
              <a:cs typeface="Lato"/>
              <a:sym typeface="Lato"/>
            </a:endParaRPr>
          </a:p>
          <a:p>
            <a:pPr indent="0" lvl="0" marL="0" rtl="0" algn="l">
              <a:spcBef>
                <a:spcPts val="0"/>
              </a:spcBef>
              <a:spcAft>
                <a:spcPts val="0"/>
              </a:spcAft>
              <a:buNone/>
            </a:pPr>
            <a:r>
              <a:rPr lang="en" sz="1100">
                <a:solidFill>
                  <a:schemeClr val="dk1"/>
                </a:solidFill>
                <a:latin typeface="Lato"/>
                <a:ea typeface="Lato"/>
                <a:cs typeface="Lato"/>
                <a:sym typeface="Lato"/>
              </a:rPr>
              <a:t>	d. Emergency Medical Tech, CCC, Paramedic, CCC </a:t>
            </a:r>
            <a:endParaRPr sz="1100">
              <a:solidFill>
                <a:schemeClr val="dk1"/>
              </a:solidFill>
              <a:latin typeface="Lato"/>
              <a:ea typeface="Lato"/>
              <a:cs typeface="Lato"/>
              <a:sym typeface="Lato"/>
            </a:endParaRPr>
          </a:p>
          <a:p>
            <a:pPr indent="0" lvl="0" marL="457200" rtl="0" algn="l">
              <a:spcBef>
                <a:spcPts val="0"/>
              </a:spcBef>
              <a:spcAft>
                <a:spcPts val="0"/>
              </a:spcAft>
              <a:buNone/>
            </a:pPr>
            <a:r>
              <a:rPr lang="en" sz="1100">
                <a:solidFill>
                  <a:schemeClr val="dk1"/>
                </a:solidFill>
                <a:latin typeface="Lato"/>
                <a:ea typeface="Lato"/>
                <a:cs typeface="Lato"/>
                <a:sym typeface="Lato"/>
              </a:rPr>
              <a:t>and Emergency Medical Services Technology, A.S.- Dir. Cassie Billian and Program Manager Megan Davis</a:t>
            </a:r>
            <a:endParaRPr sz="1100">
              <a:solidFill>
                <a:schemeClr val="dk1"/>
              </a:solidFill>
              <a:latin typeface="Lato"/>
              <a:ea typeface="Lato"/>
              <a:cs typeface="Lato"/>
              <a:sym typeface="Lato"/>
            </a:endParaRPr>
          </a:p>
          <a:p>
            <a:pPr indent="0" lvl="0" marL="457200" rtl="0" algn="l">
              <a:spcBef>
                <a:spcPts val="0"/>
              </a:spcBef>
              <a:spcAft>
                <a:spcPts val="0"/>
              </a:spcAft>
              <a:buNone/>
            </a:pPr>
            <a:r>
              <a:rPr lang="en" sz="1100">
                <a:solidFill>
                  <a:schemeClr val="dk1"/>
                </a:solidFill>
                <a:latin typeface="Lato"/>
                <a:ea typeface="Lato"/>
                <a:cs typeface="Lato"/>
                <a:sym typeface="Lato"/>
              </a:rPr>
              <a:t>e. Radiologic Technology, A.S.- Dir. James Mayhew</a:t>
            </a:r>
            <a:endParaRPr sz="1100">
              <a:solidFill>
                <a:schemeClr val="dk1"/>
              </a:solidFill>
              <a:latin typeface="Lato"/>
              <a:ea typeface="Lato"/>
              <a:cs typeface="Lato"/>
              <a:sym typeface="Lato"/>
            </a:endParaRPr>
          </a:p>
          <a:p>
            <a:pPr indent="0" lvl="0" marL="457200" rtl="0" algn="l">
              <a:spcBef>
                <a:spcPts val="0"/>
              </a:spcBef>
              <a:spcAft>
                <a:spcPts val="0"/>
              </a:spcAft>
              <a:buNone/>
            </a:pPr>
            <a:r>
              <a:rPr lang="en" sz="1100">
                <a:solidFill>
                  <a:schemeClr val="dk1"/>
                </a:solidFill>
                <a:latin typeface="Lato"/>
                <a:ea typeface="Lato"/>
                <a:cs typeface="Lato"/>
                <a:sym typeface="Lato"/>
              </a:rPr>
              <a:t>f. Business Analytics A.S.- Prof. Tim Lucas</a:t>
            </a:r>
            <a:endParaRPr sz="1100">
              <a:solidFill>
                <a:schemeClr val="dk1"/>
              </a:solidFill>
              <a:latin typeface="Lato"/>
              <a:ea typeface="Lato"/>
              <a:cs typeface="Lato"/>
              <a:sym typeface="Lato"/>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32"/>
          <p:cNvSpPr txBox="1"/>
          <p:nvPr>
            <p:ph type="title"/>
          </p:nvPr>
        </p:nvSpPr>
        <p:spPr>
          <a:xfrm>
            <a:off x="311700" y="4231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220">
                <a:latin typeface="Century Schoolbook"/>
                <a:ea typeface="Century Schoolbook"/>
                <a:cs typeface="Century Schoolbook"/>
                <a:sym typeface="Century Schoolbook"/>
              </a:rPr>
              <a:t>New Program/CCC Proposal: Physical Therapy Assistant, AS</a:t>
            </a:r>
            <a:endParaRPr sz="2220">
              <a:latin typeface="Century Schoolbook"/>
              <a:ea typeface="Century Schoolbook"/>
              <a:cs typeface="Century Schoolbook"/>
              <a:sym typeface="Century Schoolbook"/>
            </a:endParaRPr>
          </a:p>
        </p:txBody>
      </p:sp>
      <p:sp>
        <p:nvSpPr>
          <p:cNvPr id="170" name="Google Shape;170;p32"/>
          <p:cNvSpPr txBox="1"/>
          <p:nvPr>
            <p:ph idx="1" type="body"/>
          </p:nvPr>
        </p:nvSpPr>
        <p:spPr>
          <a:xfrm>
            <a:off x="311700" y="1185300"/>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3"/>
              </a:rPr>
              <a:t>Physical Therapy Assistant, AS New Program Proposal </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Hodges University announced that it was no longer accepting any new students and was working on teach-out plans for all current students. This will leave a significant gap in the pipeline for trained personnel since Physical Therapist Assistants are in the top ten fastest growing occupations in Southwest Florida according the State of Florida’s floridajobs.org website: they predict an additional 196 positions will be needed between 2022 and 2030.</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4"/>
              </a:rPr>
              <a:t>Physical Therapy Assistant, AS Catalog Page</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5"/>
              </a:rPr>
              <a:t>Physical Therapy Assistant, AS Curriculum-to-Frameworks Map</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6"/>
              </a:rPr>
              <a:t>Physical Therapy Assistant, AS Course Sequence </a:t>
            </a:r>
            <a:endParaRPr>
              <a:solidFill>
                <a:schemeClr val="dk1"/>
              </a:solidFill>
              <a:latin typeface="Lato"/>
              <a:ea typeface="Lato"/>
              <a:cs typeface="Lato"/>
              <a:sym typeface="Lato"/>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33"/>
          <p:cNvSpPr txBox="1"/>
          <p:nvPr>
            <p:ph type="title"/>
          </p:nvPr>
        </p:nvSpPr>
        <p:spPr>
          <a:xfrm>
            <a:off x="311700" y="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220">
                <a:latin typeface="Century Schoolbook"/>
                <a:ea typeface="Century Schoolbook"/>
                <a:cs typeface="Century Schoolbook"/>
                <a:sym typeface="Century Schoolbook"/>
              </a:rPr>
              <a:t>New Program/CCC Proposal: Physical Therapy Assistant, AS</a:t>
            </a:r>
            <a:endParaRPr sz="2220">
              <a:latin typeface="Century Schoolbook"/>
              <a:ea typeface="Century Schoolbook"/>
              <a:cs typeface="Century Schoolbook"/>
              <a:sym typeface="Century Schoolbook"/>
            </a:endParaRPr>
          </a:p>
        </p:txBody>
      </p:sp>
      <p:graphicFrame>
        <p:nvGraphicFramePr>
          <p:cNvPr id="176" name="Google Shape;176;p33"/>
          <p:cNvGraphicFramePr/>
          <p:nvPr/>
        </p:nvGraphicFramePr>
        <p:xfrm>
          <a:off x="413475" y="572700"/>
          <a:ext cx="3000000" cy="3000000"/>
        </p:xfrm>
        <a:graphic>
          <a:graphicData uri="http://schemas.openxmlformats.org/drawingml/2006/table">
            <a:tbl>
              <a:tblPr>
                <a:noFill/>
                <a:tableStyleId>{02D93293-C5D4-42AC-A215-BD4A1FDCE90B}</a:tableStyleId>
              </a:tblPr>
              <a:tblGrid>
                <a:gridCol w="2772350"/>
                <a:gridCol w="2772350"/>
                <a:gridCol w="2772350"/>
              </a:tblGrid>
              <a:tr h="243075">
                <a:tc>
                  <a:txBody>
                    <a:bodyPr/>
                    <a:lstStyle/>
                    <a:p>
                      <a:pPr indent="0" lvl="0" marL="0" rtl="0" algn="l">
                        <a:lnSpc>
                          <a:spcPct val="115000"/>
                        </a:lnSpc>
                        <a:spcBef>
                          <a:spcPts val="1200"/>
                        </a:spcBef>
                        <a:spcAft>
                          <a:spcPts val="1200"/>
                        </a:spcAft>
                        <a:buNone/>
                      </a:pPr>
                      <a:r>
                        <a:rPr b="1" lang="en" sz="1200">
                          <a:solidFill>
                            <a:schemeClr val="dk1"/>
                          </a:solidFill>
                          <a:latin typeface="Lato"/>
                          <a:ea typeface="Lato"/>
                          <a:cs typeface="Lato"/>
                          <a:sym typeface="Lato"/>
                        </a:rPr>
                        <a:t>Course</a:t>
                      </a:r>
                      <a:endParaRPr b="1" sz="1200">
                        <a:solidFill>
                          <a:schemeClr val="dk1"/>
                        </a:solidFill>
                        <a:latin typeface="Lato"/>
                        <a:ea typeface="Lato"/>
                        <a:cs typeface="Lato"/>
                        <a:sym typeface="Lato"/>
                      </a:endParaRPr>
                    </a:p>
                  </a:txBody>
                  <a:tcPr marT="91425" marB="91425" marR="91425" marL="91425"/>
                </a:tc>
                <a:tc>
                  <a:txBody>
                    <a:bodyPr/>
                    <a:lstStyle/>
                    <a:p>
                      <a:pPr indent="0" lvl="0" marL="0" rtl="0" algn="l">
                        <a:lnSpc>
                          <a:spcPct val="115000"/>
                        </a:lnSpc>
                        <a:spcBef>
                          <a:spcPts val="1200"/>
                        </a:spcBef>
                        <a:spcAft>
                          <a:spcPts val="1200"/>
                        </a:spcAft>
                        <a:buNone/>
                      </a:pPr>
                      <a:r>
                        <a:rPr b="1" lang="en" sz="1200">
                          <a:solidFill>
                            <a:schemeClr val="dk1"/>
                          </a:solidFill>
                          <a:latin typeface="Lato"/>
                          <a:ea typeface="Lato"/>
                          <a:cs typeface="Lato"/>
                          <a:sym typeface="Lato"/>
                        </a:rPr>
                        <a:t>Credit Hours</a:t>
                      </a:r>
                      <a:endParaRPr b="1" sz="1200">
                        <a:solidFill>
                          <a:schemeClr val="dk1"/>
                        </a:solidFill>
                        <a:latin typeface="Lato"/>
                        <a:ea typeface="Lato"/>
                        <a:cs typeface="Lato"/>
                        <a:sym typeface="Lato"/>
                      </a:endParaRPr>
                    </a:p>
                  </a:txBody>
                  <a:tcPr marT="91425" marB="91425" marR="91425" marL="91425"/>
                </a:tc>
                <a:tc>
                  <a:txBody>
                    <a:bodyPr/>
                    <a:lstStyle/>
                    <a:p>
                      <a:pPr indent="0" lvl="0" marL="0" rtl="0" algn="l">
                        <a:lnSpc>
                          <a:spcPct val="115000"/>
                        </a:lnSpc>
                        <a:spcBef>
                          <a:spcPts val="1200"/>
                        </a:spcBef>
                        <a:spcAft>
                          <a:spcPts val="1200"/>
                        </a:spcAft>
                        <a:buNone/>
                      </a:pPr>
                      <a:r>
                        <a:rPr b="1" lang="en" sz="1200">
                          <a:solidFill>
                            <a:schemeClr val="dk1"/>
                          </a:solidFill>
                          <a:latin typeface="Lato"/>
                          <a:ea typeface="Lato"/>
                          <a:cs typeface="Lato"/>
                          <a:sym typeface="Lato"/>
                        </a:rPr>
                        <a:t>Workload Hours</a:t>
                      </a:r>
                      <a:endParaRPr b="1" sz="1200">
                        <a:solidFill>
                          <a:schemeClr val="dk1"/>
                        </a:solidFill>
                        <a:latin typeface="Lato"/>
                        <a:ea typeface="Lato"/>
                        <a:cs typeface="Lato"/>
                        <a:sym typeface="Lato"/>
                      </a:endParaRPr>
                    </a:p>
                  </a:txBody>
                  <a:tcPr marT="91425" marB="91425" marR="91425" marL="91425"/>
                </a:tc>
              </a:tr>
              <a:tr h="243075">
                <a:tc>
                  <a:txBody>
                    <a:bodyPr/>
                    <a:lstStyle/>
                    <a:p>
                      <a:pPr indent="0" lvl="0" marL="0" rtl="0" algn="l">
                        <a:lnSpc>
                          <a:spcPct val="115000"/>
                        </a:lnSpc>
                        <a:spcBef>
                          <a:spcPts val="1200"/>
                        </a:spcBef>
                        <a:spcAft>
                          <a:spcPts val="1200"/>
                        </a:spcAft>
                        <a:buNone/>
                      </a:pPr>
                      <a:r>
                        <a:rPr lang="en" sz="1200">
                          <a:solidFill>
                            <a:schemeClr val="dk1"/>
                          </a:solidFill>
                          <a:latin typeface="Lato"/>
                          <a:ea typeface="Lato"/>
                          <a:cs typeface="Lato"/>
                          <a:sym typeface="Lato"/>
                        </a:rPr>
                        <a:t>PHT 2810</a:t>
                      </a:r>
                      <a:endParaRPr sz="1200">
                        <a:solidFill>
                          <a:schemeClr val="dk1"/>
                        </a:solidFill>
                        <a:latin typeface="Lato"/>
                        <a:ea typeface="Lato"/>
                        <a:cs typeface="Lato"/>
                        <a:sym typeface="Lato"/>
                      </a:endParaRPr>
                    </a:p>
                  </a:txBody>
                  <a:tcPr marT="91425" marB="91425" marR="91425" marL="91425"/>
                </a:tc>
                <a:tc>
                  <a:txBody>
                    <a:bodyPr/>
                    <a:lstStyle/>
                    <a:p>
                      <a:pPr indent="0" lvl="0" marL="0" rtl="0" algn="l">
                        <a:lnSpc>
                          <a:spcPct val="115000"/>
                        </a:lnSpc>
                        <a:spcBef>
                          <a:spcPts val="1200"/>
                        </a:spcBef>
                        <a:spcAft>
                          <a:spcPts val="1200"/>
                        </a:spcAft>
                        <a:buNone/>
                      </a:pPr>
                      <a:r>
                        <a:rPr lang="en" sz="1200">
                          <a:solidFill>
                            <a:schemeClr val="dk1"/>
                          </a:solidFill>
                          <a:latin typeface="Lato"/>
                          <a:ea typeface="Lato"/>
                          <a:cs typeface="Lato"/>
                          <a:sym typeface="Lato"/>
                        </a:rPr>
                        <a:t>6 (21 Hours of Internship)</a:t>
                      </a:r>
                      <a:endParaRPr sz="1200">
                        <a:solidFill>
                          <a:schemeClr val="dk1"/>
                        </a:solidFill>
                        <a:latin typeface="Lato"/>
                        <a:ea typeface="Lato"/>
                        <a:cs typeface="Lato"/>
                        <a:sym typeface="Lato"/>
                      </a:endParaRPr>
                    </a:p>
                  </a:txBody>
                  <a:tcPr marT="91425" marB="91425" marR="91425" marL="91425"/>
                </a:tc>
                <a:tc>
                  <a:txBody>
                    <a:bodyPr/>
                    <a:lstStyle/>
                    <a:p>
                      <a:pPr indent="0" lvl="0" marL="0" rtl="0" algn="l">
                        <a:lnSpc>
                          <a:spcPct val="115000"/>
                        </a:lnSpc>
                        <a:spcBef>
                          <a:spcPts val="1200"/>
                        </a:spcBef>
                        <a:spcAft>
                          <a:spcPts val="1200"/>
                        </a:spcAft>
                        <a:buNone/>
                      </a:pPr>
                      <a:r>
                        <a:rPr lang="en" sz="1200">
                          <a:solidFill>
                            <a:schemeClr val="dk1"/>
                          </a:solidFill>
                          <a:latin typeface="Lato"/>
                          <a:ea typeface="Lato"/>
                          <a:cs typeface="Lato"/>
                          <a:sym typeface="Lato"/>
                        </a:rPr>
                        <a:t>3</a:t>
                      </a:r>
                      <a:endParaRPr sz="1200">
                        <a:solidFill>
                          <a:schemeClr val="dk1"/>
                        </a:solidFill>
                        <a:latin typeface="Lato"/>
                        <a:ea typeface="Lato"/>
                        <a:cs typeface="Lato"/>
                        <a:sym typeface="Lato"/>
                      </a:endParaRPr>
                    </a:p>
                  </a:txBody>
                  <a:tcPr marT="91425" marB="91425" marR="91425" marL="91425"/>
                </a:tc>
              </a:tr>
              <a:tr h="243075">
                <a:tc>
                  <a:txBody>
                    <a:bodyPr/>
                    <a:lstStyle/>
                    <a:p>
                      <a:pPr indent="0" lvl="0" marL="0" rtl="0" algn="l">
                        <a:lnSpc>
                          <a:spcPct val="115000"/>
                        </a:lnSpc>
                        <a:spcBef>
                          <a:spcPts val="1200"/>
                        </a:spcBef>
                        <a:spcAft>
                          <a:spcPts val="1200"/>
                        </a:spcAft>
                        <a:buNone/>
                      </a:pPr>
                      <a:r>
                        <a:rPr lang="en" sz="1200">
                          <a:solidFill>
                            <a:schemeClr val="dk1"/>
                          </a:solidFill>
                          <a:latin typeface="Lato"/>
                          <a:ea typeface="Lato"/>
                          <a:cs typeface="Lato"/>
                          <a:sym typeface="Lato"/>
                        </a:rPr>
                        <a:t>PHT 1000C</a:t>
                      </a:r>
                      <a:endParaRPr sz="1200">
                        <a:solidFill>
                          <a:schemeClr val="dk1"/>
                        </a:solidFill>
                        <a:latin typeface="Lato"/>
                        <a:ea typeface="Lato"/>
                        <a:cs typeface="Lato"/>
                        <a:sym typeface="Lato"/>
                      </a:endParaRPr>
                    </a:p>
                  </a:txBody>
                  <a:tcPr marT="91425" marB="91425" marR="91425" marL="91425"/>
                </a:tc>
                <a:tc>
                  <a:txBody>
                    <a:bodyPr/>
                    <a:lstStyle/>
                    <a:p>
                      <a:pPr indent="0" lvl="0" marL="0" rtl="0" algn="l">
                        <a:lnSpc>
                          <a:spcPct val="115000"/>
                        </a:lnSpc>
                        <a:spcBef>
                          <a:spcPts val="1200"/>
                        </a:spcBef>
                        <a:spcAft>
                          <a:spcPts val="1200"/>
                        </a:spcAft>
                        <a:buNone/>
                      </a:pPr>
                      <a:r>
                        <a:rPr lang="en" sz="1200">
                          <a:solidFill>
                            <a:schemeClr val="dk1"/>
                          </a:solidFill>
                          <a:latin typeface="Lato"/>
                          <a:ea typeface="Lato"/>
                          <a:cs typeface="Lato"/>
                          <a:sym typeface="Lato"/>
                        </a:rPr>
                        <a:t>4 Credit (2 Lecture, 6 Lab)</a:t>
                      </a:r>
                      <a:endParaRPr sz="1200">
                        <a:solidFill>
                          <a:schemeClr val="dk1"/>
                        </a:solidFill>
                        <a:latin typeface="Lato"/>
                        <a:ea typeface="Lato"/>
                        <a:cs typeface="Lato"/>
                        <a:sym typeface="Lato"/>
                      </a:endParaRPr>
                    </a:p>
                  </a:txBody>
                  <a:tcPr marT="91425" marB="91425" marR="91425" marL="91425"/>
                </a:tc>
                <a:tc>
                  <a:txBody>
                    <a:bodyPr/>
                    <a:lstStyle/>
                    <a:p>
                      <a:pPr indent="0" lvl="0" marL="0" rtl="0" algn="l">
                        <a:lnSpc>
                          <a:spcPct val="115000"/>
                        </a:lnSpc>
                        <a:spcBef>
                          <a:spcPts val="1200"/>
                        </a:spcBef>
                        <a:spcAft>
                          <a:spcPts val="1200"/>
                        </a:spcAft>
                        <a:buNone/>
                      </a:pPr>
                      <a:r>
                        <a:rPr lang="en" sz="1200">
                          <a:solidFill>
                            <a:schemeClr val="dk1"/>
                          </a:solidFill>
                          <a:latin typeface="Lato"/>
                          <a:ea typeface="Lato"/>
                          <a:cs typeface="Lato"/>
                          <a:sym typeface="Lato"/>
                        </a:rPr>
                        <a:t>8</a:t>
                      </a:r>
                      <a:endParaRPr sz="1200">
                        <a:solidFill>
                          <a:schemeClr val="dk1"/>
                        </a:solidFill>
                        <a:latin typeface="Lato"/>
                        <a:ea typeface="Lato"/>
                        <a:cs typeface="Lato"/>
                        <a:sym typeface="Lato"/>
                      </a:endParaRPr>
                    </a:p>
                  </a:txBody>
                  <a:tcPr marT="91425" marB="91425" marR="91425" marL="91425"/>
                </a:tc>
              </a:tr>
              <a:tr h="243075">
                <a:tc>
                  <a:txBody>
                    <a:bodyPr/>
                    <a:lstStyle/>
                    <a:p>
                      <a:pPr indent="0" lvl="0" marL="0" rtl="0" algn="l">
                        <a:lnSpc>
                          <a:spcPct val="115000"/>
                        </a:lnSpc>
                        <a:spcBef>
                          <a:spcPts val="1200"/>
                        </a:spcBef>
                        <a:spcAft>
                          <a:spcPts val="1200"/>
                        </a:spcAft>
                        <a:buNone/>
                      </a:pPr>
                      <a:r>
                        <a:rPr lang="en" sz="1200">
                          <a:solidFill>
                            <a:schemeClr val="dk1"/>
                          </a:solidFill>
                          <a:latin typeface="Lato"/>
                          <a:ea typeface="Lato"/>
                          <a:cs typeface="Lato"/>
                          <a:sym typeface="Lato"/>
                        </a:rPr>
                        <a:t>PHT 1121C</a:t>
                      </a:r>
                      <a:endParaRPr sz="1200">
                        <a:solidFill>
                          <a:schemeClr val="dk1"/>
                        </a:solidFill>
                        <a:latin typeface="Lato"/>
                        <a:ea typeface="Lato"/>
                        <a:cs typeface="Lato"/>
                        <a:sym typeface="Lato"/>
                      </a:endParaRPr>
                    </a:p>
                  </a:txBody>
                  <a:tcPr marT="91425" marB="91425" marR="91425" marL="91425"/>
                </a:tc>
                <a:tc>
                  <a:txBody>
                    <a:bodyPr/>
                    <a:lstStyle/>
                    <a:p>
                      <a:pPr indent="0" lvl="0" marL="0" rtl="0" algn="l">
                        <a:lnSpc>
                          <a:spcPct val="115000"/>
                        </a:lnSpc>
                        <a:spcBef>
                          <a:spcPts val="1200"/>
                        </a:spcBef>
                        <a:spcAft>
                          <a:spcPts val="1200"/>
                        </a:spcAft>
                        <a:buNone/>
                      </a:pPr>
                      <a:r>
                        <a:rPr lang="en" sz="1200">
                          <a:solidFill>
                            <a:schemeClr val="dk1"/>
                          </a:solidFill>
                          <a:latin typeface="Lato"/>
                          <a:ea typeface="Lato"/>
                          <a:cs typeface="Lato"/>
                          <a:sym typeface="Lato"/>
                        </a:rPr>
                        <a:t>4 Credit (2 Lecture, 6 Lab)</a:t>
                      </a:r>
                      <a:endParaRPr sz="1200">
                        <a:solidFill>
                          <a:schemeClr val="dk1"/>
                        </a:solidFill>
                        <a:latin typeface="Lato"/>
                        <a:ea typeface="Lato"/>
                        <a:cs typeface="Lato"/>
                        <a:sym typeface="Lato"/>
                      </a:endParaRPr>
                    </a:p>
                  </a:txBody>
                  <a:tcPr marT="91425" marB="91425" marR="91425" marL="91425"/>
                </a:tc>
                <a:tc>
                  <a:txBody>
                    <a:bodyPr/>
                    <a:lstStyle/>
                    <a:p>
                      <a:pPr indent="0" lvl="0" marL="0" rtl="0" algn="l">
                        <a:lnSpc>
                          <a:spcPct val="115000"/>
                        </a:lnSpc>
                        <a:spcBef>
                          <a:spcPts val="1200"/>
                        </a:spcBef>
                        <a:spcAft>
                          <a:spcPts val="1200"/>
                        </a:spcAft>
                        <a:buNone/>
                      </a:pPr>
                      <a:r>
                        <a:rPr lang="en" sz="1200">
                          <a:solidFill>
                            <a:schemeClr val="dk1"/>
                          </a:solidFill>
                          <a:latin typeface="Lato"/>
                          <a:ea typeface="Lato"/>
                          <a:cs typeface="Lato"/>
                          <a:sym typeface="Lato"/>
                        </a:rPr>
                        <a:t>8</a:t>
                      </a:r>
                      <a:endParaRPr sz="1200">
                        <a:solidFill>
                          <a:schemeClr val="dk1"/>
                        </a:solidFill>
                        <a:latin typeface="Lato"/>
                        <a:ea typeface="Lato"/>
                        <a:cs typeface="Lato"/>
                        <a:sym typeface="Lato"/>
                      </a:endParaRPr>
                    </a:p>
                  </a:txBody>
                  <a:tcPr marT="91425" marB="91425" marR="91425" marL="91425"/>
                </a:tc>
              </a:tr>
              <a:tr h="243075">
                <a:tc>
                  <a:txBody>
                    <a:bodyPr/>
                    <a:lstStyle/>
                    <a:p>
                      <a:pPr indent="0" lvl="0" marL="0" rtl="0" algn="l">
                        <a:lnSpc>
                          <a:spcPct val="115000"/>
                        </a:lnSpc>
                        <a:spcBef>
                          <a:spcPts val="1200"/>
                        </a:spcBef>
                        <a:spcAft>
                          <a:spcPts val="1200"/>
                        </a:spcAft>
                        <a:buNone/>
                      </a:pPr>
                      <a:r>
                        <a:rPr lang="en" sz="1200">
                          <a:solidFill>
                            <a:schemeClr val="dk1"/>
                          </a:solidFill>
                          <a:latin typeface="Lato"/>
                          <a:ea typeface="Lato"/>
                          <a:cs typeface="Lato"/>
                          <a:sym typeface="Lato"/>
                        </a:rPr>
                        <a:t>PHT 1132C</a:t>
                      </a:r>
                      <a:endParaRPr sz="1200">
                        <a:solidFill>
                          <a:schemeClr val="dk1"/>
                        </a:solidFill>
                        <a:latin typeface="Lato"/>
                        <a:ea typeface="Lato"/>
                        <a:cs typeface="Lato"/>
                        <a:sym typeface="Lato"/>
                      </a:endParaRPr>
                    </a:p>
                  </a:txBody>
                  <a:tcPr marT="91425" marB="91425" marR="91425" marL="91425"/>
                </a:tc>
                <a:tc>
                  <a:txBody>
                    <a:bodyPr/>
                    <a:lstStyle/>
                    <a:p>
                      <a:pPr indent="0" lvl="0" marL="0" rtl="0" algn="l">
                        <a:lnSpc>
                          <a:spcPct val="115000"/>
                        </a:lnSpc>
                        <a:spcBef>
                          <a:spcPts val="1200"/>
                        </a:spcBef>
                        <a:spcAft>
                          <a:spcPts val="1200"/>
                        </a:spcAft>
                        <a:buNone/>
                      </a:pPr>
                      <a:r>
                        <a:rPr lang="en" sz="1200">
                          <a:solidFill>
                            <a:schemeClr val="dk1"/>
                          </a:solidFill>
                          <a:latin typeface="Lato"/>
                          <a:ea typeface="Lato"/>
                          <a:cs typeface="Lato"/>
                          <a:sym typeface="Lato"/>
                        </a:rPr>
                        <a:t>4 Credit (2 Lecture, 6 Lab)</a:t>
                      </a:r>
                      <a:endParaRPr sz="1200">
                        <a:solidFill>
                          <a:schemeClr val="dk1"/>
                        </a:solidFill>
                        <a:latin typeface="Lato"/>
                        <a:ea typeface="Lato"/>
                        <a:cs typeface="Lato"/>
                        <a:sym typeface="Lato"/>
                      </a:endParaRPr>
                    </a:p>
                  </a:txBody>
                  <a:tcPr marT="91425" marB="91425" marR="91425" marL="91425"/>
                </a:tc>
                <a:tc>
                  <a:txBody>
                    <a:bodyPr/>
                    <a:lstStyle/>
                    <a:p>
                      <a:pPr indent="0" lvl="0" marL="0" rtl="0" algn="l">
                        <a:lnSpc>
                          <a:spcPct val="115000"/>
                        </a:lnSpc>
                        <a:spcBef>
                          <a:spcPts val="1200"/>
                        </a:spcBef>
                        <a:spcAft>
                          <a:spcPts val="1200"/>
                        </a:spcAft>
                        <a:buNone/>
                      </a:pPr>
                      <a:r>
                        <a:rPr lang="en" sz="1200">
                          <a:solidFill>
                            <a:schemeClr val="dk1"/>
                          </a:solidFill>
                          <a:latin typeface="Lato"/>
                          <a:ea typeface="Lato"/>
                          <a:cs typeface="Lato"/>
                          <a:sym typeface="Lato"/>
                        </a:rPr>
                        <a:t>8</a:t>
                      </a:r>
                      <a:endParaRPr sz="1200">
                        <a:solidFill>
                          <a:schemeClr val="dk1"/>
                        </a:solidFill>
                        <a:latin typeface="Lato"/>
                        <a:ea typeface="Lato"/>
                        <a:cs typeface="Lato"/>
                        <a:sym typeface="Lato"/>
                      </a:endParaRPr>
                    </a:p>
                  </a:txBody>
                  <a:tcPr marT="91425" marB="91425" marR="91425" marL="91425"/>
                </a:tc>
              </a:tr>
              <a:tr h="243075">
                <a:tc>
                  <a:txBody>
                    <a:bodyPr/>
                    <a:lstStyle/>
                    <a:p>
                      <a:pPr indent="0" lvl="0" marL="0" rtl="0" algn="l">
                        <a:lnSpc>
                          <a:spcPct val="115000"/>
                        </a:lnSpc>
                        <a:spcBef>
                          <a:spcPts val="1200"/>
                        </a:spcBef>
                        <a:spcAft>
                          <a:spcPts val="1200"/>
                        </a:spcAft>
                        <a:buNone/>
                      </a:pPr>
                      <a:r>
                        <a:rPr lang="en" sz="1200">
                          <a:solidFill>
                            <a:schemeClr val="dk1"/>
                          </a:solidFill>
                          <a:latin typeface="Lato"/>
                          <a:ea typeface="Lato"/>
                          <a:cs typeface="Lato"/>
                          <a:sym typeface="Lato"/>
                        </a:rPr>
                        <a:t>PHT 2162C</a:t>
                      </a:r>
                      <a:endParaRPr sz="1200">
                        <a:solidFill>
                          <a:schemeClr val="dk1"/>
                        </a:solidFill>
                        <a:latin typeface="Lato"/>
                        <a:ea typeface="Lato"/>
                        <a:cs typeface="Lato"/>
                        <a:sym typeface="Lato"/>
                      </a:endParaRPr>
                    </a:p>
                  </a:txBody>
                  <a:tcPr marT="91425" marB="91425" marR="91425" marL="91425"/>
                </a:tc>
                <a:tc>
                  <a:txBody>
                    <a:bodyPr/>
                    <a:lstStyle/>
                    <a:p>
                      <a:pPr indent="0" lvl="0" marL="0" rtl="0" algn="l">
                        <a:lnSpc>
                          <a:spcPct val="115000"/>
                        </a:lnSpc>
                        <a:spcBef>
                          <a:spcPts val="1200"/>
                        </a:spcBef>
                        <a:spcAft>
                          <a:spcPts val="1200"/>
                        </a:spcAft>
                        <a:buNone/>
                      </a:pPr>
                      <a:r>
                        <a:rPr lang="en" sz="1200">
                          <a:solidFill>
                            <a:schemeClr val="dk1"/>
                          </a:solidFill>
                          <a:latin typeface="Lato"/>
                          <a:ea typeface="Lato"/>
                          <a:cs typeface="Lato"/>
                          <a:sym typeface="Lato"/>
                        </a:rPr>
                        <a:t>4 Credit (2 Lecture, 6 Lab)</a:t>
                      </a:r>
                      <a:endParaRPr sz="1200">
                        <a:solidFill>
                          <a:schemeClr val="dk1"/>
                        </a:solidFill>
                        <a:latin typeface="Lato"/>
                        <a:ea typeface="Lato"/>
                        <a:cs typeface="Lato"/>
                        <a:sym typeface="Lato"/>
                      </a:endParaRPr>
                    </a:p>
                  </a:txBody>
                  <a:tcPr marT="91425" marB="91425" marR="91425" marL="91425"/>
                </a:tc>
                <a:tc>
                  <a:txBody>
                    <a:bodyPr/>
                    <a:lstStyle/>
                    <a:p>
                      <a:pPr indent="0" lvl="0" marL="0" rtl="0" algn="l">
                        <a:lnSpc>
                          <a:spcPct val="115000"/>
                        </a:lnSpc>
                        <a:spcBef>
                          <a:spcPts val="1200"/>
                        </a:spcBef>
                        <a:spcAft>
                          <a:spcPts val="1200"/>
                        </a:spcAft>
                        <a:buNone/>
                      </a:pPr>
                      <a:r>
                        <a:rPr lang="en" sz="1200">
                          <a:solidFill>
                            <a:schemeClr val="dk1"/>
                          </a:solidFill>
                          <a:latin typeface="Lato"/>
                          <a:ea typeface="Lato"/>
                          <a:cs typeface="Lato"/>
                          <a:sym typeface="Lato"/>
                        </a:rPr>
                        <a:t>8</a:t>
                      </a:r>
                      <a:endParaRPr sz="1200">
                        <a:solidFill>
                          <a:schemeClr val="dk1"/>
                        </a:solidFill>
                        <a:latin typeface="Lato"/>
                        <a:ea typeface="Lato"/>
                        <a:cs typeface="Lato"/>
                        <a:sym typeface="Lato"/>
                      </a:endParaRPr>
                    </a:p>
                  </a:txBody>
                  <a:tcPr marT="91425" marB="91425" marR="91425" marL="91425"/>
                </a:tc>
              </a:tr>
              <a:tr h="243075">
                <a:tc>
                  <a:txBody>
                    <a:bodyPr/>
                    <a:lstStyle/>
                    <a:p>
                      <a:pPr indent="0" lvl="0" marL="0" rtl="0" algn="l">
                        <a:lnSpc>
                          <a:spcPct val="115000"/>
                        </a:lnSpc>
                        <a:spcBef>
                          <a:spcPts val="1200"/>
                        </a:spcBef>
                        <a:spcAft>
                          <a:spcPts val="1200"/>
                        </a:spcAft>
                        <a:buNone/>
                      </a:pPr>
                      <a:r>
                        <a:rPr lang="en" sz="1200">
                          <a:solidFill>
                            <a:schemeClr val="dk1"/>
                          </a:solidFill>
                          <a:latin typeface="Lato"/>
                          <a:ea typeface="Lato"/>
                          <a:cs typeface="Lato"/>
                          <a:sym typeface="Lato"/>
                        </a:rPr>
                        <a:t>PHT 2210C</a:t>
                      </a:r>
                      <a:endParaRPr sz="1200">
                        <a:solidFill>
                          <a:schemeClr val="dk1"/>
                        </a:solidFill>
                        <a:latin typeface="Lato"/>
                        <a:ea typeface="Lato"/>
                        <a:cs typeface="Lato"/>
                        <a:sym typeface="Lato"/>
                      </a:endParaRPr>
                    </a:p>
                  </a:txBody>
                  <a:tcPr marT="91425" marB="91425" marR="91425" marL="91425"/>
                </a:tc>
                <a:tc>
                  <a:txBody>
                    <a:bodyPr/>
                    <a:lstStyle/>
                    <a:p>
                      <a:pPr indent="0" lvl="0" marL="0" rtl="0" algn="l">
                        <a:lnSpc>
                          <a:spcPct val="115000"/>
                        </a:lnSpc>
                        <a:spcBef>
                          <a:spcPts val="1200"/>
                        </a:spcBef>
                        <a:spcAft>
                          <a:spcPts val="1200"/>
                        </a:spcAft>
                        <a:buNone/>
                      </a:pPr>
                      <a:r>
                        <a:rPr lang="en" sz="1200">
                          <a:solidFill>
                            <a:schemeClr val="dk1"/>
                          </a:solidFill>
                          <a:latin typeface="Lato"/>
                          <a:ea typeface="Lato"/>
                          <a:cs typeface="Lato"/>
                          <a:sym typeface="Lato"/>
                        </a:rPr>
                        <a:t>4 Credit (2 Lecture, 6 Lab)</a:t>
                      </a:r>
                      <a:endParaRPr sz="1200">
                        <a:solidFill>
                          <a:schemeClr val="dk1"/>
                        </a:solidFill>
                        <a:latin typeface="Lato"/>
                        <a:ea typeface="Lato"/>
                        <a:cs typeface="Lato"/>
                        <a:sym typeface="Lato"/>
                      </a:endParaRPr>
                    </a:p>
                  </a:txBody>
                  <a:tcPr marT="91425" marB="91425" marR="91425" marL="91425"/>
                </a:tc>
                <a:tc>
                  <a:txBody>
                    <a:bodyPr/>
                    <a:lstStyle/>
                    <a:p>
                      <a:pPr indent="0" lvl="0" marL="0" rtl="0" algn="l">
                        <a:lnSpc>
                          <a:spcPct val="115000"/>
                        </a:lnSpc>
                        <a:spcBef>
                          <a:spcPts val="1200"/>
                        </a:spcBef>
                        <a:spcAft>
                          <a:spcPts val="1200"/>
                        </a:spcAft>
                        <a:buNone/>
                      </a:pPr>
                      <a:r>
                        <a:rPr lang="en" sz="1200">
                          <a:solidFill>
                            <a:schemeClr val="dk1"/>
                          </a:solidFill>
                          <a:latin typeface="Lato"/>
                          <a:ea typeface="Lato"/>
                          <a:cs typeface="Lato"/>
                          <a:sym typeface="Lato"/>
                        </a:rPr>
                        <a:t>8</a:t>
                      </a:r>
                      <a:endParaRPr sz="1200">
                        <a:solidFill>
                          <a:schemeClr val="dk1"/>
                        </a:solidFill>
                        <a:latin typeface="Lato"/>
                        <a:ea typeface="Lato"/>
                        <a:cs typeface="Lato"/>
                        <a:sym typeface="Lato"/>
                      </a:endParaRPr>
                    </a:p>
                  </a:txBody>
                  <a:tcPr marT="91425" marB="91425" marR="91425" marL="91425"/>
                </a:tc>
              </a:tr>
              <a:tr h="243075">
                <a:tc>
                  <a:txBody>
                    <a:bodyPr/>
                    <a:lstStyle/>
                    <a:p>
                      <a:pPr indent="0" lvl="0" marL="0" rtl="0" algn="l">
                        <a:lnSpc>
                          <a:spcPct val="115000"/>
                        </a:lnSpc>
                        <a:spcBef>
                          <a:spcPts val="1200"/>
                        </a:spcBef>
                        <a:spcAft>
                          <a:spcPts val="1200"/>
                        </a:spcAft>
                        <a:buNone/>
                      </a:pPr>
                      <a:r>
                        <a:rPr lang="en" sz="1200">
                          <a:solidFill>
                            <a:schemeClr val="dk1"/>
                          </a:solidFill>
                          <a:latin typeface="Lato"/>
                          <a:ea typeface="Lato"/>
                          <a:cs typeface="Lato"/>
                          <a:sym typeface="Lato"/>
                        </a:rPr>
                        <a:t>PHT 2220C</a:t>
                      </a:r>
                      <a:endParaRPr sz="1200">
                        <a:solidFill>
                          <a:schemeClr val="dk1"/>
                        </a:solidFill>
                        <a:latin typeface="Lato"/>
                        <a:ea typeface="Lato"/>
                        <a:cs typeface="Lato"/>
                        <a:sym typeface="Lato"/>
                      </a:endParaRPr>
                    </a:p>
                  </a:txBody>
                  <a:tcPr marT="91425" marB="91425" marR="91425" marL="91425"/>
                </a:tc>
                <a:tc>
                  <a:txBody>
                    <a:bodyPr/>
                    <a:lstStyle/>
                    <a:p>
                      <a:pPr indent="0" lvl="0" marL="0" rtl="0" algn="l">
                        <a:lnSpc>
                          <a:spcPct val="115000"/>
                        </a:lnSpc>
                        <a:spcBef>
                          <a:spcPts val="1200"/>
                        </a:spcBef>
                        <a:spcAft>
                          <a:spcPts val="1200"/>
                        </a:spcAft>
                        <a:buNone/>
                      </a:pPr>
                      <a:r>
                        <a:rPr lang="en" sz="1200">
                          <a:solidFill>
                            <a:schemeClr val="dk1"/>
                          </a:solidFill>
                          <a:latin typeface="Lato"/>
                          <a:ea typeface="Lato"/>
                          <a:cs typeface="Lato"/>
                          <a:sym typeface="Lato"/>
                        </a:rPr>
                        <a:t>4 Credit (2 Lecture, 6 Lab)</a:t>
                      </a:r>
                      <a:endParaRPr sz="1200">
                        <a:solidFill>
                          <a:schemeClr val="dk1"/>
                        </a:solidFill>
                        <a:latin typeface="Lato"/>
                        <a:ea typeface="Lato"/>
                        <a:cs typeface="Lato"/>
                        <a:sym typeface="Lato"/>
                      </a:endParaRPr>
                    </a:p>
                  </a:txBody>
                  <a:tcPr marT="91425" marB="91425" marR="91425" marL="91425"/>
                </a:tc>
                <a:tc>
                  <a:txBody>
                    <a:bodyPr/>
                    <a:lstStyle/>
                    <a:p>
                      <a:pPr indent="0" lvl="0" marL="0" rtl="0" algn="l">
                        <a:lnSpc>
                          <a:spcPct val="115000"/>
                        </a:lnSpc>
                        <a:spcBef>
                          <a:spcPts val="1200"/>
                        </a:spcBef>
                        <a:spcAft>
                          <a:spcPts val="1200"/>
                        </a:spcAft>
                        <a:buNone/>
                      </a:pPr>
                      <a:r>
                        <a:rPr lang="en" sz="1200">
                          <a:solidFill>
                            <a:schemeClr val="dk1"/>
                          </a:solidFill>
                          <a:latin typeface="Lato"/>
                          <a:ea typeface="Lato"/>
                          <a:cs typeface="Lato"/>
                          <a:sym typeface="Lato"/>
                        </a:rPr>
                        <a:t>8</a:t>
                      </a:r>
                      <a:endParaRPr sz="1200">
                        <a:solidFill>
                          <a:schemeClr val="dk1"/>
                        </a:solidFill>
                        <a:latin typeface="Lato"/>
                        <a:ea typeface="Lato"/>
                        <a:cs typeface="Lato"/>
                        <a:sym typeface="Lato"/>
                      </a:endParaRPr>
                    </a:p>
                  </a:txBody>
                  <a:tcPr marT="91425" marB="91425" marR="91425" marL="91425"/>
                </a:tc>
              </a:tr>
              <a:tr h="243075">
                <a:tc>
                  <a:txBody>
                    <a:bodyPr/>
                    <a:lstStyle/>
                    <a:p>
                      <a:pPr indent="0" lvl="0" marL="0" rtl="0" algn="l">
                        <a:lnSpc>
                          <a:spcPct val="115000"/>
                        </a:lnSpc>
                        <a:spcBef>
                          <a:spcPts val="1200"/>
                        </a:spcBef>
                        <a:spcAft>
                          <a:spcPts val="1200"/>
                        </a:spcAft>
                        <a:buNone/>
                      </a:pPr>
                      <a:r>
                        <a:rPr lang="en" sz="1200">
                          <a:solidFill>
                            <a:schemeClr val="dk1"/>
                          </a:solidFill>
                          <a:latin typeface="Lato"/>
                          <a:ea typeface="Lato"/>
                          <a:cs typeface="Lato"/>
                          <a:sym typeface="Lato"/>
                        </a:rPr>
                        <a:t>PHT 2228C</a:t>
                      </a:r>
                      <a:endParaRPr sz="1200">
                        <a:solidFill>
                          <a:schemeClr val="dk1"/>
                        </a:solidFill>
                        <a:latin typeface="Lato"/>
                        <a:ea typeface="Lato"/>
                        <a:cs typeface="Lato"/>
                        <a:sym typeface="Lato"/>
                      </a:endParaRPr>
                    </a:p>
                  </a:txBody>
                  <a:tcPr marT="91425" marB="91425" marR="91425" marL="91425"/>
                </a:tc>
                <a:tc>
                  <a:txBody>
                    <a:bodyPr/>
                    <a:lstStyle/>
                    <a:p>
                      <a:pPr indent="0" lvl="0" marL="0" rtl="0" algn="l">
                        <a:lnSpc>
                          <a:spcPct val="115000"/>
                        </a:lnSpc>
                        <a:spcBef>
                          <a:spcPts val="1200"/>
                        </a:spcBef>
                        <a:spcAft>
                          <a:spcPts val="1200"/>
                        </a:spcAft>
                        <a:buNone/>
                      </a:pPr>
                      <a:r>
                        <a:rPr lang="en" sz="1200">
                          <a:solidFill>
                            <a:schemeClr val="dk1"/>
                          </a:solidFill>
                          <a:latin typeface="Lato"/>
                          <a:ea typeface="Lato"/>
                          <a:cs typeface="Lato"/>
                          <a:sym typeface="Lato"/>
                        </a:rPr>
                        <a:t>4 Credit (2 Lecture, 6 Lab)</a:t>
                      </a:r>
                      <a:endParaRPr sz="1200">
                        <a:solidFill>
                          <a:schemeClr val="dk1"/>
                        </a:solidFill>
                        <a:latin typeface="Lato"/>
                        <a:ea typeface="Lato"/>
                        <a:cs typeface="Lato"/>
                        <a:sym typeface="Lato"/>
                      </a:endParaRPr>
                    </a:p>
                  </a:txBody>
                  <a:tcPr marT="91425" marB="91425" marR="91425" marL="91425"/>
                </a:tc>
                <a:tc>
                  <a:txBody>
                    <a:bodyPr/>
                    <a:lstStyle/>
                    <a:p>
                      <a:pPr indent="0" lvl="0" marL="0" rtl="0" algn="l">
                        <a:lnSpc>
                          <a:spcPct val="115000"/>
                        </a:lnSpc>
                        <a:spcBef>
                          <a:spcPts val="1200"/>
                        </a:spcBef>
                        <a:spcAft>
                          <a:spcPts val="1200"/>
                        </a:spcAft>
                        <a:buNone/>
                      </a:pPr>
                      <a:r>
                        <a:rPr lang="en" sz="1200">
                          <a:solidFill>
                            <a:schemeClr val="dk1"/>
                          </a:solidFill>
                          <a:latin typeface="Lato"/>
                          <a:ea typeface="Lato"/>
                          <a:cs typeface="Lato"/>
                          <a:sym typeface="Lato"/>
                        </a:rPr>
                        <a:t>8</a:t>
                      </a:r>
                      <a:endParaRPr sz="1200">
                        <a:solidFill>
                          <a:schemeClr val="dk1"/>
                        </a:solidFill>
                        <a:latin typeface="Lato"/>
                        <a:ea typeface="Lato"/>
                        <a:cs typeface="Lato"/>
                        <a:sym typeface="Lato"/>
                      </a:endParaRPr>
                    </a:p>
                  </a:txBody>
                  <a:tcPr marT="91425" marB="91425" marR="91425" marL="91425"/>
                </a:tc>
              </a:tr>
              <a:tr h="243075">
                <a:tc>
                  <a:txBody>
                    <a:bodyPr/>
                    <a:lstStyle/>
                    <a:p>
                      <a:pPr indent="0" lvl="0" marL="0" rtl="0" algn="l">
                        <a:lnSpc>
                          <a:spcPct val="115000"/>
                        </a:lnSpc>
                        <a:spcBef>
                          <a:spcPts val="1200"/>
                        </a:spcBef>
                        <a:spcAft>
                          <a:spcPts val="1200"/>
                        </a:spcAft>
                        <a:buNone/>
                      </a:pPr>
                      <a:r>
                        <a:rPr lang="en" sz="1200">
                          <a:solidFill>
                            <a:schemeClr val="dk1"/>
                          </a:solidFill>
                          <a:latin typeface="Lato"/>
                          <a:ea typeface="Lato"/>
                          <a:cs typeface="Lato"/>
                          <a:sym typeface="Lato"/>
                        </a:rPr>
                        <a:t>PHT 2800L</a:t>
                      </a:r>
                      <a:endParaRPr sz="1200">
                        <a:solidFill>
                          <a:schemeClr val="dk1"/>
                        </a:solidFill>
                        <a:latin typeface="Lato"/>
                        <a:ea typeface="Lato"/>
                        <a:cs typeface="Lato"/>
                        <a:sym typeface="Lato"/>
                      </a:endParaRPr>
                    </a:p>
                  </a:txBody>
                  <a:tcPr marT="91425" marB="91425" marR="91425" marL="91425"/>
                </a:tc>
                <a:tc>
                  <a:txBody>
                    <a:bodyPr/>
                    <a:lstStyle/>
                    <a:p>
                      <a:pPr indent="0" lvl="0" marL="0" rtl="0" algn="l">
                        <a:lnSpc>
                          <a:spcPct val="115000"/>
                        </a:lnSpc>
                        <a:spcBef>
                          <a:spcPts val="1200"/>
                        </a:spcBef>
                        <a:spcAft>
                          <a:spcPts val="1200"/>
                        </a:spcAft>
                        <a:buNone/>
                      </a:pPr>
                      <a:r>
                        <a:rPr lang="en" sz="1200">
                          <a:solidFill>
                            <a:schemeClr val="dk1"/>
                          </a:solidFill>
                          <a:latin typeface="Lato"/>
                          <a:ea typeface="Lato"/>
                          <a:cs typeface="Lato"/>
                          <a:sym typeface="Lato"/>
                        </a:rPr>
                        <a:t>3 Credit (18 Clinical)</a:t>
                      </a:r>
                      <a:endParaRPr sz="1200">
                        <a:solidFill>
                          <a:schemeClr val="dk1"/>
                        </a:solidFill>
                        <a:latin typeface="Lato"/>
                        <a:ea typeface="Lato"/>
                        <a:cs typeface="Lato"/>
                        <a:sym typeface="Lato"/>
                      </a:endParaRPr>
                    </a:p>
                  </a:txBody>
                  <a:tcPr marT="91425" marB="91425" marR="91425" marL="91425"/>
                </a:tc>
                <a:tc>
                  <a:txBody>
                    <a:bodyPr/>
                    <a:lstStyle/>
                    <a:p>
                      <a:pPr indent="0" lvl="0" marL="0" rtl="0" algn="l">
                        <a:lnSpc>
                          <a:spcPct val="115000"/>
                        </a:lnSpc>
                        <a:spcBef>
                          <a:spcPts val="1200"/>
                        </a:spcBef>
                        <a:spcAft>
                          <a:spcPts val="1200"/>
                        </a:spcAft>
                        <a:buNone/>
                      </a:pPr>
                      <a:r>
                        <a:rPr lang="en" sz="1200">
                          <a:solidFill>
                            <a:schemeClr val="dk1"/>
                          </a:solidFill>
                          <a:latin typeface="Lato"/>
                          <a:ea typeface="Lato"/>
                          <a:cs typeface="Lato"/>
                          <a:sym typeface="Lato"/>
                        </a:rPr>
                        <a:t>2</a:t>
                      </a:r>
                      <a:endParaRPr sz="1200">
                        <a:solidFill>
                          <a:schemeClr val="dk1"/>
                        </a:solidFill>
                        <a:latin typeface="Lato"/>
                        <a:ea typeface="Lato"/>
                        <a:cs typeface="Lato"/>
                        <a:sym typeface="Lato"/>
                      </a:endParaRPr>
                    </a:p>
                  </a:txBody>
                  <a:tcPr marT="91425" marB="91425" marR="91425" marL="91425"/>
                </a:tc>
              </a:tr>
              <a:tr h="243075">
                <a:tc>
                  <a:txBody>
                    <a:bodyPr/>
                    <a:lstStyle/>
                    <a:p>
                      <a:pPr indent="0" lvl="0" marL="0" rtl="0" algn="l">
                        <a:lnSpc>
                          <a:spcPct val="115000"/>
                        </a:lnSpc>
                        <a:spcBef>
                          <a:spcPts val="1200"/>
                        </a:spcBef>
                        <a:spcAft>
                          <a:spcPts val="1200"/>
                        </a:spcAft>
                        <a:buNone/>
                      </a:pPr>
                      <a:r>
                        <a:rPr lang="en" sz="1200">
                          <a:solidFill>
                            <a:schemeClr val="dk1"/>
                          </a:solidFill>
                          <a:latin typeface="Lato"/>
                          <a:ea typeface="Lato"/>
                          <a:cs typeface="Lato"/>
                          <a:sym typeface="Lato"/>
                        </a:rPr>
                        <a:t>PHT 2931</a:t>
                      </a:r>
                      <a:endParaRPr sz="1200">
                        <a:solidFill>
                          <a:schemeClr val="dk1"/>
                        </a:solidFill>
                        <a:latin typeface="Lato"/>
                        <a:ea typeface="Lato"/>
                        <a:cs typeface="Lato"/>
                        <a:sym typeface="Lato"/>
                      </a:endParaRPr>
                    </a:p>
                  </a:txBody>
                  <a:tcPr marT="91425" marB="91425" marR="91425" marL="91425"/>
                </a:tc>
                <a:tc>
                  <a:txBody>
                    <a:bodyPr/>
                    <a:lstStyle/>
                    <a:p>
                      <a:pPr indent="0" lvl="0" marL="0" rtl="0" algn="l">
                        <a:lnSpc>
                          <a:spcPct val="115000"/>
                        </a:lnSpc>
                        <a:spcBef>
                          <a:spcPts val="1200"/>
                        </a:spcBef>
                        <a:spcAft>
                          <a:spcPts val="1200"/>
                        </a:spcAft>
                        <a:buNone/>
                      </a:pPr>
                      <a:r>
                        <a:rPr lang="en" sz="1200">
                          <a:solidFill>
                            <a:schemeClr val="dk1"/>
                          </a:solidFill>
                          <a:latin typeface="Lato"/>
                          <a:ea typeface="Lato"/>
                          <a:cs typeface="Lato"/>
                          <a:sym typeface="Lato"/>
                        </a:rPr>
                        <a:t>2 (2 Lecture)</a:t>
                      </a:r>
                      <a:endParaRPr sz="1200">
                        <a:solidFill>
                          <a:schemeClr val="dk1"/>
                        </a:solidFill>
                        <a:latin typeface="Lato"/>
                        <a:ea typeface="Lato"/>
                        <a:cs typeface="Lato"/>
                        <a:sym typeface="Lato"/>
                      </a:endParaRPr>
                    </a:p>
                  </a:txBody>
                  <a:tcPr marT="91425" marB="91425" marR="91425" marL="91425"/>
                </a:tc>
                <a:tc>
                  <a:txBody>
                    <a:bodyPr/>
                    <a:lstStyle/>
                    <a:p>
                      <a:pPr indent="0" lvl="0" marL="0" rtl="0" algn="l">
                        <a:lnSpc>
                          <a:spcPct val="115000"/>
                        </a:lnSpc>
                        <a:spcBef>
                          <a:spcPts val="1200"/>
                        </a:spcBef>
                        <a:spcAft>
                          <a:spcPts val="1200"/>
                        </a:spcAft>
                        <a:buNone/>
                      </a:pPr>
                      <a:r>
                        <a:rPr lang="en" sz="1200">
                          <a:solidFill>
                            <a:schemeClr val="dk1"/>
                          </a:solidFill>
                          <a:latin typeface="Lato"/>
                          <a:ea typeface="Lato"/>
                          <a:cs typeface="Lato"/>
                          <a:sym typeface="Lato"/>
                        </a:rPr>
                        <a:t>2</a:t>
                      </a:r>
                      <a:endParaRPr sz="1200">
                        <a:solidFill>
                          <a:schemeClr val="dk1"/>
                        </a:solidFill>
                        <a:latin typeface="Lato"/>
                        <a:ea typeface="Lato"/>
                        <a:cs typeface="Lato"/>
                        <a:sym typeface="Lato"/>
                      </a:endParaRPr>
                    </a:p>
                  </a:txBody>
                  <a:tcPr marT="91425" marB="91425" marR="91425" marL="91425"/>
                </a:tc>
              </a:tr>
              <a:tr h="243075">
                <a:tc>
                  <a:txBody>
                    <a:bodyPr/>
                    <a:lstStyle/>
                    <a:p>
                      <a:pPr indent="0" lvl="0" marL="0" rtl="0" algn="l">
                        <a:lnSpc>
                          <a:spcPct val="115000"/>
                        </a:lnSpc>
                        <a:spcBef>
                          <a:spcPts val="1200"/>
                        </a:spcBef>
                        <a:spcAft>
                          <a:spcPts val="1200"/>
                        </a:spcAft>
                        <a:buNone/>
                      </a:pPr>
                      <a:r>
                        <a:rPr lang="en" sz="1200">
                          <a:solidFill>
                            <a:schemeClr val="dk1"/>
                          </a:solidFill>
                          <a:latin typeface="Lato"/>
                          <a:ea typeface="Lato"/>
                          <a:cs typeface="Lato"/>
                          <a:sym typeface="Lato"/>
                        </a:rPr>
                        <a:t>PHT 2951C</a:t>
                      </a:r>
                      <a:endParaRPr sz="1200">
                        <a:solidFill>
                          <a:schemeClr val="dk1"/>
                        </a:solidFill>
                        <a:latin typeface="Lato"/>
                        <a:ea typeface="Lato"/>
                        <a:cs typeface="Lato"/>
                        <a:sym typeface="Lato"/>
                      </a:endParaRPr>
                    </a:p>
                  </a:txBody>
                  <a:tcPr marT="91425" marB="91425" marR="91425" marL="91425"/>
                </a:tc>
                <a:tc>
                  <a:txBody>
                    <a:bodyPr/>
                    <a:lstStyle/>
                    <a:p>
                      <a:pPr indent="0" lvl="0" marL="0" rtl="0" algn="l">
                        <a:lnSpc>
                          <a:spcPct val="115000"/>
                        </a:lnSpc>
                        <a:spcBef>
                          <a:spcPts val="1200"/>
                        </a:spcBef>
                        <a:spcAft>
                          <a:spcPts val="1200"/>
                        </a:spcAft>
                        <a:buNone/>
                      </a:pPr>
                      <a:r>
                        <a:rPr lang="en" sz="1200">
                          <a:solidFill>
                            <a:schemeClr val="dk1"/>
                          </a:solidFill>
                          <a:latin typeface="Lato"/>
                          <a:ea typeface="Lato"/>
                          <a:cs typeface="Lato"/>
                          <a:sym typeface="Lato"/>
                        </a:rPr>
                        <a:t>3 Credit (2 Lecture, 3 Lab)</a:t>
                      </a:r>
                      <a:endParaRPr sz="1200">
                        <a:solidFill>
                          <a:schemeClr val="dk1"/>
                        </a:solidFill>
                        <a:latin typeface="Lato"/>
                        <a:ea typeface="Lato"/>
                        <a:cs typeface="Lato"/>
                        <a:sym typeface="Lato"/>
                      </a:endParaRPr>
                    </a:p>
                  </a:txBody>
                  <a:tcPr marT="91425" marB="91425" marR="91425" marL="91425"/>
                </a:tc>
                <a:tc>
                  <a:txBody>
                    <a:bodyPr/>
                    <a:lstStyle/>
                    <a:p>
                      <a:pPr indent="0" lvl="0" marL="0" rtl="0" algn="l">
                        <a:lnSpc>
                          <a:spcPct val="115000"/>
                        </a:lnSpc>
                        <a:spcBef>
                          <a:spcPts val="1200"/>
                        </a:spcBef>
                        <a:spcAft>
                          <a:spcPts val="1200"/>
                        </a:spcAft>
                        <a:buNone/>
                      </a:pPr>
                      <a:r>
                        <a:rPr lang="en" sz="1200">
                          <a:solidFill>
                            <a:schemeClr val="dk1"/>
                          </a:solidFill>
                          <a:latin typeface="Lato"/>
                          <a:ea typeface="Lato"/>
                          <a:cs typeface="Lato"/>
                          <a:sym typeface="Lato"/>
                        </a:rPr>
                        <a:t>5</a:t>
                      </a:r>
                      <a:endParaRPr sz="1200">
                        <a:solidFill>
                          <a:schemeClr val="dk1"/>
                        </a:solidFill>
                        <a:latin typeface="Lato"/>
                        <a:ea typeface="Lato"/>
                        <a:cs typeface="Lato"/>
                        <a:sym typeface="Lato"/>
                      </a:endParaRPr>
                    </a:p>
                  </a:txBody>
                  <a:tcPr marT="91425" marB="91425" marR="91425" marL="91425"/>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34"/>
          <p:cNvSpPr txBox="1"/>
          <p:nvPr>
            <p:ph type="title"/>
          </p:nvPr>
        </p:nvSpPr>
        <p:spPr>
          <a:xfrm>
            <a:off x="311700" y="39030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220">
                <a:latin typeface="Century Schoolbook"/>
                <a:ea typeface="Century Schoolbook"/>
                <a:cs typeface="Century Schoolbook"/>
                <a:sym typeface="Century Schoolbook"/>
              </a:rPr>
              <a:t>New Program/CCC Proposal: Physical Therapy Assistant, AS</a:t>
            </a:r>
            <a:endParaRPr sz="2220">
              <a:latin typeface="Century Schoolbook"/>
              <a:ea typeface="Century Schoolbook"/>
              <a:cs typeface="Century Schoolbook"/>
              <a:sym typeface="Century Schoolbook"/>
            </a:endParaRPr>
          </a:p>
        </p:txBody>
      </p:sp>
      <p:sp>
        <p:nvSpPr>
          <p:cNvPr id="182" name="Google Shape;182;p34"/>
          <p:cNvSpPr txBox="1"/>
          <p:nvPr>
            <p:ph idx="1" type="body"/>
          </p:nvPr>
        </p:nvSpPr>
        <p:spPr>
          <a:xfrm>
            <a:off x="311700" y="1053975"/>
            <a:ext cx="3999900" cy="3416400"/>
          </a:xfrm>
          <a:prstGeom prst="rect">
            <a:avLst/>
          </a:prstGeom>
        </p:spPr>
        <p:txBody>
          <a:bodyPr anchorCtr="0" anchor="t" bIns="91425" lIns="91425" spcFirstLastPara="1" rIns="91425" wrap="square" tIns="91425">
            <a:noAutofit/>
          </a:bodyPr>
          <a:lstStyle/>
          <a:p>
            <a:pPr indent="-361950" lvl="0" marL="457200" rtl="0" algn="l">
              <a:spcBef>
                <a:spcPts val="0"/>
              </a:spcBef>
              <a:spcAft>
                <a:spcPts val="0"/>
              </a:spcAft>
              <a:buClr>
                <a:schemeClr val="dk1"/>
              </a:buClr>
              <a:buSzPts val="2100"/>
              <a:buFont typeface="Lato"/>
              <a:buChar char="●"/>
            </a:pPr>
            <a:r>
              <a:rPr lang="en" sz="2100">
                <a:solidFill>
                  <a:schemeClr val="dk1"/>
                </a:solidFill>
                <a:latin typeface="Lato"/>
                <a:ea typeface="Lato"/>
                <a:cs typeface="Lato"/>
                <a:sym typeface="Lato"/>
              </a:rPr>
              <a:t>Associated Course Proposals:</a:t>
            </a:r>
            <a:endParaRPr sz="2100">
              <a:solidFill>
                <a:schemeClr val="dk1"/>
              </a:solidFill>
              <a:latin typeface="Lato"/>
              <a:ea typeface="Lato"/>
              <a:cs typeface="Lato"/>
              <a:sym typeface="Lato"/>
            </a:endParaRPr>
          </a:p>
          <a:p>
            <a:pPr indent="-311150" lvl="1" marL="914400" rtl="0" algn="l">
              <a:spcBef>
                <a:spcPts val="0"/>
              </a:spcBef>
              <a:spcAft>
                <a:spcPts val="0"/>
              </a:spcAft>
              <a:buClr>
                <a:schemeClr val="dk1"/>
              </a:buClr>
              <a:buSzPts val="1300"/>
              <a:buFont typeface="Lato"/>
              <a:buChar char="○"/>
            </a:pPr>
            <a:r>
              <a:rPr lang="en" sz="1500" u="sng">
                <a:solidFill>
                  <a:schemeClr val="hlink"/>
                </a:solidFill>
                <a:latin typeface="Lato"/>
                <a:ea typeface="Lato"/>
                <a:cs typeface="Lato"/>
                <a:sym typeface="Lato"/>
                <a:hlinkClick r:id="rId3"/>
              </a:rPr>
              <a:t>PHT 2810 Clinical Experience II (New)</a:t>
            </a:r>
            <a:endParaRPr sz="1500">
              <a:solidFill>
                <a:schemeClr val="dk1"/>
              </a:solidFill>
              <a:latin typeface="Lato"/>
              <a:ea typeface="Lato"/>
              <a:cs typeface="Lato"/>
              <a:sym typeface="Lato"/>
            </a:endParaRPr>
          </a:p>
          <a:p>
            <a:pPr indent="-311150" lvl="1" marL="914400" rtl="0" algn="l">
              <a:spcBef>
                <a:spcPts val="0"/>
              </a:spcBef>
              <a:spcAft>
                <a:spcPts val="0"/>
              </a:spcAft>
              <a:buClr>
                <a:schemeClr val="dk1"/>
              </a:buClr>
              <a:buSzPts val="1300"/>
              <a:buFont typeface="Lato"/>
              <a:buChar char="○"/>
            </a:pPr>
            <a:r>
              <a:rPr lang="en" sz="1500" u="sng">
                <a:solidFill>
                  <a:schemeClr val="hlink"/>
                </a:solidFill>
                <a:latin typeface="Lato"/>
                <a:ea typeface="Lato"/>
                <a:cs typeface="Lato"/>
                <a:sym typeface="Lato"/>
                <a:hlinkClick r:id="rId4"/>
              </a:rPr>
              <a:t>PHT 1000C PTA Principles and Procedures w/ Lab (New)</a:t>
            </a:r>
            <a:endParaRPr sz="1500">
              <a:solidFill>
                <a:schemeClr val="dk1"/>
              </a:solidFill>
              <a:latin typeface="Lato"/>
              <a:ea typeface="Lato"/>
              <a:cs typeface="Lato"/>
              <a:sym typeface="Lato"/>
            </a:endParaRPr>
          </a:p>
          <a:p>
            <a:pPr indent="-311150" lvl="1" marL="914400" rtl="0" algn="l">
              <a:spcBef>
                <a:spcPts val="0"/>
              </a:spcBef>
              <a:spcAft>
                <a:spcPts val="0"/>
              </a:spcAft>
              <a:buClr>
                <a:schemeClr val="dk1"/>
              </a:buClr>
              <a:buSzPts val="1300"/>
              <a:buFont typeface="Lato"/>
              <a:buChar char="○"/>
            </a:pPr>
            <a:r>
              <a:rPr lang="en" sz="1500" u="sng">
                <a:solidFill>
                  <a:schemeClr val="hlink"/>
                </a:solidFill>
                <a:latin typeface="Lato"/>
                <a:ea typeface="Lato"/>
                <a:cs typeface="Lato"/>
                <a:sym typeface="Lato"/>
                <a:hlinkClick r:id="rId5"/>
              </a:rPr>
              <a:t>PHT 1121C Kinesiology/A&amp;P for the PTA with Lab (New)</a:t>
            </a:r>
            <a:endParaRPr sz="1500">
              <a:solidFill>
                <a:schemeClr val="dk1"/>
              </a:solidFill>
              <a:latin typeface="Lato"/>
              <a:ea typeface="Lato"/>
              <a:cs typeface="Lato"/>
              <a:sym typeface="Lato"/>
            </a:endParaRPr>
          </a:p>
          <a:p>
            <a:pPr indent="-311150" lvl="1" marL="914400" rtl="0" algn="l">
              <a:spcBef>
                <a:spcPts val="0"/>
              </a:spcBef>
              <a:spcAft>
                <a:spcPts val="0"/>
              </a:spcAft>
              <a:buClr>
                <a:schemeClr val="dk1"/>
              </a:buClr>
              <a:buSzPts val="1300"/>
              <a:buFont typeface="Lato"/>
              <a:buChar char="○"/>
            </a:pPr>
            <a:r>
              <a:rPr lang="en" sz="1500" u="sng">
                <a:solidFill>
                  <a:schemeClr val="hlink"/>
                </a:solidFill>
                <a:latin typeface="Lato"/>
                <a:ea typeface="Lato"/>
                <a:cs typeface="Lato"/>
                <a:sym typeface="Lato"/>
                <a:hlinkClick r:id="rId6"/>
              </a:rPr>
              <a:t>PHT 1132C Musculoskeletal Disorders/Pathology with Lab (New)</a:t>
            </a:r>
            <a:endParaRPr sz="1500">
              <a:solidFill>
                <a:schemeClr val="dk1"/>
              </a:solidFill>
              <a:latin typeface="Lato"/>
              <a:ea typeface="Lato"/>
              <a:cs typeface="Lato"/>
              <a:sym typeface="Lato"/>
            </a:endParaRPr>
          </a:p>
          <a:p>
            <a:pPr indent="-311150" lvl="1" marL="914400" rtl="0" algn="l">
              <a:spcBef>
                <a:spcPts val="0"/>
              </a:spcBef>
              <a:spcAft>
                <a:spcPts val="0"/>
              </a:spcAft>
              <a:buClr>
                <a:schemeClr val="dk1"/>
              </a:buClr>
              <a:buSzPts val="1300"/>
              <a:buFont typeface="Lato"/>
              <a:buChar char="○"/>
            </a:pPr>
            <a:r>
              <a:rPr lang="en" sz="1500" u="sng">
                <a:solidFill>
                  <a:schemeClr val="hlink"/>
                </a:solidFill>
                <a:latin typeface="Lato"/>
                <a:ea typeface="Lato"/>
                <a:cs typeface="Lato"/>
                <a:sym typeface="Lato"/>
                <a:hlinkClick r:id="rId7"/>
              </a:rPr>
              <a:t>PHT 2162C Neurological Disorders with Lab (New)</a:t>
            </a:r>
            <a:endParaRPr sz="1500">
              <a:solidFill>
                <a:schemeClr val="dk1"/>
              </a:solidFill>
              <a:latin typeface="Lato"/>
              <a:ea typeface="Lato"/>
              <a:cs typeface="Lato"/>
              <a:sym typeface="Lato"/>
            </a:endParaRPr>
          </a:p>
        </p:txBody>
      </p:sp>
      <p:sp>
        <p:nvSpPr>
          <p:cNvPr id="183" name="Google Shape;183;p34"/>
          <p:cNvSpPr txBox="1"/>
          <p:nvPr>
            <p:ph idx="2" type="body"/>
          </p:nvPr>
        </p:nvSpPr>
        <p:spPr>
          <a:xfrm>
            <a:off x="4744850" y="1743425"/>
            <a:ext cx="3999900" cy="3071700"/>
          </a:xfrm>
          <a:prstGeom prst="rect">
            <a:avLst/>
          </a:prstGeom>
        </p:spPr>
        <p:txBody>
          <a:bodyPr anchorCtr="0" anchor="t" bIns="91425" lIns="91425" spcFirstLastPara="1" rIns="91425" wrap="square" tIns="91425">
            <a:normAutofit lnSpcReduction="20000"/>
          </a:bodyPr>
          <a:lstStyle/>
          <a:p>
            <a:pPr indent="-323850" lvl="1" marL="914400" rtl="0" algn="l">
              <a:spcBef>
                <a:spcPts val="0"/>
              </a:spcBef>
              <a:spcAft>
                <a:spcPts val="0"/>
              </a:spcAft>
              <a:buClr>
                <a:schemeClr val="dk1"/>
              </a:buClr>
              <a:buSzPts val="1500"/>
              <a:buFont typeface="Lato"/>
              <a:buChar char="○"/>
            </a:pPr>
            <a:r>
              <a:rPr lang="en" sz="1500" u="sng">
                <a:solidFill>
                  <a:schemeClr val="hlink"/>
                </a:solidFill>
                <a:latin typeface="Lato"/>
                <a:ea typeface="Lato"/>
                <a:cs typeface="Lato"/>
                <a:sym typeface="Lato"/>
                <a:hlinkClick r:id="rId8"/>
              </a:rPr>
              <a:t>PHT 2210C Modalities with Lab (New)</a:t>
            </a:r>
            <a:endParaRPr sz="1500">
              <a:solidFill>
                <a:schemeClr val="dk1"/>
              </a:solidFill>
              <a:latin typeface="Lato"/>
              <a:ea typeface="Lato"/>
              <a:cs typeface="Lato"/>
              <a:sym typeface="Lato"/>
            </a:endParaRPr>
          </a:p>
          <a:p>
            <a:pPr indent="-323850" lvl="1" marL="914400" rtl="0" algn="l">
              <a:spcBef>
                <a:spcPts val="0"/>
              </a:spcBef>
              <a:spcAft>
                <a:spcPts val="0"/>
              </a:spcAft>
              <a:buClr>
                <a:schemeClr val="dk1"/>
              </a:buClr>
              <a:buSzPts val="1500"/>
              <a:buFont typeface="Lato"/>
              <a:buChar char="○"/>
            </a:pPr>
            <a:r>
              <a:rPr lang="en" sz="1500" u="sng">
                <a:solidFill>
                  <a:schemeClr val="hlink"/>
                </a:solidFill>
                <a:latin typeface="Lato"/>
                <a:ea typeface="Lato"/>
                <a:cs typeface="Lato"/>
                <a:sym typeface="Lato"/>
                <a:hlinkClick r:id="rId9"/>
              </a:rPr>
              <a:t>PHT 2220C Therapeutic Exercise I with Lab (New)</a:t>
            </a:r>
            <a:endParaRPr sz="1500">
              <a:solidFill>
                <a:schemeClr val="dk1"/>
              </a:solidFill>
              <a:latin typeface="Lato"/>
              <a:ea typeface="Lato"/>
              <a:cs typeface="Lato"/>
              <a:sym typeface="Lato"/>
            </a:endParaRPr>
          </a:p>
          <a:p>
            <a:pPr indent="-323850" lvl="1" marL="914400" rtl="0" algn="l">
              <a:spcBef>
                <a:spcPts val="0"/>
              </a:spcBef>
              <a:spcAft>
                <a:spcPts val="0"/>
              </a:spcAft>
              <a:buClr>
                <a:schemeClr val="dk1"/>
              </a:buClr>
              <a:buSzPts val="1500"/>
              <a:buFont typeface="Lato"/>
              <a:buChar char="○"/>
            </a:pPr>
            <a:r>
              <a:rPr lang="en" sz="1500" u="sng">
                <a:solidFill>
                  <a:schemeClr val="hlink"/>
                </a:solidFill>
                <a:latin typeface="Lato"/>
                <a:ea typeface="Lato"/>
                <a:cs typeface="Lato"/>
                <a:sym typeface="Lato"/>
                <a:hlinkClick r:id="rId10"/>
              </a:rPr>
              <a:t>PHT 2228C Therapeutic Exercise II with Lab (New)</a:t>
            </a:r>
            <a:endParaRPr sz="1500">
              <a:solidFill>
                <a:schemeClr val="dk1"/>
              </a:solidFill>
              <a:latin typeface="Lato"/>
              <a:ea typeface="Lato"/>
              <a:cs typeface="Lato"/>
              <a:sym typeface="Lato"/>
            </a:endParaRPr>
          </a:p>
          <a:p>
            <a:pPr indent="-323850" lvl="1" marL="914400" rtl="0" algn="l">
              <a:spcBef>
                <a:spcPts val="0"/>
              </a:spcBef>
              <a:spcAft>
                <a:spcPts val="0"/>
              </a:spcAft>
              <a:buClr>
                <a:schemeClr val="dk1"/>
              </a:buClr>
              <a:buSzPts val="1500"/>
              <a:buFont typeface="Lato"/>
              <a:buChar char="○"/>
            </a:pPr>
            <a:r>
              <a:rPr lang="en" sz="1500" u="sng">
                <a:solidFill>
                  <a:schemeClr val="hlink"/>
                </a:solidFill>
                <a:latin typeface="Lato"/>
                <a:ea typeface="Lato"/>
                <a:cs typeface="Lato"/>
                <a:sym typeface="Lato"/>
                <a:hlinkClick r:id="rId11"/>
              </a:rPr>
              <a:t>PHT 2800L Clinical Experience I (New)</a:t>
            </a:r>
            <a:endParaRPr sz="1500">
              <a:solidFill>
                <a:schemeClr val="dk1"/>
              </a:solidFill>
              <a:latin typeface="Lato"/>
              <a:ea typeface="Lato"/>
              <a:cs typeface="Lato"/>
              <a:sym typeface="Lato"/>
            </a:endParaRPr>
          </a:p>
          <a:p>
            <a:pPr indent="-323850" lvl="1" marL="914400" rtl="0" algn="l">
              <a:spcBef>
                <a:spcPts val="0"/>
              </a:spcBef>
              <a:spcAft>
                <a:spcPts val="0"/>
              </a:spcAft>
              <a:buClr>
                <a:schemeClr val="dk1"/>
              </a:buClr>
              <a:buSzPts val="1500"/>
              <a:buFont typeface="Lato"/>
              <a:buChar char="○"/>
            </a:pPr>
            <a:r>
              <a:rPr lang="en" sz="1500" u="sng">
                <a:solidFill>
                  <a:schemeClr val="hlink"/>
                </a:solidFill>
                <a:latin typeface="Lato"/>
                <a:ea typeface="Lato"/>
                <a:cs typeface="Lato"/>
                <a:sym typeface="Lato"/>
                <a:hlinkClick r:id="rId12"/>
              </a:rPr>
              <a:t>PHT 2931 PTA Seminar (New)</a:t>
            </a:r>
            <a:endParaRPr sz="1500">
              <a:solidFill>
                <a:schemeClr val="dk1"/>
              </a:solidFill>
              <a:latin typeface="Lato"/>
              <a:ea typeface="Lato"/>
              <a:cs typeface="Lato"/>
              <a:sym typeface="Lato"/>
            </a:endParaRPr>
          </a:p>
          <a:p>
            <a:pPr indent="-323850" lvl="1" marL="914400" rtl="0" algn="l">
              <a:spcBef>
                <a:spcPts val="0"/>
              </a:spcBef>
              <a:spcAft>
                <a:spcPts val="0"/>
              </a:spcAft>
              <a:buClr>
                <a:schemeClr val="dk1"/>
              </a:buClr>
              <a:buSzPts val="1500"/>
              <a:buFont typeface="Lato"/>
              <a:buChar char="○"/>
            </a:pPr>
            <a:r>
              <a:rPr lang="en" sz="1500" u="sng">
                <a:solidFill>
                  <a:schemeClr val="hlink"/>
                </a:solidFill>
                <a:latin typeface="Lato"/>
                <a:ea typeface="Lato"/>
                <a:cs typeface="Lato"/>
                <a:sym typeface="Lato"/>
                <a:hlinkClick r:id="rId13"/>
              </a:rPr>
              <a:t>PHT 2951C PTA Capstone w/ Lab (New)</a:t>
            </a:r>
            <a:endParaRPr sz="1500">
              <a:solidFill>
                <a:schemeClr val="dk1"/>
              </a:solidFill>
              <a:latin typeface="Lato"/>
              <a:ea typeface="Lato"/>
              <a:cs typeface="Lato"/>
              <a:sym typeface="Lato"/>
            </a:endParaRPr>
          </a:p>
          <a:p>
            <a:pPr indent="0" lvl="0" marL="0" rtl="0" algn="l">
              <a:spcBef>
                <a:spcPts val="1200"/>
              </a:spcBef>
              <a:spcAft>
                <a:spcPts val="1200"/>
              </a:spcAft>
              <a:buNone/>
            </a:pPr>
            <a:r>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35"/>
          <p:cNvSpPr txBox="1"/>
          <p:nvPr>
            <p:ph type="title"/>
          </p:nvPr>
        </p:nvSpPr>
        <p:spPr>
          <a:xfrm>
            <a:off x="311700" y="4231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120">
                <a:latin typeface="Century Schoolbook"/>
                <a:ea typeface="Century Schoolbook"/>
                <a:cs typeface="Century Schoolbook"/>
                <a:sym typeface="Century Schoolbook"/>
              </a:rPr>
              <a:t>New Program/CCC Proposal: Social Media Communication, CCC</a:t>
            </a:r>
            <a:endParaRPr sz="2120">
              <a:latin typeface="Century Schoolbook"/>
              <a:ea typeface="Century Schoolbook"/>
              <a:cs typeface="Century Schoolbook"/>
              <a:sym typeface="Century Schoolbook"/>
            </a:endParaRPr>
          </a:p>
        </p:txBody>
      </p:sp>
      <p:sp>
        <p:nvSpPr>
          <p:cNvPr id="189" name="Google Shape;189;p35"/>
          <p:cNvSpPr txBox="1"/>
          <p:nvPr>
            <p:ph idx="1" type="body"/>
          </p:nvPr>
        </p:nvSpPr>
        <p:spPr>
          <a:xfrm>
            <a:off x="311700" y="1053975"/>
            <a:ext cx="8520600" cy="34164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3"/>
              </a:rPr>
              <a:t>Social Media Communication, CCC New CCC Proposal</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This CCC provides students interested in consolidating their writing, speaking, interpersonal, and social media skills for the purpose of a relevant career or as preparation for transfer to a four-year program in a related communication field with the opportunity to pursue a credential at FSW during their associate's degree.</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A new course, ENC 2210 Technical Communication, now being considered in Curriculum Committee, will be included in the CCC.</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4"/>
              </a:rPr>
              <a:t>Social Media Communication, CCC Catalog Page</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5"/>
              </a:rPr>
              <a:t>Social Media Communication, CCC Frameworks</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6"/>
              </a:rPr>
              <a:t>Social Media Communication, CCC Curriculum-to-Frameworks Map</a:t>
            </a:r>
            <a:endParaRPr>
              <a:solidFill>
                <a:schemeClr val="dk1"/>
              </a:solidFill>
              <a:latin typeface="Lato"/>
              <a:ea typeface="Lato"/>
              <a:cs typeface="Lato"/>
              <a:sym typeface="Lato"/>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36"/>
          <p:cNvSpPr txBox="1"/>
          <p:nvPr>
            <p:ph type="title"/>
          </p:nvPr>
        </p:nvSpPr>
        <p:spPr>
          <a:xfrm>
            <a:off x="311700" y="4231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120">
                <a:latin typeface="Century Schoolbook"/>
                <a:ea typeface="Century Schoolbook"/>
                <a:cs typeface="Century Schoolbook"/>
                <a:sym typeface="Century Schoolbook"/>
              </a:rPr>
              <a:t>New Program/CCC Proposal: Social Media Communication, CCC</a:t>
            </a:r>
            <a:endParaRPr sz="2120">
              <a:latin typeface="Century Schoolbook"/>
              <a:ea typeface="Century Schoolbook"/>
              <a:cs typeface="Century Schoolbook"/>
              <a:sym typeface="Century Schoolbook"/>
            </a:endParaRPr>
          </a:p>
        </p:txBody>
      </p:sp>
      <p:sp>
        <p:nvSpPr>
          <p:cNvPr id="195" name="Google Shape;195;p36"/>
          <p:cNvSpPr txBox="1"/>
          <p:nvPr>
            <p:ph idx="1" type="body"/>
          </p:nvPr>
        </p:nvSpPr>
        <p:spPr>
          <a:xfrm>
            <a:off x="311700" y="1053975"/>
            <a:ext cx="8520600" cy="3416400"/>
          </a:xfrm>
          <a:prstGeom prst="rect">
            <a:avLst/>
          </a:prstGeom>
        </p:spPr>
        <p:txBody>
          <a:bodyPr anchorCtr="0" anchor="t" bIns="91425" lIns="91425" spcFirstLastPara="1" rIns="91425" wrap="square" tIns="91425">
            <a:normAutofit/>
          </a:bodyPr>
          <a:lstStyle/>
          <a:p>
            <a:pPr indent="-368300" lvl="0" marL="457200" rtl="0" algn="l">
              <a:spcBef>
                <a:spcPts val="0"/>
              </a:spcBef>
              <a:spcAft>
                <a:spcPts val="0"/>
              </a:spcAft>
              <a:buClr>
                <a:schemeClr val="dk1"/>
              </a:buClr>
              <a:buSzPts val="2200"/>
              <a:buFont typeface="Lato"/>
              <a:buChar char="●"/>
            </a:pPr>
            <a:r>
              <a:rPr lang="en" sz="2200">
                <a:solidFill>
                  <a:schemeClr val="dk1"/>
                </a:solidFill>
                <a:latin typeface="Lato"/>
                <a:ea typeface="Lato"/>
                <a:cs typeface="Lato"/>
                <a:sym typeface="Lato"/>
              </a:rPr>
              <a:t>Social Media Communication, CCC Curriculum (18 Credit Hours)</a:t>
            </a:r>
            <a:endParaRPr sz="2200">
              <a:solidFill>
                <a:schemeClr val="dk1"/>
              </a:solidFill>
              <a:latin typeface="Lato"/>
              <a:ea typeface="Lato"/>
              <a:cs typeface="Lato"/>
              <a:sym typeface="Lato"/>
            </a:endParaRPr>
          </a:p>
          <a:p>
            <a:pPr indent="-342900" lvl="1" marL="914400" rtl="0" algn="l">
              <a:spcBef>
                <a:spcPts val="0"/>
              </a:spcBef>
              <a:spcAft>
                <a:spcPts val="0"/>
              </a:spcAft>
              <a:buClr>
                <a:schemeClr val="dk1"/>
              </a:buClr>
              <a:buSzPts val="1800"/>
              <a:buFont typeface="Lato"/>
              <a:buChar char="○"/>
            </a:pPr>
            <a:r>
              <a:rPr lang="en" sz="1800">
                <a:solidFill>
                  <a:schemeClr val="dk1"/>
                </a:solidFill>
                <a:latin typeface="Lato"/>
                <a:ea typeface="Lato"/>
                <a:cs typeface="Lato"/>
                <a:sym typeface="Lato"/>
              </a:rPr>
              <a:t>ENC 1101 Composition I</a:t>
            </a:r>
            <a:endParaRPr sz="1800">
              <a:solidFill>
                <a:schemeClr val="dk1"/>
              </a:solidFill>
              <a:latin typeface="Lato"/>
              <a:ea typeface="Lato"/>
              <a:cs typeface="Lato"/>
              <a:sym typeface="Lato"/>
            </a:endParaRPr>
          </a:p>
          <a:p>
            <a:pPr indent="-342900" lvl="1" marL="914400" rtl="0" algn="l">
              <a:spcBef>
                <a:spcPts val="0"/>
              </a:spcBef>
              <a:spcAft>
                <a:spcPts val="0"/>
              </a:spcAft>
              <a:buClr>
                <a:schemeClr val="dk1"/>
              </a:buClr>
              <a:buSzPts val="1800"/>
              <a:buFont typeface="Lato"/>
              <a:buChar char="○"/>
            </a:pPr>
            <a:r>
              <a:rPr lang="en" sz="1800">
                <a:solidFill>
                  <a:schemeClr val="dk1"/>
                </a:solidFill>
                <a:latin typeface="Lato"/>
                <a:ea typeface="Lato"/>
                <a:cs typeface="Lato"/>
                <a:sym typeface="Lato"/>
              </a:rPr>
              <a:t>ENC 2210 Technical Communication</a:t>
            </a:r>
            <a:endParaRPr sz="1800">
              <a:solidFill>
                <a:schemeClr val="dk1"/>
              </a:solidFill>
              <a:latin typeface="Lato"/>
              <a:ea typeface="Lato"/>
              <a:cs typeface="Lato"/>
              <a:sym typeface="Lato"/>
            </a:endParaRPr>
          </a:p>
          <a:p>
            <a:pPr indent="-342900" lvl="1" marL="914400" rtl="0" algn="l">
              <a:spcBef>
                <a:spcPts val="0"/>
              </a:spcBef>
              <a:spcAft>
                <a:spcPts val="0"/>
              </a:spcAft>
              <a:buClr>
                <a:schemeClr val="dk1"/>
              </a:buClr>
              <a:buSzPts val="1800"/>
              <a:buFont typeface="Lato"/>
              <a:buChar char="○"/>
            </a:pPr>
            <a:r>
              <a:rPr lang="en" sz="1800">
                <a:solidFill>
                  <a:schemeClr val="dk1"/>
                </a:solidFill>
                <a:latin typeface="Lato"/>
                <a:ea typeface="Lato"/>
                <a:cs typeface="Lato"/>
                <a:sym typeface="Lato"/>
              </a:rPr>
              <a:t>DIG 2100C Web Design</a:t>
            </a:r>
            <a:endParaRPr sz="1800">
              <a:solidFill>
                <a:schemeClr val="dk1"/>
              </a:solidFill>
              <a:latin typeface="Lato"/>
              <a:ea typeface="Lato"/>
              <a:cs typeface="Lato"/>
              <a:sym typeface="Lato"/>
            </a:endParaRPr>
          </a:p>
          <a:p>
            <a:pPr indent="-342900" lvl="1" marL="914400" rtl="0" algn="l">
              <a:spcBef>
                <a:spcPts val="0"/>
              </a:spcBef>
              <a:spcAft>
                <a:spcPts val="0"/>
              </a:spcAft>
              <a:buClr>
                <a:schemeClr val="dk1"/>
              </a:buClr>
              <a:buSzPts val="1800"/>
              <a:buFont typeface="Lato"/>
              <a:buChar char="○"/>
            </a:pPr>
            <a:r>
              <a:rPr lang="en" sz="1800">
                <a:solidFill>
                  <a:schemeClr val="dk1"/>
                </a:solidFill>
                <a:latin typeface="Lato"/>
                <a:ea typeface="Lato"/>
                <a:cs typeface="Lato"/>
                <a:sym typeface="Lato"/>
              </a:rPr>
              <a:t>JOU 1100 Basic Reporting</a:t>
            </a:r>
            <a:endParaRPr sz="1800">
              <a:solidFill>
                <a:schemeClr val="dk1"/>
              </a:solidFill>
              <a:latin typeface="Lato"/>
              <a:ea typeface="Lato"/>
              <a:cs typeface="Lato"/>
              <a:sym typeface="Lato"/>
            </a:endParaRPr>
          </a:p>
          <a:p>
            <a:pPr indent="-342900" lvl="1" marL="914400" rtl="0" algn="l">
              <a:spcBef>
                <a:spcPts val="0"/>
              </a:spcBef>
              <a:spcAft>
                <a:spcPts val="0"/>
              </a:spcAft>
              <a:buClr>
                <a:schemeClr val="dk1"/>
              </a:buClr>
              <a:buSzPts val="1800"/>
              <a:buFont typeface="Lato"/>
              <a:buChar char="○"/>
            </a:pPr>
            <a:r>
              <a:rPr lang="en" sz="1800">
                <a:solidFill>
                  <a:schemeClr val="dk1"/>
                </a:solidFill>
                <a:latin typeface="Lato"/>
                <a:ea typeface="Lato"/>
                <a:cs typeface="Lato"/>
                <a:sym typeface="Lato"/>
              </a:rPr>
              <a:t>MMC 1000 Survey of Mass Communication </a:t>
            </a:r>
            <a:endParaRPr sz="1800">
              <a:solidFill>
                <a:schemeClr val="dk1"/>
              </a:solidFill>
              <a:latin typeface="Lato"/>
              <a:ea typeface="Lato"/>
              <a:cs typeface="Lato"/>
              <a:sym typeface="Lato"/>
            </a:endParaRPr>
          </a:p>
          <a:p>
            <a:pPr indent="-342900" lvl="1" marL="914400" rtl="0" algn="l">
              <a:spcBef>
                <a:spcPts val="0"/>
              </a:spcBef>
              <a:spcAft>
                <a:spcPts val="0"/>
              </a:spcAft>
              <a:buClr>
                <a:schemeClr val="dk1"/>
              </a:buClr>
              <a:buSzPts val="1800"/>
              <a:buFont typeface="Lato"/>
              <a:buChar char="○"/>
            </a:pPr>
            <a:r>
              <a:rPr lang="en" sz="1800">
                <a:solidFill>
                  <a:schemeClr val="dk1"/>
                </a:solidFill>
                <a:latin typeface="Lato"/>
                <a:ea typeface="Lato"/>
                <a:cs typeface="Lato"/>
                <a:sym typeface="Lato"/>
              </a:rPr>
              <a:t>SPC 1017 Fundamentals of Communication Studies</a:t>
            </a:r>
            <a:endParaRPr sz="1800">
              <a:solidFill>
                <a:schemeClr val="dk1"/>
              </a:solidFill>
              <a:latin typeface="Lato"/>
              <a:ea typeface="Lato"/>
              <a:cs typeface="Lato"/>
              <a:sym typeface="Lato"/>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37"/>
          <p:cNvSpPr txBox="1"/>
          <p:nvPr>
            <p:ph type="title"/>
          </p:nvPr>
        </p:nvSpPr>
        <p:spPr>
          <a:xfrm>
            <a:off x="311700" y="4231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020">
                <a:latin typeface="Century Schoolbook"/>
                <a:ea typeface="Century Schoolbook"/>
                <a:cs typeface="Century Schoolbook"/>
                <a:sym typeface="Century Schoolbook"/>
              </a:rPr>
              <a:t>New Program/CCC Proposal: Foundations in Health Sciences, CCC</a:t>
            </a:r>
            <a:endParaRPr sz="2020">
              <a:latin typeface="Century Schoolbook"/>
              <a:ea typeface="Century Schoolbook"/>
              <a:cs typeface="Century Schoolbook"/>
              <a:sym typeface="Century Schoolbook"/>
            </a:endParaRPr>
          </a:p>
        </p:txBody>
      </p:sp>
      <p:sp>
        <p:nvSpPr>
          <p:cNvPr id="201" name="Google Shape;201;p37"/>
          <p:cNvSpPr txBox="1"/>
          <p:nvPr>
            <p:ph idx="1" type="body"/>
          </p:nvPr>
        </p:nvSpPr>
        <p:spPr>
          <a:xfrm>
            <a:off x="311700" y="10539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3"/>
              </a:rPr>
              <a:t>Foundations in Health Sciences, CCC New CCC Proposal </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The Foundations in Health Sciences Certificate is a 30-credit hour certificate that introduces students to the scientific foundations and terminology of health sciences and the skills associated with entry-level employment. It improves the student's communication and math skills while developing basic health sciences related scientific skills. Students completing this certificate can continue their studies by enrolling in the A.S. in Science and Engineering Technology or a health-professions related AS Degree.</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4"/>
              </a:rPr>
              <a:t>Foundations in Health Sciences, CCC Catalog Page</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5"/>
              </a:rPr>
              <a:t>Foundations in Health Sciences, CCC Proposed Frameworks</a:t>
            </a:r>
            <a:r>
              <a:rPr lang="en">
                <a:solidFill>
                  <a:schemeClr val="dk1"/>
                </a:solidFill>
                <a:latin typeface="Lato"/>
                <a:ea typeface="Lato"/>
                <a:cs typeface="Lato"/>
                <a:sym typeface="Lato"/>
              </a:rPr>
              <a:t> </a:t>
            </a:r>
            <a:endParaRPr>
              <a:solidFill>
                <a:schemeClr val="dk1"/>
              </a:solidFill>
              <a:latin typeface="Lato"/>
              <a:ea typeface="Lato"/>
              <a:cs typeface="Lato"/>
              <a:sym typeface="Lato"/>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3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020">
                <a:latin typeface="Century Schoolbook"/>
                <a:ea typeface="Century Schoolbook"/>
                <a:cs typeface="Century Schoolbook"/>
                <a:sym typeface="Century Schoolbook"/>
              </a:rPr>
              <a:t>New Program/CCC Proposal: Foundations in Health Sciences, CCC</a:t>
            </a:r>
            <a:endParaRPr sz="2020">
              <a:latin typeface="Century Schoolbook"/>
              <a:ea typeface="Century Schoolbook"/>
              <a:cs typeface="Century Schoolbook"/>
              <a:sym typeface="Century Schoolbook"/>
            </a:endParaRPr>
          </a:p>
        </p:txBody>
      </p:sp>
      <p:sp>
        <p:nvSpPr>
          <p:cNvPr id="207" name="Google Shape;207;p38"/>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p>
            <a:pPr indent="-317500" lvl="0" marL="457200" rtl="0" algn="l">
              <a:spcBef>
                <a:spcPts val="0"/>
              </a:spcBef>
              <a:spcAft>
                <a:spcPts val="0"/>
              </a:spcAft>
              <a:buClr>
                <a:schemeClr val="dk1"/>
              </a:buClr>
              <a:buSzPts val="1400"/>
              <a:buFont typeface="Lato"/>
              <a:buChar char="●"/>
            </a:pPr>
            <a:r>
              <a:rPr lang="en" sz="1400">
                <a:solidFill>
                  <a:schemeClr val="dk1"/>
                </a:solidFill>
                <a:latin typeface="Lato"/>
                <a:ea typeface="Lato"/>
                <a:cs typeface="Lato"/>
                <a:sym typeface="Lato"/>
              </a:rPr>
              <a:t>Foundations in Health Sciences, CCC Core Curriculum (23 Hours)</a:t>
            </a:r>
            <a:endParaRPr sz="1400">
              <a:solidFill>
                <a:schemeClr val="dk1"/>
              </a:solidFill>
              <a:latin typeface="Lato"/>
              <a:ea typeface="Lato"/>
              <a:cs typeface="Lato"/>
              <a:sym typeface="Lato"/>
            </a:endParaRPr>
          </a:p>
          <a:p>
            <a:pPr indent="-304800" lvl="1" marL="914400" rtl="0" algn="l">
              <a:spcBef>
                <a:spcPts val="0"/>
              </a:spcBef>
              <a:spcAft>
                <a:spcPts val="0"/>
              </a:spcAft>
              <a:buClr>
                <a:schemeClr val="dk1"/>
              </a:buClr>
              <a:buSzPts val="1200"/>
              <a:buFont typeface="Lato"/>
              <a:buChar char="○"/>
            </a:pPr>
            <a:r>
              <a:rPr lang="en">
                <a:solidFill>
                  <a:schemeClr val="dk1"/>
                </a:solidFill>
                <a:latin typeface="Lato"/>
                <a:ea typeface="Lato"/>
                <a:cs typeface="Lato"/>
                <a:sym typeface="Lato"/>
              </a:rPr>
              <a:t>ENC 1101 Composition I</a:t>
            </a:r>
            <a:endParaRPr>
              <a:solidFill>
                <a:schemeClr val="dk1"/>
              </a:solidFill>
              <a:latin typeface="Lato"/>
              <a:ea typeface="Lato"/>
              <a:cs typeface="Lato"/>
              <a:sym typeface="Lato"/>
            </a:endParaRPr>
          </a:p>
          <a:p>
            <a:pPr indent="-304800" lvl="1" marL="914400" rtl="0" algn="l">
              <a:spcBef>
                <a:spcPts val="0"/>
              </a:spcBef>
              <a:spcAft>
                <a:spcPts val="0"/>
              </a:spcAft>
              <a:buClr>
                <a:schemeClr val="dk1"/>
              </a:buClr>
              <a:buSzPts val="1200"/>
              <a:buFont typeface="Lato"/>
              <a:buChar char="○"/>
            </a:pPr>
            <a:r>
              <a:rPr lang="en">
                <a:solidFill>
                  <a:schemeClr val="dk1"/>
                </a:solidFill>
                <a:latin typeface="Lato"/>
                <a:ea typeface="Lato"/>
                <a:cs typeface="Lato"/>
                <a:sym typeface="Lato"/>
              </a:rPr>
              <a:t>SLS 1515 Cornerstone Experience </a:t>
            </a:r>
            <a:endParaRPr>
              <a:solidFill>
                <a:schemeClr val="dk1"/>
              </a:solidFill>
              <a:latin typeface="Lato"/>
              <a:ea typeface="Lato"/>
              <a:cs typeface="Lato"/>
              <a:sym typeface="Lato"/>
            </a:endParaRPr>
          </a:p>
          <a:p>
            <a:pPr indent="-304800" lvl="1" marL="914400" rtl="0" algn="l">
              <a:spcBef>
                <a:spcPts val="0"/>
              </a:spcBef>
              <a:spcAft>
                <a:spcPts val="0"/>
              </a:spcAft>
              <a:buClr>
                <a:schemeClr val="dk1"/>
              </a:buClr>
              <a:buSzPts val="1200"/>
              <a:buFont typeface="Lato"/>
              <a:buChar char="○"/>
            </a:pPr>
            <a:r>
              <a:rPr lang="en">
                <a:solidFill>
                  <a:schemeClr val="dk1"/>
                </a:solidFill>
                <a:latin typeface="Lato"/>
                <a:ea typeface="Lato"/>
                <a:cs typeface="Lato"/>
                <a:sym typeface="Lato"/>
              </a:rPr>
              <a:t>Any Core General Education Humanities Course - (Writing Intensive is recommended)</a:t>
            </a:r>
            <a:endParaRPr>
              <a:solidFill>
                <a:schemeClr val="dk1"/>
              </a:solidFill>
              <a:latin typeface="Lato"/>
              <a:ea typeface="Lato"/>
              <a:cs typeface="Lato"/>
              <a:sym typeface="Lato"/>
            </a:endParaRPr>
          </a:p>
          <a:p>
            <a:pPr indent="-304800" lvl="1" marL="914400" rtl="0" algn="l">
              <a:spcBef>
                <a:spcPts val="0"/>
              </a:spcBef>
              <a:spcAft>
                <a:spcPts val="0"/>
              </a:spcAft>
              <a:buClr>
                <a:schemeClr val="dk1"/>
              </a:buClr>
              <a:buSzPts val="1200"/>
              <a:buFont typeface="Lato"/>
              <a:buChar char="○"/>
            </a:pPr>
            <a:r>
              <a:rPr lang="en">
                <a:solidFill>
                  <a:schemeClr val="dk1"/>
                </a:solidFill>
                <a:latin typeface="Lato"/>
                <a:ea typeface="Lato"/>
                <a:cs typeface="Lato"/>
                <a:sym typeface="Lato"/>
              </a:rPr>
              <a:t>Any Core Mathematics Course (from the following prefixes; MAC, MGF, and STA) </a:t>
            </a:r>
            <a:endParaRPr>
              <a:solidFill>
                <a:schemeClr val="dk1"/>
              </a:solidFill>
              <a:latin typeface="Lato"/>
              <a:ea typeface="Lato"/>
              <a:cs typeface="Lato"/>
              <a:sym typeface="Lato"/>
            </a:endParaRPr>
          </a:p>
          <a:p>
            <a:pPr indent="-304800" lvl="1" marL="914400" rtl="0" algn="l">
              <a:spcBef>
                <a:spcPts val="0"/>
              </a:spcBef>
              <a:spcAft>
                <a:spcPts val="0"/>
              </a:spcAft>
              <a:buClr>
                <a:schemeClr val="dk1"/>
              </a:buClr>
              <a:buSzPts val="1200"/>
              <a:buFont typeface="Lato"/>
              <a:buChar char="○"/>
            </a:pPr>
            <a:r>
              <a:rPr lang="en">
                <a:solidFill>
                  <a:schemeClr val="dk1"/>
                </a:solidFill>
                <a:latin typeface="Lato"/>
                <a:ea typeface="Lato"/>
                <a:cs typeface="Lato"/>
                <a:sym typeface="Lato"/>
              </a:rPr>
              <a:t>PSY 2012 - Introduction to Psychology </a:t>
            </a:r>
            <a:endParaRPr>
              <a:solidFill>
                <a:schemeClr val="dk1"/>
              </a:solidFill>
              <a:latin typeface="Lato"/>
              <a:ea typeface="Lato"/>
              <a:cs typeface="Lato"/>
              <a:sym typeface="Lato"/>
            </a:endParaRPr>
          </a:p>
          <a:p>
            <a:pPr indent="-304800" lvl="1" marL="914400" rtl="0" algn="l">
              <a:spcBef>
                <a:spcPts val="0"/>
              </a:spcBef>
              <a:spcAft>
                <a:spcPts val="0"/>
              </a:spcAft>
              <a:buClr>
                <a:schemeClr val="dk1"/>
              </a:buClr>
              <a:buSzPts val="1200"/>
              <a:buFont typeface="Lato"/>
              <a:buChar char="○"/>
            </a:pPr>
            <a:r>
              <a:rPr lang="en">
                <a:solidFill>
                  <a:schemeClr val="dk1"/>
                </a:solidFill>
                <a:latin typeface="Lato"/>
                <a:ea typeface="Lato"/>
                <a:cs typeface="Lato"/>
                <a:sym typeface="Lato"/>
              </a:rPr>
              <a:t>BSC 1085C - Anatomy and Physiology I BSC 1086C - Anatomy and Physiology II </a:t>
            </a:r>
            <a:endParaRPr>
              <a:solidFill>
                <a:schemeClr val="dk1"/>
              </a:solidFill>
              <a:latin typeface="Lato"/>
              <a:ea typeface="Lato"/>
              <a:cs typeface="Lato"/>
              <a:sym typeface="Lato"/>
            </a:endParaRPr>
          </a:p>
        </p:txBody>
      </p:sp>
      <p:sp>
        <p:nvSpPr>
          <p:cNvPr id="208" name="Google Shape;208;p38"/>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310197" lvl="0" marL="457200" rtl="0" algn="l">
              <a:lnSpc>
                <a:spcPct val="95000"/>
              </a:lnSpc>
              <a:spcBef>
                <a:spcPts val="0"/>
              </a:spcBef>
              <a:spcAft>
                <a:spcPts val="0"/>
              </a:spcAft>
              <a:buClr>
                <a:schemeClr val="dk1"/>
              </a:buClr>
              <a:buSzPts val="1285"/>
              <a:buFont typeface="Lato"/>
              <a:buChar char="●"/>
            </a:pPr>
            <a:r>
              <a:rPr lang="en" sz="1285">
                <a:solidFill>
                  <a:schemeClr val="dk1"/>
                </a:solidFill>
                <a:latin typeface="Lato"/>
                <a:ea typeface="Lato"/>
                <a:cs typeface="Lato"/>
                <a:sym typeface="Lato"/>
              </a:rPr>
              <a:t>Foundations in Health Sciences, CCC Electives (Choose 7 Hours)</a:t>
            </a:r>
            <a:endParaRPr sz="1285">
              <a:solidFill>
                <a:schemeClr val="dk1"/>
              </a:solidFill>
              <a:latin typeface="Lato"/>
              <a:ea typeface="Lato"/>
              <a:cs typeface="Lato"/>
              <a:sym typeface="Lato"/>
            </a:endParaRPr>
          </a:p>
          <a:p>
            <a:pPr indent="-300355" lvl="1" marL="914400" rtl="0" algn="l">
              <a:lnSpc>
                <a:spcPct val="95000"/>
              </a:lnSpc>
              <a:spcBef>
                <a:spcPts val="0"/>
              </a:spcBef>
              <a:spcAft>
                <a:spcPts val="0"/>
              </a:spcAft>
              <a:buClr>
                <a:schemeClr val="dk1"/>
              </a:buClr>
              <a:buSzPts val="1130"/>
              <a:buFont typeface="Lato"/>
              <a:buChar char="○"/>
            </a:pPr>
            <a:r>
              <a:rPr lang="en" sz="1130">
                <a:solidFill>
                  <a:schemeClr val="dk1"/>
                </a:solidFill>
                <a:latin typeface="Lato"/>
                <a:ea typeface="Lato"/>
                <a:cs typeface="Lato"/>
                <a:sym typeface="Lato"/>
              </a:rPr>
              <a:t>Chemistry (CHM prefix) and Corresponding Lab Computer General Studies (CGS prefix)  </a:t>
            </a:r>
            <a:endParaRPr sz="1130">
              <a:solidFill>
                <a:schemeClr val="dk1"/>
              </a:solidFill>
              <a:latin typeface="Lato"/>
              <a:ea typeface="Lato"/>
              <a:cs typeface="Lato"/>
              <a:sym typeface="Lato"/>
            </a:endParaRPr>
          </a:p>
          <a:p>
            <a:pPr indent="-300355" lvl="1" marL="914400" rtl="0" algn="l">
              <a:lnSpc>
                <a:spcPct val="95000"/>
              </a:lnSpc>
              <a:spcBef>
                <a:spcPts val="0"/>
              </a:spcBef>
              <a:spcAft>
                <a:spcPts val="0"/>
              </a:spcAft>
              <a:buClr>
                <a:schemeClr val="dk1"/>
              </a:buClr>
              <a:buSzPts val="1130"/>
              <a:buFont typeface="Lato"/>
              <a:buChar char="○"/>
            </a:pPr>
            <a:r>
              <a:rPr lang="en" sz="1130">
                <a:solidFill>
                  <a:schemeClr val="dk1"/>
                </a:solidFill>
                <a:latin typeface="Lato"/>
                <a:ea typeface="Lato"/>
                <a:cs typeface="Lato"/>
                <a:sym typeface="Lato"/>
              </a:rPr>
              <a:t>Civic Literacy Courses (AMH2020 or POS2041) Physics (PHY prefix) </a:t>
            </a:r>
            <a:endParaRPr sz="1130">
              <a:solidFill>
                <a:schemeClr val="dk1"/>
              </a:solidFill>
              <a:latin typeface="Lato"/>
              <a:ea typeface="Lato"/>
              <a:cs typeface="Lato"/>
              <a:sym typeface="Lato"/>
            </a:endParaRPr>
          </a:p>
          <a:p>
            <a:pPr indent="-300355" lvl="1" marL="914400" rtl="0" algn="l">
              <a:lnSpc>
                <a:spcPct val="95000"/>
              </a:lnSpc>
              <a:spcBef>
                <a:spcPts val="0"/>
              </a:spcBef>
              <a:spcAft>
                <a:spcPts val="0"/>
              </a:spcAft>
              <a:buClr>
                <a:schemeClr val="dk1"/>
              </a:buClr>
              <a:buSzPts val="1130"/>
              <a:buFont typeface="Lato"/>
              <a:buChar char="○"/>
            </a:pPr>
            <a:r>
              <a:rPr lang="en" sz="1130">
                <a:solidFill>
                  <a:schemeClr val="dk1"/>
                </a:solidFill>
                <a:latin typeface="Lato"/>
                <a:ea typeface="Lato"/>
                <a:cs typeface="Lato"/>
                <a:sym typeface="Lato"/>
              </a:rPr>
              <a:t>Health Science Course classes (CVT, DEH, EMS, HSA, NUR, PHT, RET, RTE) </a:t>
            </a:r>
            <a:endParaRPr sz="1130">
              <a:solidFill>
                <a:schemeClr val="dk1"/>
              </a:solidFill>
              <a:latin typeface="Lato"/>
              <a:ea typeface="Lato"/>
              <a:cs typeface="Lato"/>
              <a:sym typeface="Lato"/>
            </a:endParaRPr>
          </a:p>
          <a:p>
            <a:pPr indent="-300355" lvl="1" marL="914400" rtl="0" algn="l">
              <a:lnSpc>
                <a:spcPct val="95000"/>
              </a:lnSpc>
              <a:spcBef>
                <a:spcPts val="0"/>
              </a:spcBef>
              <a:spcAft>
                <a:spcPts val="0"/>
              </a:spcAft>
              <a:buClr>
                <a:schemeClr val="dk1"/>
              </a:buClr>
              <a:buSzPts val="1130"/>
              <a:buFont typeface="Lato"/>
              <a:buChar char="○"/>
            </a:pPr>
            <a:r>
              <a:rPr lang="en" sz="1130">
                <a:solidFill>
                  <a:schemeClr val="dk1"/>
                </a:solidFill>
                <a:latin typeface="Lato"/>
                <a:ea typeface="Lato"/>
                <a:cs typeface="Lato"/>
                <a:sym typeface="Lato"/>
              </a:rPr>
              <a:t>BSC 1005 – Survey of Biology </a:t>
            </a:r>
            <a:endParaRPr sz="1130">
              <a:solidFill>
                <a:schemeClr val="dk1"/>
              </a:solidFill>
              <a:latin typeface="Lato"/>
              <a:ea typeface="Lato"/>
              <a:cs typeface="Lato"/>
              <a:sym typeface="Lato"/>
            </a:endParaRPr>
          </a:p>
          <a:p>
            <a:pPr indent="-300355" lvl="1" marL="914400" rtl="0" algn="l">
              <a:lnSpc>
                <a:spcPct val="95000"/>
              </a:lnSpc>
              <a:spcBef>
                <a:spcPts val="0"/>
              </a:spcBef>
              <a:spcAft>
                <a:spcPts val="0"/>
              </a:spcAft>
              <a:buClr>
                <a:schemeClr val="dk1"/>
              </a:buClr>
              <a:buSzPts val="1130"/>
              <a:buFont typeface="Lato"/>
              <a:buChar char="○"/>
            </a:pPr>
            <a:r>
              <a:rPr lang="en" sz="1130">
                <a:solidFill>
                  <a:schemeClr val="dk1"/>
                </a:solidFill>
                <a:latin typeface="Lato"/>
                <a:ea typeface="Lato"/>
                <a:cs typeface="Lato"/>
                <a:sym typeface="Lato"/>
              </a:rPr>
              <a:t>BSC 1005L - Survey of Biology Lab </a:t>
            </a:r>
            <a:endParaRPr sz="1130">
              <a:solidFill>
                <a:schemeClr val="dk1"/>
              </a:solidFill>
              <a:latin typeface="Lato"/>
              <a:ea typeface="Lato"/>
              <a:cs typeface="Lato"/>
              <a:sym typeface="Lato"/>
            </a:endParaRPr>
          </a:p>
          <a:p>
            <a:pPr indent="-300355" lvl="1" marL="914400" rtl="0" algn="l">
              <a:lnSpc>
                <a:spcPct val="95000"/>
              </a:lnSpc>
              <a:spcBef>
                <a:spcPts val="0"/>
              </a:spcBef>
              <a:spcAft>
                <a:spcPts val="0"/>
              </a:spcAft>
              <a:buClr>
                <a:schemeClr val="dk1"/>
              </a:buClr>
              <a:buSzPts val="1130"/>
              <a:buFont typeface="Lato"/>
              <a:buChar char="○"/>
            </a:pPr>
            <a:r>
              <a:rPr lang="en" sz="1130">
                <a:solidFill>
                  <a:schemeClr val="dk1"/>
                </a:solidFill>
                <a:latin typeface="Lato"/>
                <a:ea typeface="Lato"/>
                <a:cs typeface="Lato"/>
                <a:sym typeface="Lato"/>
              </a:rPr>
              <a:t>BSC 1010 - General Biology 1 </a:t>
            </a:r>
            <a:endParaRPr sz="1130">
              <a:solidFill>
                <a:schemeClr val="dk1"/>
              </a:solidFill>
              <a:latin typeface="Lato"/>
              <a:ea typeface="Lato"/>
              <a:cs typeface="Lato"/>
              <a:sym typeface="Lato"/>
            </a:endParaRPr>
          </a:p>
          <a:p>
            <a:pPr indent="-300355" lvl="1" marL="914400" rtl="0" algn="l">
              <a:lnSpc>
                <a:spcPct val="95000"/>
              </a:lnSpc>
              <a:spcBef>
                <a:spcPts val="0"/>
              </a:spcBef>
              <a:spcAft>
                <a:spcPts val="0"/>
              </a:spcAft>
              <a:buClr>
                <a:schemeClr val="dk1"/>
              </a:buClr>
              <a:buSzPts val="1130"/>
              <a:buFont typeface="Lato"/>
              <a:buChar char="○"/>
            </a:pPr>
            <a:r>
              <a:rPr lang="en" sz="1130">
                <a:solidFill>
                  <a:schemeClr val="dk1"/>
                </a:solidFill>
                <a:latin typeface="Lato"/>
                <a:ea typeface="Lato"/>
                <a:cs typeface="Lato"/>
                <a:sym typeface="Lato"/>
              </a:rPr>
              <a:t>BSC 1010L - General Biology 1 Lab </a:t>
            </a:r>
            <a:endParaRPr sz="1130">
              <a:solidFill>
                <a:schemeClr val="dk1"/>
              </a:solidFill>
              <a:latin typeface="Lato"/>
              <a:ea typeface="Lato"/>
              <a:cs typeface="Lato"/>
              <a:sym typeface="Lato"/>
            </a:endParaRPr>
          </a:p>
          <a:p>
            <a:pPr indent="-300355" lvl="1" marL="914400" rtl="0" algn="l">
              <a:lnSpc>
                <a:spcPct val="95000"/>
              </a:lnSpc>
              <a:spcBef>
                <a:spcPts val="0"/>
              </a:spcBef>
              <a:spcAft>
                <a:spcPts val="0"/>
              </a:spcAft>
              <a:buClr>
                <a:schemeClr val="dk1"/>
              </a:buClr>
              <a:buSzPts val="1130"/>
              <a:buFont typeface="Lato"/>
              <a:buChar char="○"/>
            </a:pPr>
            <a:r>
              <a:rPr lang="en" sz="1130">
                <a:solidFill>
                  <a:schemeClr val="dk1"/>
                </a:solidFill>
                <a:latin typeface="Lato"/>
                <a:ea typeface="Lato"/>
                <a:cs typeface="Lato"/>
                <a:sym typeface="Lato"/>
              </a:rPr>
              <a:t>CGS 1100 Computer Applications for Business</a:t>
            </a:r>
            <a:endParaRPr sz="1130">
              <a:solidFill>
                <a:schemeClr val="dk1"/>
              </a:solidFill>
              <a:latin typeface="Lato"/>
              <a:ea typeface="Lato"/>
              <a:cs typeface="Lato"/>
              <a:sym typeface="Lato"/>
            </a:endParaRPr>
          </a:p>
          <a:p>
            <a:pPr indent="-300355" lvl="1" marL="914400" rtl="0" algn="l">
              <a:lnSpc>
                <a:spcPct val="95000"/>
              </a:lnSpc>
              <a:spcBef>
                <a:spcPts val="0"/>
              </a:spcBef>
              <a:spcAft>
                <a:spcPts val="0"/>
              </a:spcAft>
              <a:buClr>
                <a:schemeClr val="dk1"/>
              </a:buClr>
              <a:buSzPts val="1130"/>
              <a:buFont typeface="Lato"/>
              <a:buChar char="○"/>
            </a:pPr>
            <a:r>
              <a:rPr lang="en" sz="1130">
                <a:solidFill>
                  <a:schemeClr val="dk1"/>
                </a:solidFill>
                <a:latin typeface="Lato"/>
                <a:ea typeface="Lato"/>
                <a:cs typeface="Lato"/>
                <a:sym typeface="Lato"/>
              </a:rPr>
              <a:t>DEP 2004 - Lifespan Development </a:t>
            </a:r>
            <a:endParaRPr sz="1130">
              <a:solidFill>
                <a:schemeClr val="dk1"/>
              </a:solidFill>
              <a:latin typeface="Lato"/>
              <a:ea typeface="Lato"/>
              <a:cs typeface="Lato"/>
              <a:sym typeface="Lato"/>
            </a:endParaRPr>
          </a:p>
          <a:p>
            <a:pPr indent="-300355" lvl="1" marL="914400" rtl="0" algn="l">
              <a:lnSpc>
                <a:spcPct val="95000"/>
              </a:lnSpc>
              <a:spcBef>
                <a:spcPts val="0"/>
              </a:spcBef>
              <a:spcAft>
                <a:spcPts val="0"/>
              </a:spcAft>
              <a:buClr>
                <a:schemeClr val="dk1"/>
              </a:buClr>
              <a:buSzPts val="1130"/>
              <a:buFont typeface="Lato"/>
              <a:buChar char="○"/>
            </a:pPr>
            <a:r>
              <a:rPr lang="en" sz="1130">
                <a:solidFill>
                  <a:schemeClr val="dk1"/>
                </a:solidFill>
                <a:latin typeface="Lato"/>
                <a:ea typeface="Lato"/>
                <a:cs typeface="Lato"/>
                <a:sym typeface="Lato"/>
              </a:rPr>
              <a:t>ENC 1130 Improving College Writing </a:t>
            </a:r>
            <a:endParaRPr sz="1130">
              <a:solidFill>
                <a:schemeClr val="dk1"/>
              </a:solidFill>
              <a:latin typeface="Lato"/>
              <a:ea typeface="Lato"/>
              <a:cs typeface="Lato"/>
              <a:sym typeface="Lato"/>
            </a:endParaRPr>
          </a:p>
          <a:p>
            <a:pPr indent="-300355" lvl="1" marL="914400" rtl="0" algn="l">
              <a:lnSpc>
                <a:spcPct val="95000"/>
              </a:lnSpc>
              <a:spcBef>
                <a:spcPts val="0"/>
              </a:spcBef>
              <a:spcAft>
                <a:spcPts val="0"/>
              </a:spcAft>
              <a:buClr>
                <a:schemeClr val="dk1"/>
              </a:buClr>
              <a:buSzPts val="1130"/>
              <a:buFont typeface="Lato"/>
              <a:buChar char="○"/>
            </a:pPr>
            <a:r>
              <a:rPr lang="en" sz="1130">
                <a:solidFill>
                  <a:schemeClr val="dk1"/>
                </a:solidFill>
                <a:latin typeface="Lato"/>
                <a:ea typeface="Lato"/>
                <a:cs typeface="Lato"/>
                <a:sym typeface="Lato"/>
              </a:rPr>
              <a:t>HSC 1531 Medical Terminology </a:t>
            </a:r>
            <a:endParaRPr sz="1130">
              <a:solidFill>
                <a:schemeClr val="dk1"/>
              </a:solidFill>
              <a:latin typeface="Lato"/>
              <a:ea typeface="Lato"/>
              <a:cs typeface="Lato"/>
              <a:sym typeface="Lato"/>
            </a:endParaRPr>
          </a:p>
          <a:p>
            <a:pPr indent="-300355" lvl="1" marL="914400" rtl="0" algn="l">
              <a:lnSpc>
                <a:spcPct val="95000"/>
              </a:lnSpc>
              <a:spcBef>
                <a:spcPts val="0"/>
              </a:spcBef>
              <a:spcAft>
                <a:spcPts val="0"/>
              </a:spcAft>
              <a:buClr>
                <a:schemeClr val="dk1"/>
              </a:buClr>
              <a:buSzPts val="1130"/>
              <a:buFont typeface="Lato"/>
              <a:buChar char="○"/>
            </a:pPr>
            <a:r>
              <a:rPr lang="en" sz="1130">
                <a:solidFill>
                  <a:schemeClr val="dk1"/>
                </a:solidFill>
                <a:latin typeface="Lato"/>
                <a:ea typeface="Lato"/>
                <a:cs typeface="Lato"/>
                <a:sym typeface="Lato"/>
              </a:rPr>
              <a:t>HUN 1201 - Human Nutrition </a:t>
            </a:r>
            <a:endParaRPr sz="1130">
              <a:solidFill>
                <a:schemeClr val="dk1"/>
              </a:solidFill>
              <a:latin typeface="Lato"/>
              <a:ea typeface="Lato"/>
              <a:cs typeface="Lato"/>
              <a:sym typeface="Lato"/>
            </a:endParaRPr>
          </a:p>
          <a:p>
            <a:pPr indent="-300355" lvl="1" marL="914400" rtl="0" algn="l">
              <a:lnSpc>
                <a:spcPct val="95000"/>
              </a:lnSpc>
              <a:spcBef>
                <a:spcPts val="0"/>
              </a:spcBef>
              <a:spcAft>
                <a:spcPts val="0"/>
              </a:spcAft>
              <a:buClr>
                <a:schemeClr val="dk1"/>
              </a:buClr>
              <a:buSzPts val="1130"/>
              <a:buFont typeface="Lato"/>
              <a:buChar char="○"/>
            </a:pPr>
            <a:r>
              <a:rPr lang="en" sz="1130">
                <a:solidFill>
                  <a:schemeClr val="dk1"/>
                </a:solidFill>
                <a:latin typeface="Lato"/>
                <a:ea typeface="Lato"/>
                <a:cs typeface="Lato"/>
                <a:sym typeface="Lato"/>
              </a:rPr>
              <a:t>MAT 1033 Intermediate Algebra </a:t>
            </a:r>
            <a:endParaRPr sz="1130">
              <a:solidFill>
                <a:schemeClr val="dk1"/>
              </a:solidFill>
              <a:latin typeface="Lato"/>
              <a:ea typeface="Lato"/>
              <a:cs typeface="Lato"/>
              <a:sym typeface="Lato"/>
            </a:endParaRPr>
          </a:p>
          <a:p>
            <a:pPr indent="-300355" lvl="1" marL="914400" rtl="0" algn="l">
              <a:lnSpc>
                <a:spcPct val="95000"/>
              </a:lnSpc>
              <a:spcBef>
                <a:spcPts val="0"/>
              </a:spcBef>
              <a:spcAft>
                <a:spcPts val="0"/>
              </a:spcAft>
              <a:buClr>
                <a:schemeClr val="dk1"/>
              </a:buClr>
              <a:buSzPts val="1130"/>
              <a:buFont typeface="Lato"/>
              <a:buChar char="○"/>
            </a:pPr>
            <a:r>
              <a:rPr lang="en" sz="1130">
                <a:solidFill>
                  <a:schemeClr val="dk1"/>
                </a:solidFill>
                <a:latin typeface="Lato"/>
                <a:ea typeface="Lato"/>
                <a:cs typeface="Lato"/>
                <a:sym typeface="Lato"/>
              </a:rPr>
              <a:t>MCB 2010C - Microbiology </a:t>
            </a:r>
            <a:endParaRPr sz="1130">
              <a:solidFill>
                <a:schemeClr val="dk1"/>
              </a:solidFill>
              <a:latin typeface="Lato"/>
              <a:ea typeface="Lato"/>
              <a:cs typeface="Lato"/>
              <a:sym typeface="Lato"/>
            </a:endParaRPr>
          </a:p>
          <a:p>
            <a:pPr indent="-300355" lvl="1" marL="914400" rtl="0" algn="l">
              <a:lnSpc>
                <a:spcPct val="95000"/>
              </a:lnSpc>
              <a:spcBef>
                <a:spcPts val="0"/>
              </a:spcBef>
              <a:spcAft>
                <a:spcPts val="0"/>
              </a:spcAft>
              <a:buClr>
                <a:schemeClr val="dk1"/>
              </a:buClr>
              <a:buSzPts val="1130"/>
              <a:buFont typeface="Lato"/>
              <a:buChar char="○"/>
            </a:pPr>
            <a:r>
              <a:rPr lang="en" sz="1130">
                <a:solidFill>
                  <a:schemeClr val="dk1"/>
                </a:solidFill>
                <a:latin typeface="Lato"/>
                <a:ea typeface="Lato"/>
                <a:cs typeface="Lato"/>
                <a:sym typeface="Lato"/>
              </a:rPr>
              <a:t>SYG 1000 - Principles of Sociology </a:t>
            </a:r>
            <a:endParaRPr sz="1130">
              <a:solidFill>
                <a:schemeClr val="dk1"/>
              </a:solidFill>
              <a:latin typeface="Lato"/>
              <a:ea typeface="Lato"/>
              <a:cs typeface="Lato"/>
              <a:sym typeface="Lato"/>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39"/>
          <p:cNvSpPr txBox="1"/>
          <p:nvPr>
            <p:ph type="title"/>
          </p:nvPr>
        </p:nvSpPr>
        <p:spPr>
          <a:xfrm>
            <a:off x="311700" y="4231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020">
                <a:latin typeface="Century Schoolbook"/>
                <a:ea typeface="Century Schoolbook"/>
                <a:cs typeface="Century Schoolbook"/>
                <a:sym typeface="Century Schoolbook"/>
              </a:rPr>
              <a:t>Program/CCC Change Proposal</a:t>
            </a:r>
            <a:r>
              <a:rPr lang="en" sz="2020">
                <a:latin typeface="Century Schoolbook"/>
                <a:ea typeface="Century Schoolbook"/>
                <a:cs typeface="Century Schoolbook"/>
                <a:sym typeface="Century Schoolbook"/>
              </a:rPr>
              <a:t>: Early Childhood Education, AS</a:t>
            </a:r>
            <a:endParaRPr sz="2020">
              <a:latin typeface="Century Schoolbook"/>
              <a:ea typeface="Century Schoolbook"/>
              <a:cs typeface="Century Schoolbook"/>
              <a:sym typeface="Century Schoolbook"/>
            </a:endParaRPr>
          </a:p>
        </p:txBody>
      </p:sp>
      <p:sp>
        <p:nvSpPr>
          <p:cNvPr id="214" name="Google Shape;214;p39"/>
          <p:cNvSpPr txBox="1"/>
          <p:nvPr>
            <p:ph idx="1" type="body"/>
          </p:nvPr>
        </p:nvSpPr>
        <p:spPr>
          <a:xfrm>
            <a:off x="311700" y="10539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3"/>
              </a:rPr>
              <a:t>Early Childhood Education, AS Program Change Proposal</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This program change moves CHD 1120 Infant/Toddler Development from Electives to Program Requirements and will bring the AS in Early Childhood Education into compliance with the current State Framework.</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4"/>
              </a:rPr>
              <a:t>Early Childhood Education, AS Catalog Page</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5"/>
              </a:rPr>
              <a:t>Early Childhood Education, AS State Frameworks</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6"/>
              </a:rPr>
              <a:t>Early Childhood Education, AS Curriculum-to-Frameworks Map</a:t>
            </a:r>
            <a:endParaRPr>
              <a:solidFill>
                <a:schemeClr val="dk1"/>
              </a:solidFill>
              <a:latin typeface="Lato"/>
              <a:ea typeface="Lato"/>
              <a:cs typeface="Lato"/>
              <a:sym typeface="Lato"/>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40"/>
          <p:cNvSpPr txBox="1"/>
          <p:nvPr>
            <p:ph type="title"/>
          </p:nvPr>
        </p:nvSpPr>
        <p:spPr>
          <a:xfrm>
            <a:off x="311700" y="4231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020">
                <a:latin typeface="Century Schoolbook"/>
                <a:ea typeface="Century Schoolbook"/>
                <a:cs typeface="Century Schoolbook"/>
                <a:sym typeface="Century Schoolbook"/>
              </a:rPr>
              <a:t>Program/CCC Change Proposal: Criminal Justice Technology, AS</a:t>
            </a:r>
            <a:endParaRPr sz="2020">
              <a:latin typeface="Century Schoolbook"/>
              <a:ea typeface="Century Schoolbook"/>
              <a:cs typeface="Century Schoolbook"/>
              <a:sym typeface="Century Schoolbook"/>
            </a:endParaRPr>
          </a:p>
        </p:txBody>
      </p:sp>
      <p:sp>
        <p:nvSpPr>
          <p:cNvPr id="220" name="Google Shape;220;p40"/>
          <p:cNvSpPr txBox="1"/>
          <p:nvPr>
            <p:ph idx="1" type="body"/>
          </p:nvPr>
        </p:nvSpPr>
        <p:spPr>
          <a:xfrm>
            <a:off x="311700" y="10539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3"/>
              </a:rPr>
              <a:t>Criminal Justice Technology, AS Program Change Proposal </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The State of Florida requires students to study the learning outcomes in CJE 2160 but it is currently an elective in FSW's program. Therefore, in order to ensure that all students receive the learning outcomes mandated by the State for this degree, CJE 2160 (Human Diversity within Public Safety) should be a core course and swapping CJE 2711 (Capstone) for CJE 2160 is a prudent move. </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4"/>
              </a:rPr>
              <a:t>Criminal Justice Technology, AS Catalog Page</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5"/>
              </a:rPr>
              <a:t>Criminal Justice Technology, AS Curriculum-to-Framework Map</a:t>
            </a:r>
            <a:endParaRPr>
              <a:solidFill>
                <a:schemeClr val="dk1"/>
              </a:solidFill>
              <a:latin typeface="Lato"/>
              <a:ea typeface="Lato"/>
              <a:cs typeface="Lato"/>
              <a:sym typeface="Lato"/>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41"/>
          <p:cNvSpPr txBox="1"/>
          <p:nvPr>
            <p:ph type="title"/>
          </p:nvPr>
        </p:nvSpPr>
        <p:spPr>
          <a:xfrm>
            <a:off x="364650" y="1914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020">
                <a:latin typeface="Century Schoolbook"/>
                <a:ea typeface="Century Schoolbook"/>
                <a:cs typeface="Century Schoolbook"/>
                <a:sym typeface="Century Schoolbook"/>
              </a:rPr>
              <a:t>Program/CCC Change Proposal: Emergency Medical Services, AS, Emergency Medical Technology, CCC and Paramedic, CCC</a:t>
            </a:r>
            <a:endParaRPr sz="2020">
              <a:latin typeface="Century Schoolbook"/>
              <a:ea typeface="Century Schoolbook"/>
              <a:cs typeface="Century Schoolbook"/>
              <a:sym typeface="Century Schoolbook"/>
            </a:endParaRPr>
          </a:p>
        </p:txBody>
      </p:sp>
      <p:sp>
        <p:nvSpPr>
          <p:cNvPr id="226" name="Google Shape;226;p41"/>
          <p:cNvSpPr txBox="1"/>
          <p:nvPr>
            <p:ph idx="1" type="body"/>
          </p:nvPr>
        </p:nvSpPr>
        <p:spPr>
          <a:xfrm>
            <a:off x="278600" y="987775"/>
            <a:ext cx="8520600" cy="3416400"/>
          </a:xfrm>
          <a:prstGeom prst="rect">
            <a:avLst/>
          </a:prstGeom>
        </p:spPr>
        <p:txBody>
          <a:bodyPr anchorCtr="0" anchor="t" bIns="91425" lIns="91425" spcFirstLastPara="1" rIns="91425" wrap="square" tIns="91425">
            <a:normAutofit fontScale="85000" lnSpcReduction="20000"/>
          </a:bodyPr>
          <a:lstStyle/>
          <a:p>
            <a:pPr indent="-325755" lvl="0" marL="457200" rtl="0" algn="l">
              <a:spcBef>
                <a:spcPts val="0"/>
              </a:spcBef>
              <a:spcAft>
                <a:spcPts val="0"/>
              </a:spcAft>
              <a:buClr>
                <a:schemeClr val="dk1"/>
              </a:buClr>
              <a:buSzPct val="100000"/>
              <a:buFont typeface="Lato"/>
              <a:buChar char="●"/>
            </a:pPr>
            <a:r>
              <a:rPr lang="en" u="sng">
                <a:solidFill>
                  <a:schemeClr val="hlink"/>
                </a:solidFill>
                <a:latin typeface="Lato"/>
                <a:ea typeface="Lato"/>
                <a:cs typeface="Lato"/>
                <a:sym typeface="Lato"/>
                <a:hlinkClick r:id="rId3"/>
              </a:rPr>
              <a:t>Emergency Medical Services, AS Program Change Proposal</a:t>
            </a:r>
            <a:endParaRPr>
              <a:solidFill>
                <a:schemeClr val="dk1"/>
              </a:solidFill>
              <a:latin typeface="Lato"/>
              <a:ea typeface="Lato"/>
              <a:cs typeface="Lato"/>
              <a:sym typeface="Lato"/>
            </a:endParaRPr>
          </a:p>
          <a:p>
            <a:pPr indent="-325755" lvl="0" marL="457200" rtl="0" algn="l">
              <a:spcBef>
                <a:spcPts val="0"/>
              </a:spcBef>
              <a:spcAft>
                <a:spcPts val="0"/>
              </a:spcAft>
              <a:buClr>
                <a:schemeClr val="dk1"/>
              </a:buClr>
              <a:buSzPct val="100000"/>
              <a:buFont typeface="Lato"/>
              <a:buChar char="●"/>
            </a:pPr>
            <a:r>
              <a:rPr lang="en" u="sng">
                <a:solidFill>
                  <a:schemeClr val="hlink"/>
                </a:solidFill>
                <a:latin typeface="Lato"/>
                <a:ea typeface="Lato"/>
                <a:cs typeface="Lato"/>
                <a:sym typeface="Lato"/>
                <a:hlinkClick r:id="rId4"/>
              </a:rPr>
              <a:t>Emergency Medical Technology, CCC Certificate Change Proposal</a:t>
            </a:r>
            <a:endParaRPr>
              <a:solidFill>
                <a:schemeClr val="dk1"/>
              </a:solidFill>
              <a:latin typeface="Lato"/>
              <a:ea typeface="Lato"/>
              <a:cs typeface="Lato"/>
              <a:sym typeface="Lato"/>
            </a:endParaRPr>
          </a:p>
          <a:p>
            <a:pPr indent="-325755" lvl="0" marL="457200" rtl="0" algn="l">
              <a:spcBef>
                <a:spcPts val="0"/>
              </a:spcBef>
              <a:spcAft>
                <a:spcPts val="0"/>
              </a:spcAft>
              <a:buClr>
                <a:schemeClr val="dk1"/>
              </a:buClr>
              <a:buSzPct val="100000"/>
              <a:buFont typeface="Lato"/>
              <a:buChar char="●"/>
            </a:pPr>
            <a:r>
              <a:rPr lang="en" u="sng">
                <a:solidFill>
                  <a:schemeClr val="hlink"/>
                </a:solidFill>
                <a:latin typeface="Lato"/>
                <a:ea typeface="Lato"/>
                <a:cs typeface="Lato"/>
                <a:sym typeface="Lato"/>
                <a:hlinkClick r:id="rId5"/>
              </a:rPr>
              <a:t>Paramedic, CCC Certificate Change Proposal </a:t>
            </a:r>
            <a:endParaRPr>
              <a:solidFill>
                <a:schemeClr val="dk1"/>
              </a:solidFill>
              <a:latin typeface="Lato"/>
              <a:ea typeface="Lato"/>
              <a:cs typeface="Lato"/>
              <a:sym typeface="Lato"/>
            </a:endParaRPr>
          </a:p>
          <a:p>
            <a:pPr indent="-325755" lvl="0" marL="457200" rtl="0" algn="l">
              <a:spcBef>
                <a:spcPts val="0"/>
              </a:spcBef>
              <a:spcAft>
                <a:spcPts val="0"/>
              </a:spcAft>
              <a:buClr>
                <a:schemeClr val="dk1"/>
              </a:buClr>
              <a:buSzPct val="100000"/>
              <a:buFont typeface="Lato"/>
              <a:buChar char="●"/>
            </a:pPr>
            <a:r>
              <a:rPr lang="en">
                <a:solidFill>
                  <a:schemeClr val="dk1"/>
                </a:solidFill>
                <a:latin typeface="Lato"/>
                <a:ea typeface="Lato"/>
                <a:cs typeface="Lato"/>
                <a:sym typeface="Lato"/>
              </a:rPr>
              <a:t>Changes have been proposed in the EMT, CCC and Paramedic, CCC that impact the AS Emergency Medical Services Degree.  Student success will be positively impacted by changes because of the following considerations:</a:t>
            </a:r>
            <a:endParaRPr>
              <a:solidFill>
                <a:schemeClr val="dk1"/>
              </a:solidFill>
              <a:latin typeface="Lato"/>
              <a:ea typeface="Lato"/>
              <a:cs typeface="Lato"/>
              <a:sym typeface="Lato"/>
            </a:endParaRPr>
          </a:p>
          <a:p>
            <a:pPr indent="-304165" lvl="1" marL="914400" rtl="0" algn="l">
              <a:spcBef>
                <a:spcPts val="0"/>
              </a:spcBef>
              <a:spcAft>
                <a:spcPts val="0"/>
              </a:spcAft>
              <a:buClr>
                <a:schemeClr val="dk1"/>
              </a:buClr>
              <a:buSzPct val="100000"/>
              <a:buFont typeface="Lato"/>
              <a:buChar char="○"/>
            </a:pPr>
            <a:r>
              <a:rPr lang="en">
                <a:solidFill>
                  <a:schemeClr val="dk1"/>
                </a:solidFill>
                <a:latin typeface="Lato"/>
                <a:ea typeface="Lato"/>
                <a:cs typeface="Lato"/>
                <a:sym typeface="Lato"/>
              </a:rPr>
              <a:t>Course hours and credits have been realigned to meet expectations of credit to hour ratios. </a:t>
            </a:r>
            <a:endParaRPr>
              <a:solidFill>
                <a:schemeClr val="dk1"/>
              </a:solidFill>
              <a:latin typeface="Lato"/>
              <a:ea typeface="Lato"/>
              <a:cs typeface="Lato"/>
              <a:sym typeface="Lato"/>
            </a:endParaRPr>
          </a:p>
          <a:p>
            <a:pPr indent="-304165" lvl="1" marL="914400" rtl="0" algn="l">
              <a:spcBef>
                <a:spcPts val="0"/>
              </a:spcBef>
              <a:spcAft>
                <a:spcPts val="0"/>
              </a:spcAft>
              <a:buClr>
                <a:schemeClr val="dk1"/>
              </a:buClr>
              <a:buSzPct val="100000"/>
              <a:buFont typeface="Lato"/>
              <a:buChar char="○"/>
            </a:pPr>
            <a:r>
              <a:rPr lang="en">
                <a:solidFill>
                  <a:schemeClr val="dk1"/>
                </a:solidFill>
                <a:latin typeface="Lato"/>
                <a:ea typeface="Lato"/>
                <a:cs typeface="Lato"/>
                <a:sym typeface="Lato"/>
              </a:rPr>
              <a:t>All semesters to have a minimum of 6 credit hours to ensure students that are financial aid eligible were not negatively impacted. </a:t>
            </a:r>
            <a:endParaRPr>
              <a:solidFill>
                <a:schemeClr val="dk1"/>
              </a:solidFill>
              <a:latin typeface="Lato"/>
              <a:ea typeface="Lato"/>
              <a:cs typeface="Lato"/>
              <a:sym typeface="Lato"/>
            </a:endParaRPr>
          </a:p>
          <a:p>
            <a:pPr indent="-304165" lvl="1" marL="914400" rtl="0" algn="l">
              <a:spcBef>
                <a:spcPts val="0"/>
              </a:spcBef>
              <a:spcAft>
                <a:spcPts val="0"/>
              </a:spcAft>
              <a:buClr>
                <a:schemeClr val="dk1"/>
              </a:buClr>
              <a:buSzPct val="100000"/>
              <a:buFont typeface="Lato"/>
              <a:buChar char="○"/>
            </a:pPr>
            <a:r>
              <a:rPr lang="en">
                <a:solidFill>
                  <a:schemeClr val="dk1"/>
                </a:solidFill>
                <a:latin typeface="Lato"/>
                <a:ea typeface="Lato"/>
                <a:cs typeface="Lato"/>
                <a:sym typeface="Lato"/>
              </a:rPr>
              <a:t>Some students may have previously completed BSC 1085C prior to the first semester. </a:t>
            </a:r>
            <a:endParaRPr>
              <a:solidFill>
                <a:schemeClr val="dk1"/>
              </a:solidFill>
              <a:latin typeface="Lato"/>
              <a:ea typeface="Lato"/>
              <a:cs typeface="Lato"/>
              <a:sym typeface="Lato"/>
            </a:endParaRPr>
          </a:p>
          <a:p>
            <a:pPr indent="-304165" lvl="1" marL="914400" rtl="0" algn="l">
              <a:spcBef>
                <a:spcPts val="0"/>
              </a:spcBef>
              <a:spcAft>
                <a:spcPts val="0"/>
              </a:spcAft>
              <a:buClr>
                <a:schemeClr val="dk1"/>
              </a:buClr>
              <a:buSzPct val="100000"/>
              <a:buFont typeface="Lato"/>
              <a:buChar char="○"/>
            </a:pPr>
            <a:r>
              <a:rPr lang="en">
                <a:solidFill>
                  <a:schemeClr val="dk1"/>
                </a:solidFill>
                <a:latin typeface="Lato"/>
                <a:ea typeface="Lato"/>
                <a:cs typeface="Lato"/>
                <a:sym typeface="Lato"/>
              </a:rPr>
              <a:t>Pharmacology will no longer be a standalone course to encourage student application of information throughout the program. </a:t>
            </a:r>
            <a:endParaRPr>
              <a:solidFill>
                <a:schemeClr val="dk1"/>
              </a:solidFill>
              <a:latin typeface="Lato"/>
              <a:ea typeface="Lato"/>
              <a:cs typeface="Lato"/>
              <a:sym typeface="Lato"/>
            </a:endParaRPr>
          </a:p>
          <a:p>
            <a:pPr indent="-304165" lvl="1" marL="914400" rtl="0" algn="l">
              <a:spcBef>
                <a:spcPts val="0"/>
              </a:spcBef>
              <a:spcAft>
                <a:spcPts val="0"/>
              </a:spcAft>
              <a:buClr>
                <a:schemeClr val="dk1"/>
              </a:buClr>
              <a:buSzPct val="100000"/>
              <a:buFont typeface="Lato"/>
              <a:buChar char="○"/>
            </a:pPr>
            <a:r>
              <a:rPr lang="en">
                <a:solidFill>
                  <a:schemeClr val="dk1"/>
                </a:solidFill>
                <a:latin typeface="Lato"/>
                <a:ea typeface="Lato"/>
                <a:cs typeface="Lato"/>
                <a:sym typeface="Lato"/>
              </a:rPr>
              <a:t>Summer semester hours were very heavy when considering shorter semester. </a:t>
            </a:r>
            <a:endParaRPr>
              <a:solidFill>
                <a:schemeClr val="dk1"/>
              </a:solidFill>
              <a:latin typeface="Lato"/>
              <a:ea typeface="Lato"/>
              <a:cs typeface="Lato"/>
              <a:sym typeface="Lato"/>
            </a:endParaRPr>
          </a:p>
          <a:p>
            <a:pPr indent="-304165" lvl="1" marL="914400" rtl="0" algn="l">
              <a:spcBef>
                <a:spcPts val="0"/>
              </a:spcBef>
              <a:spcAft>
                <a:spcPts val="0"/>
              </a:spcAft>
              <a:buClr>
                <a:schemeClr val="dk1"/>
              </a:buClr>
              <a:buSzPct val="100000"/>
              <a:buFont typeface="Lato"/>
              <a:buChar char="○"/>
            </a:pPr>
            <a:r>
              <a:rPr lang="en">
                <a:solidFill>
                  <a:schemeClr val="dk1"/>
                </a:solidFill>
                <a:latin typeface="Lato"/>
                <a:ea typeface="Lato"/>
                <a:cs typeface="Lato"/>
                <a:sym typeface="Lato"/>
              </a:rPr>
              <a:t>During the final semester of the program under the current curriculum students are only completing field hours yet need to continue reinforcing skills, successfully complete 2 final psychomotor exams, and a comprehensive final which are not covered in the current EMS 2661 model. This is the reason we are proposing EMS 2677L, a lab course to be added to the final semester.</a:t>
            </a:r>
            <a:endParaRPr>
              <a:solidFill>
                <a:schemeClr val="dk1"/>
              </a:solidFill>
              <a:latin typeface="Lato"/>
              <a:ea typeface="Lato"/>
              <a:cs typeface="Lato"/>
              <a:sym typeface="La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320">
                <a:latin typeface="Century Schoolbook"/>
                <a:ea typeface="Century Schoolbook"/>
                <a:cs typeface="Century Schoolbook"/>
                <a:sym typeface="Century Schoolbook"/>
              </a:rPr>
              <a:t>Information Item: Cardiovascular Technology</a:t>
            </a:r>
            <a:endParaRPr sz="2320">
              <a:latin typeface="Century Schoolbook"/>
              <a:ea typeface="Century Schoolbook"/>
              <a:cs typeface="Century Schoolbook"/>
              <a:sym typeface="Century Schoolbook"/>
            </a:endParaRPr>
          </a:p>
        </p:txBody>
      </p:sp>
      <p:sp>
        <p:nvSpPr>
          <p:cNvPr id="68" name="Google Shape;68;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Changes to the learning outcomes and/or topic outline were made to the following courses:</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CVT 1000</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CVT 1200</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CVT 1800C</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CVT 1801C</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CVT 2420</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CVT 2421</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CVT 2620</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CVT 2805</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CVT 2840L</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CVT 2841L</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CVT 2842C</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CVT 2920</a:t>
            </a:r>
            <a:endParaRPr>
              <a:solidFill>
                <a:schemeClr val="dk1"/>
              </a:solidFill>
              <a:latin typeface="Lato"/>
              <a:ea typeface="Lato"/>
              <a:cs typeface="Lato"/>
              <a:sym typeface="Lato"/>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42"/>
          <p:cNvSpPr txBox="1"/>
          <p:nvPr>
            <p:ph type="title"/>
          </p:nvPr>
        </p:nvSpPr>
        <p:spPr>
          <a:xfrm>
            <a:off x="364650" y="1914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020">
                <a:latin typeface="Century Schoolbook"/>
                <a:ea typeface="Century Schoolbook"/>
                <a:cs typeface="Century Schoolbook"/>
                <a:sym typeface="Century Schoolbook"/>
              </a:rPr>
              <a:t>Program/CCC Change Proposal: Emergency Medical Services, AS, Emergency Medical Technology, CCC and Paramedic, CCC</a:t>
            </a:r>
            <a:endParaRPr sz="2020">
              <a:latin typeface="Century Schoolbook"/>
              <a:ea typeface="Century Schoolbook"/>
              <a:cs typeface="Century Schoolbook"/>
              <a:sym typeface="Century Schoolbook"/>
            </a:endParaRPr>
          </a:p>
        </p:txBody>
      </p:sp>
      <p:sp>
        <p:nvSpPr>
          <p:cNvPr id="232" name="Google Shape;232;p42"/>
          <p:cNvSpPr txBox="1"/>
          <p:nvPr>
            <p:ph idx="1" type="body"/>
          </p:nvPr>
        </p:nvSpPr>
        <p:spPr>
          <a:xfrm>
            <a:off x="278600" y="9877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3"/>
              </a:rPr>
              <a:t>Emergency Medical Services, AS Catalog Page</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u="sng">
                <a:solidFill>
                  <a:schemeClr val="hlink"/>
                </a:solidFill>
                <a:latin typeface="Lato"/>
                <a:ea typeface="Lato"/>
                <a:cs typeface="Lato"/>
                <a:sym typeface="Lato"/>
                <a:hlinkClick r:id="rId4"/>
              </a:rPr>
              <a:t>Emergency Medical Services, AS Curriculum-to-Frameworks Map</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5"/>
              </a:rPr>
              <a:t>Emergency Medical Technology, CCC Catalog Page</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u="sng">
                <a:solidFill>
                  <a:schemeClr val="hlink"/>
                </a:solidFill>
                <a:latin typeface="Lato"/>
                <a:ea typeface="Lato"/>
                <a:cs typeface="Lato"/>
                <a:sym typeface="Lato"/>
                <a:hlinkClick r:id="rId6"/>
              </a:rPr>
              <a:t>Emergency Medical Technology, CCC Curriculum Changes</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7"/>
              </a:rPr>
              <a:t>Paramedic, CCC Catalog Page</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u="sng">
                <a:solidFill>
                  <a:schemeClr val="hlink"/>
                </a:solidFill>
                <a:latin typeface="Lato"/>
                <a:ea typeface="Lato"/>
                <a:cs typeface="Lato"/>
                <a:sym typeface="Lato"/>
                <a:hlinkClick r:id="rId8"/>
              </a:rPr>
              <a:t>Paramedic, CCC Curriculum Changes </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Associated Course Proposals:</a:t>
            </a:r>
            <a:endParaRPr>
              <a:solidFill>
                <a:schemeClr val="dk1"/>
              </a:solidFill>
              <a:latin typeface="Lato"/>
              <a:ea typeface="Lato"/>
              <a:cs typeface="Lato"/>
              <a:sym typeface="Lato"/>
            </a:endParaRPr>
          </a:p>
        </p:txBody>
      </p:sp>
      <p:graphicFrame>
        <p:nvGraphicFramePr>
          <p:cNvPr id="233" name="Google Shape;233;p42"/>
          <p:cNvGraphicFramePr/>
          <p:nvPr/>
        </p:nvGraphicFramePr>
        <p:xfrm>
          <a:off x="919400" y="3149100"/>
          <a:ext cx="3000000" cy="3000000"/>
        </p:xfrm>
        <a:graphic>
          <a:graphicData uri="http://schemas.openxmlformats.org/drawingml/2006/table">
            <a:tbl>
              <a:tblPr>
                <a:noFill/>
                <a:tableStyleId>{02D93293-C5D4-42AC-A215-BD4A1FDCE90B}</a:tableStyleId>
              </a:tblPr>
              <a:tblGrid>
                <a:gridCol w="3619500"/>
                <a:gridCol w="3619500"/>
              </a:tblGrid>
              <a:tr h="381000">
                <a:tc>
                  <a:txBody>
                    <a:bodyPr/>
                    <a:lstStyle/>
                    <a:p>
                      <a:pPr indent="-298450" lvl="0" marL="457200" rtl="0" algn="l">
                        <a:lnSpc>
                          <a:spcPct val="115000"/>
                        </a:lnSpc>
                        <a:spcBef>
                          <a:spcPts val="0"/>
                        </a:spcBef>
                        <a:spcAft>
                          <a:spcPts val="0"/>
                        </a:spcAft>
                        <a:buClr>
                          <a:schemeClr val="dk1"/>
                        </a:buClr>
                        <a:buSzPts val="1100"/>
                        <a:buFont typeface="Lato"/>
                        <a:buChar char="●"/>
                      </a:pPr>
                      <a:r>
                        <a:rPr lang="en" sz="1100" u="sng">
                          <a:solidFill>
                            <a:schemeClr val="hlink"/>
                          </a:solidFill>
                          <a:latin typeface="Lato"/>
                          <a:ea typeface="Lato"/>
                          <a:cs typeface="Lato"/>
                          <a:sym typeface="Lato"/>
                          <a:hlinkClick r:id="rId9"/>
                        </a:rPr>
                        <a:t>EMS 2677L Paramedic Laboratory III (New)</a:t>
                      </a:r>
                      <a:endParaRPr sz="1100">
                        <a:solidFill>
                          <a:schemeClr val="dk1"/>
                        </a:solidFill>
                        <a:latin typeface="Lato"/>
                        <a:ea typeface="Lato"/>
                        <a:cs typeface="Lato"/>
                        <a:sym typeface="Lato"/>
                      </a:endParaRPr>
                    </a:p>
                    <a:p>
                      <a:pPr indent="-298450" lvl="0" marL="457200" rtl="0" algn="l">
                        <a:lnSpc>
                          <a:spcPct val="115000"/>
                        </a:lnSpc>
                        <a:spcBef>
                          <a:spcPts val="0"/>
                        </a:spcBef>
                        <a:spcAft>
                          <a:spcPts val="0"/>
                        </a:spcAft>
                        <a:buClr>
                          <a:schemeClr val="dk1"/>
                        </a:buClr>
                        <a:buSzPts val="1100"/>
                        <a:buFont typeface="Lato"/>
                        <a:buChar char="●"/>
                      </a:pPr>
                      <a:r>
                        <a:rPr lang="en" sz="1100" u="sng">
                          <a:solidFill>
                            <a:schemeClr val="hlink"/>
                          </a:solidFill>
                          <a:latin typeface="Lato"/>
                          <a:ea typeface="Lato"/>
                          <a:cs typeface="Lato"/>
                          <a:sym typeface="Lato"/>
                          <a:hlinkClick r:id="rId10"/>
                        </a:rPr>
                        <a:t>EMS 2119L Fundamentals of Emergency Medical Care Lab (Change)</a:t>
                      </a:r>
                      <a:endParaRPr sz="1100">
                        <a:solidFill>
                          <a:schemeClr val="dk1"/>
                        </a:solidFill>
                        <a:latin typeface="Lato"/>
                        <a:ea typeface="Lato"/>
                        <a:cs typeface="Lato"/>
                        <a:sym typeface="Lato"/>
                      </a:endParaRPr>
                    </a:p>
                    <a:p>
                      <a:pPr indent="-298450" lvl="0" marL="457200" rtl="0" algn="l">
                        <a:lnSpc>
                          <a:spcPct val="115000"/>
                        </a:lnSpc>
                        <a:spcBef>
                          <a:spcPts val="0"/>
                        </a:spcBef>
                        <a:spcAft>
                          <a:spcPts val="0"/>
                        </a:spcAft>
                        <a:buClr>
                          <a:schemeClr val="dk1"/>
                        </a:buClr>
                        <a:buSzPts val="1100"/>
                        <a:buFont typeface="Lato"/>
                        <a:buChar char="●"/>
                      </a:pPr>
                      <a:r>
                        <a:rPr lang="en" sz="1100" u="sng">
                          <a:solidFill>
                            <a:schemeClr val="hlink"/>
                          </a:solidFill>
                          <a:latin typeface="Lato"/>
                          <a:ea typeface="Lato"/>
                          <a:cs typeface="Lato"/>
                          <a:sym typeface="Lato"/>
                          <a:hlinkClick r:id="rId11"/>
                        </a:rPr>
                        <a:t>EMS 2421L Emergency Medical Technician Practicum (Change)</a:t>
                      </a:r>
                      <a:endParaRPr sz="1100">
                        <a:solidFill>
                          <a:schemeClr val="dk1"/>
                        </a:solidFill>
                        <a:latin typeface="Lato"/>
                        <a:ea typeface="Lato"/>
                        <a:cs typeface="Lato"/>
                        <a:sym typeface="Lato"/>
                      </a:endParaRPr>
                    </a:p>
                    <a:p>
                      <a:pPr indent="-298450" lvl="0" marL="457200" rtl="0" algn="l">
                        <a:lnSpc>
                          <a:spcPct val="115000"/>
                        </a:lnSpc>
                        <a:spcBef>
                          <a:spcPts val="0"/>
                        </a:spcBef>
                        <a:spcAft>
                          <a:spcPts val="0"/>
                        </a:spcAft>
                        <a:buClr>
                          <a:schemeClr val="dk1"/>
                        </a:buClr>
                        <a:buSzPts val="1100"/>
                        <a:buFont typeface="Lato"/>
                        <a:buChar char="●"/>
                      </a:pPr>
                      <a:r>
                        <a:rPr lang="en" sz="1100" u="sng">
                          <a:solidFill>
                            <a:schemeClr val="hlink"/>
                          </a:solidFill>
                          <a:latin typeface="Lato"/>
                          <a:ea typeface="Lato"/>
                          <a:cs typeface="Lato"/>
                          <a:sym typeface="Lato"/>
                          <a:hlinkClick r:id="rId12"/>
                        </a:rPr>
                        <a:t>EMS 2600L Introduction to Paramedics Lab (Change)</a:t>
                      </a:r>
                      <a:endParaRPr sz="1100">
                        <a:solidFill>
                          <a:schemeClr val="dk1"/>
                        </a:solidFill>
                        <a:latin typeface="Lato"/>
                        <a:ea typeface="Lato"/>
                        <a:cs typeface="Lato"/>
                        <a:sym typeface="Lato"/>
                      </a:endParaRPr>
                    </a:p>
                    <a:p>
                      <a:pPr indent="-298450" lvl="0" marL="457200" rtl="0" algn="l">
                        <a:lnSpc>
                          <a:spcPct val="115000"/>
                        </a:lnSpc>
                        <a:spcBef>
                          <a:spcPts val="0"/>
                        </a:spcBef>
                        <a:spcAft>
                          <a:spcPts val="0"/>
                        </a:spcAft>
                        <a:buClr>
                          <a:schemeClr val="dk1"/>
                        </a:buClr>
                        <a:buSzPts val="1100"/>
                        <a:buFont typeface="Lato"/>
                        <a:buChar char="●"/>
                      </a:pPr>
                      <a:r>
                        <a:rPr lang="en" sz="1100" u="sng">
                          <a:solidFill>
                            <a:schemeClr val="hlink"/>
                          </a:solidFill>
                          <a:latin typeface="Lato"/>
                          <a:ea typeface="Lato"/>
                          <a:cs typeface="Lato"/>
                          <a:sym typeface="Lato"/>
                          <a:hlinkClick r:id="rId13"/>
                        </a:rPr>
                        <a:t>EMS 2600 Introduction to Paramedics (Change)</a:t>
                      </a:r>
                      <a:endParaRPr sz="1100">
                        <a:solidFill>
                          <a:schemeClr val="dk1"/>
                        </a:solidFill>
                        <a:latin typeface="Lato"/>
                        <a:ea typeface="Lato"/>
                        <a:cs typeface="Lato"/>
                        <a:sym typeface="Lato"/>
                      </a:endParaRPr>
                    </a:p>
                  </a:txBody>
                  <a:tcPr marT="91425" marB="91425" marR="91425" marL="91425"/>
                </a:tc>
                <a:tc>
                  <a:txBody>
                    <a:bodyPr/>
                    <a:lstStyle/>
                    <a:p>
                      <a:pPr indent="-298450" lvl="0" marL="457200" rtl="0" algn="l">
                        <a:spcBef>
                          <a:spcPts val="0"/>
                        </a:spcBef>
                        <a:spcAft>
                          <a:spcPts val="0"/>
                        </a:spcAft>
                        <a:buClr>
                          <a:schemeClr val="dk1"/>
                        </a:buClr>
                        <a:buSzPts val="1100"/>
                        <a:buFont typeface="Lato"/>
                        <a:buChar char="●"/>
                      </a:pPr>
                      <a:r>
                        <a:rPr lang="en" sz="1100" u="sng">
                          <a:solidFill>
                            <a:schemeClr val="accent5"/>
                          </a:solidFill>
                          <a:latin typeface="Lato"/>
                          <a:ea typeface="Lato"/>
                          <a:cs typeface="Lato"/>
                          <a:sym typeface="Lato"/>
                          <a:hlinkClick r:id="rId14">
                            <a:extLst>
                              <a:ext uri="{A12FA001-AC4F-418D-AE19-62706E023703}">
                                <ahyp:hlinkClr val="tx"/>
                              </a:ext>
                            </a:extLst>
                          </a:hlinkClick>
                        </a:rPr>
                        <a:t>EMS 2601 Paramedic Theory I (Change)</a:t>
                      </a:r>
                      <a:endParaRPr sz="1500"/>
                    </a:p>
                    <a:p>
                      <a:pPr indent="-298450" lvl="0" marL="457200" rtl="0" algn="l">
                        <a:spcBef>
                          <a:spcPts val="0"/>
                        </a:spcBef>
                        <a:spcAft>
                          <a:spcPts val="0"/>
                        </a:spcAft>
                        <a:buClr>
                          <a:schemeClr val="dk1"/>
                        </a:buClr>
                        <a:buSzPts val="1100"/>
                        <a:buFont typeface="Lato"/>
                        <a:buChar char="●"/>
                      </a:pPr>
                      <a:r>
                        <a:rPr lang="en" sz="1100" u="sng">
                          <a:solidFill>
                            <a:schemeClr val="hlink"/>
                          </a:solidFill>
                          <a:latin typeface="Lato"/>
                          <a:ea typeface="Lato"/>
                          <a:cs typeface="Lato"/>
                          <a:sym typeface="Lato"/>
                          <a:hlinkClick r:id="rId15"/>
                        </a:rPr>
                        <a:t>EMS 2601L Paramedic Laboratory I (Change)</a:t>
                      </a:r>
                      <a:endParaRPr sz="1100">
                        <a:solidFill>
                          <a:schemeClr val="dk1"/>
                        </a:solidFill>
                        <a:latin typeface="Lato"/>
                        <a:ea typeface="Lato"/>
                        <a:cs typeface="Lato"/>
                        <a:sym typeface="Lato"/>
                      </a:endParaRPr>
                    </a:p>
                    <a:p>
                      <a:pPr indent="-298450" lvl="0" marL="457200" rtl="0" algn="l">
                        <a:spcBef>
                          <a:spcPts val="0"/>
                        </a:spcBef>
                        <a:spcAft>
                          <a:spcPts val="0"/>
                        </a:spcAft>
                        <a:buClr>
                          <a:schemeClr val="dk1"/>
                        </a:buClr>
                        <a:buSzPts val="1100"/>
                        <a:buFont typeface="Lato"/>
                        <a:buChar char="●"/>
                      </a:pPr>
                      <a:r>
                        <a:rPr lang="en" sz="1100" u="sng">
                          <a:solidFill>
                            <a:schemeClr val="hlink"/>
                          </a:solidFill>
                          <a:latin typeface="Lato"/>
                          <a:ea typeface="Lato"/>
                          <a:cs typeface="Lato"/>
                          <a:sym typeface="Lato"/>
                          <a:hlinkClick r:id="rId16"/>
                        </a:rPr>
                        <a:t>EMS 2602 Paramedic Theory II (Change)</a:t>
                      </a:r>
                      <a:endParaRPr sz="1100">
                        <a:solidFill>
                          <a:schemeClr val="dk1"/>
                        </a:solidFill>
                        <a:latin typeface="Lato"/>
                        <a:ea typeface="Lato"/>
                        <a:cs typeface="Lato"/>
                        <a:sym typeface="Lato"/>
                      </a:endParaRPr>
                    </a:p>
                    <a:p>
                      <a:pPr indent="-298450" lvl="0" marL="457200" rtl="0" algn="l">
                        <a:spcBef>
                          <a:spcPts val="0"/>
                        </a:spcBef>
                        <a:spcAft>
                          <a:spcPts val="0"/>
                        </a:spcAft>
                        <a:buClr>
                          <a:schemeClr val="dk1"/>
                        </a:buClr>
                        <a:buSzPts val="1100"/>
                        <a:buFont typeface="Lato"/>
                        <a:buChar char="●"/>
                      </a:pPr>
                      <a:r>
                        <a:rPr lang="en" sz="1100" u="sng">
                          <a:solidFill>
                            <a:schemeClr val="hlink"/>
                          </a:solidFill>
                          <a:latin typeface="Lato"/>
                          <a:ea typeface="Lato"/>
                          <a:cs typeface="Lato"/>
                          <a:sym typeface="Lato"/>
                          <a:hlinkClick r:id="rId17"/>
                        </a:rPr>
                        <a:t>EMS 2602L Paramedic Laboratory II (Change)</a:t>
                      </a:r>
                      <a:endParaRPr sz="1100">
                        <a:solidFill>
                          <a:schemeClr val="dk1"/>
                        </a:solidFill>
                        <a:latin typeface="Lato"/>
                        <a:ea typeface="Lato"/>
                        <a:cs typeface="Lato"/>
                        <a:sym typeface="Lato"/>
                      </a:endParaRPr>
                    </a:p>
                    <a:p>
                      <a:pPr indent="-298450" lvl="0" marL="457200" rtl="0" algn="l">
                        <a:spcBef>
                          <a:spcPts val="0"/>
                        </a:spcBef>
                        <a:spcAft>
                          <a:spcPts val="0"/>
                        </a:spcAft>
                        <a:buClr>
                          <a:schemeClr val="dk1"/>
                        </a:buClr>
                        <a:buSzPts val="1100"/>
                        <a:buFont typeface="Lato"/>
                        <a:buChar char="●"/>
                      </a:pPr>
                      <a:r>
                        <a:rPr lang="en" sz="1100" u="sng">
                          <a:solidFill>
                            <a:schemeClr val="hlink"/>
                          </a:solidFill>
                          <a:latin typeface="Lato"/>
                          <a:ea typeface="Lato"/>
                          <a:cs typeface="Lato"/>
                          <a:sym typeface="Lato"/>
                          <a:hlinkClick r:id="rId18"/>
                        </a:rPr>
                        <a:t>EMS 2661 Paramedic Field Internship (Change)</a:t>
                      </a:r>
                      <a:endParaRPr sz="1100">
                        <a:solidFill>
                          <a:schemeClr val="dk1"/>
                        </a:solidFill>
                        <a:latin typeface="Lato"/>
                        <a:ea typeface="Lato"/>
                        <a:cs typeface="Lato"/>
                        <a:sym typeface="Lato"/>
                      </a:endParaRPr>
                    </a:p>
                    <a:p>
                      <a:pPr indent="-298450" lvl="0" marL="457200" rtl="0" algn="l">
                        <a:spcBef>
                          <a:spcPts val="0"/>
                        </a:spcBef>
                        <a:spcAft>
                          <a:spcPts val="0"/>
                        </a:spcAft>
                        <a:buClr>
                          <a:schemeClr val="dk1"/>
                        </a:buClr>
                        <a:buSzPts val="1100"/>
                        <a:buFont typeface="Lato"/>
                        <a:buChar char="●"/>
                      </a:pPr>
                      <a:r>
                        <a:rPr lang="en" sz="1100" u="sng">
                          <a:solidFill>
                            <a:schemeClr val="hlink"/>
                          </a:solidFill>
                          <a:latin typeface="Lato"/>
                          <a:ea typeface="Lato"/>
                          <a:cs typeface="Lato"/>
                          <a:sym typeface="Lato"/>
                          <a:hlinkClick r:id="rId19"/>
                        </a:rPr>
                        <a:t>EMS 2646 Paramedic Clinical Experience (Change)</a:t>
                      </a:r>
                      <a:endParaRPr sz="1100">
                        <a:solidFill>
                          <a:schemeClr val="dk1"/>
                        </a:solidFill>
                        <a:latin typeface="Lato"/>
                        <a:ea typeface="Lato"/>
                        <a:cs typeface="Lato"/>
                        <a:sym typeface="Lato"/>
                      </a:endParaRPr>
                    </a:p>
                    <a:p>
                      <a:pPr indent="-298450" lvl="0" marL="457200" rtl="0" algn="l">
                        <a:spcBef>
                          <a:spcPts val="0"/>
                        </a:spcBef>
                        <a:spcAft>
                          <a:spcPts val="0"/>
                        </a:spcAft>
                        <a:buClr>
                          <a:schemeClr val="dk1"/>
                        </a:buClr>
                        <a:buSzPts val="1100"/>
                        <a:buFont typeface="Lato"/>
                        <a:buChar char="●"/>
                      </a:pPr>
                      <a:r>
                        <a:rPr lang="en" sz="1100" u="sng">
                          <a:solidFill>
                            <a:schemeClr val="hlink"/>
                          </a:solidFill>
                          <a:latin typeface="Lato"/>
                          <a:ea typeface="Lato"/>
                          <a:cs typeface="Lato"/>
                          <a:sym typeface="Lato"/>
                          <a:hlinkClick r:id="rId20"/>
                        </a:rPr>
                        <a:t>EMS 2648 Paramedic Field Experience (Change)</a:t>
                      </a:r>
                      <a:endParaRPr sz="1100">
                        <a:solidFill>
                          <a:schemeClr val="dk1"/>
                        </a:solidFill>
                        <a:latin typeface="Lato"/>
                        <a:ea typeface="Lato"/>
                        <a:cs typeface="Lato"/>
                        <a:sym typeface="Lato"/>
                      </a:endParaRPr>
                    </a:p>
                  </a:txBody>
                  <a:tcPr marT="91425" marB="91425" marR="91425" marL="91425"/>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pic>
        <p:nvPicPr>
          <p:cNvPr id="238" name="Google Shape;238;p43"/>
          <p:cNvPicPr preferRelativeResize="0"/>
          <p:nvPr/>
        </p:nvPicPr>
        <p:blipFill>
          <a:blip r:embed="rId3">
            <a:alphaModFix/>
          </a:blip>
          <a:stretch>
            <a:fillRect/>
          </a:stretch>
        </p:blipFill>
        <p:spPr>
          <a:xfrm>
            <a:off x="1838062" y="106050"/>
            <a:ext cx="5467875" cy="3315925"/>
          </a:xfrm>
          <a:prstGeom prst="rect">
            <a:avLst/>
          </a:prstGeom>
          <a:noFill/>
          <a:ln>
            <a:noFill/>
          </a:ln>
        </p:spPr>
      </p:pic>
      <p:pic>
        <p:nvPicPr>
          <p:cNvPr id="239" name="Google Shape;239;p43"/>
          <p:cNvPicPr preferRelativeResize="0"/>
          <p:nvPr/>
        </p:nvPicPr>
        <p:blipFill>
          <a:blip r:embed="rId4">
            <a:alphaModFix/>
          </a:blip>
          <a:stretch>
            <a:fillRect/>
          </a:stretch>
        </p:blipFill>
        <p:spPr>
          <a:xfrm>
            <a:off x="1988925" y="3605075"/>
            <a:ext cx="5219700" cy="1302500"/>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44"/>
          <p:cNvSpPr txBox="1"/>
          <p:nvPr>
            <p:ph type="title"/>
          </p:nvPr>
        </p:nvSpPr>
        <p:spPr>
          <a:xfrm>
            <a:off x="364650" y="1914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020">
                <a:latin typeface="Century Schoolbook"/>
                <a:ea typeface="Century Schoolbook"/>
                <a:cs typeface="Century Schoolbook"/>
                <a:sym typeface="Century Schoolbook"/>
              </a:rPr>
              <a:t>Program/CCC Change Proposal: Radiologic Technology, AS</a:t>
            </a:r>
            <a:endParaRPr sz="2020">
              <a:latin typeface="Century Schoolbook"/>
              <a:ea typeface="Century Schoolbook"/>
              <a:cs typeface="Century Schoolbook"/>
              <a:sym typeface="Century Schoolbook"/>
            </a:endParaRPr>
          </a:p>
        </p:txBody>
      </p:sp>
      <p:sp>
        <p:nvSpPr>
          <p:cNvPr id="245" name="Google Shape;245;p44"/>
          <p:cNvSpPr txBox="1"/>
          <p:nvPr>
            <p:ph idx="1" type="body"/>
          </p:nvPr>
        </p:nvSpPr>
        <p:spPr>
          <a:xfrm>
            <a:off x="278600" y="9877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3"/>
              </a:rPr>
              <a:t>Radiologic Technology, AS Program Change Proposal</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This </a:t>
            </a:r>
            <a:r>
              <a:rPr lang="en">
                <a:solidFill>
                  <a:schemeClr val="dk1"/>
                </a:solidFill>
                <a:latin typeface="Lato"/>
                <a:ea typeface="Lato"/>
                <a:cs typeface="Lato"/>
                <a:sym typeface="Lato"/>
              </a:rPr>
              <a:t>proposal</a:t>
            </a:r>
            <a:r>
              <a:rPr lang="en">
                <a:solidFill>
                  <a:schemeClr val="dk1"/>
                </a:solidFill>
                <a:latin typeface="Lato"/>
                <a:ea typeface="Lato"/>
                <a:cs typeface="Lato"/>
                <a:sym typeface="Lato"/>
              </a:rPr>
              <a:t> has three parts: </a:t>
            </a:r>
            <a:endParaRPr>
              <a:solidFill>
                <a:schemeClr val="dk1"/>
              </a:solidFill>
              <a:latin typeface="Lato"/>
              <a:ea typeface="Lato"/>
              <a:cs typeface="Lato"/>
              <a:sym typeface="Lato"/>
            </a:endParaRPr>
          </a:p>
          <a:p>
            <a:pPr indent="-317500" lvl="1" marL="914400" rtl="0" algn="l">
              <a:spcBef>
                <a:spcPts val="0"/>
              </a:spcBef>
              <a:spcAft>
                <a:spcPts val="0"/>
              </a:spcAft>
              <a:buSzPts val="1400"/>
              <a:buFont typeface="Lato"/>
              <a:buChar char="○"/>
            </a:pPr>
            <a:r>
              <a:rPr lang="en">
                <a:solidFill>
                  <a:schemeClr val="dk1"/>
                </a:solidFill>
                <a:latin typeface="Lato"/>
                <a:ea typeface="Lato"/>
                <a:cs typeface="Lato"/>
                <a:sym typeface="Lato"/>
              </a:rPr>
              <a:t>Remove the program's requirement for a CGS (3 credits) elective.</a:t>
            </a:r>
            <a:endParaRPr>
              <a:solidFill>
                <a:schemeClr val="dk1"/>
              </a:solidFill>
              <a:latin typeface="Lato"/>
              <a:ea typeface="Lato"/>
              <a:cs typeface="Lato"/>
              <a:sym typeface="Lato"/>
            </a:endParaRPr>
          </a:p>
          <a:p>
            <a:pPr indent="-317500" lvl="1" marL="914400" rtl="0" algn="l">
              <a:spcBef>
                <a:spcPts val="0"/>
              </a:spcBef>
              <a:spcAft>
                <a:spcPts val="0"/>
              </a:spcAft>
              <a:buSzPts val="1400"/>
              <a:buFont typeface="Lato"/>
              <a:buChar char="○"/>
            </a:pPr>
            <a:r>
              <a:rPr lang="en">
                <a:solidFill>
                  <a:schemeClr val="dk1"/>
                </a:solidFill>
                <a:latin typeface="Lato"/>
                <a:ea typeface="Lato"/>
                <a:cs typeface="Lato"/>
                <a:sym typeface="Lato"/>
              </a:rPr>
              <a:t>Create three (one per semester) new lab courses (1 credit hour and 3 contact hours each).</a:t>
            </a:r>
            <a:endParaRPr>
              <a:solidFill>
                <a:schemeClr val="dk1"/>
              </a:solidFill>
              <a:latin typeface="Lato"/>
              <a:ea typeface="Lato"/>
              <a:cs typeface="Lato"/>
              <a:sym typeface="Lato"/>
            </a:endParaRPr>
          </a:p>
          <a:p>
            <a:pPr indent="-317500" lvl="1" marL="914400" rtl="0" algn="l">
              <a:spcBef>
                <a:spcPts val="0"/>
              </a:spcBef>
              <a:spcAft>
                <a:spcPts val="0"/>
              </a:spcAft>
              <a:buSzPts val="1400"/>
              <a:buFont typeface="Lato"/>
              <a:buChar char="○"/>
            </a:pPr>
            <a:r>
              <a:rPr lang="en">
                <a:solidFill>
                  <a:schemeClr val="dk1"/>
                </a:solidFill>
                <a:latin typeface="Lato"/>
                <a:ea typeface="Lato"/>
                <a:cs typeface="Lato"/>
                <a:sym typeface="Lato"/>
              </a:rPr>
              <a:t>Renumber the current Clinical Practicum courses to reflect the correct type of course and the conventions of the State Common Numbering System.</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4"/>
              </a:rPr>
              <a:t>Radiologic Technology, AS Catalog Page</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5"/>
              </a:rPr>
              <a:t>Radiologic Technology, AS Curriculum-to-Frameworks Map</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6"/>
              </a:rPr>
              <a:t>Radiologic Technology, AS Semester Breakdown and Teach-out Plan</a:t>
            </a:r>
            <a:endParaRPr>
              <a:solidFill>
                <a:schemeClr val="dk1"/>
              </a:solidFill>
              <a:latin typeface="Lato"/>
              <a:ea typeface="Lato"/>
              <a:cs typeface="Lato"/>
              <a:sym typeface="Lato"/>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45"/>
          <p:cNvSpPr txBox="1"/>
          <p:nvPr>
            <p:ph type="title"/>
          </p:nvPr>
        </p:nvSpPr>
        <p:spPr>
          <a:xfrm>
            <a:off x="311700" y="343775"/>
            <a:ext cx="7611300" cy="7557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Clr>
                <a:srgbClr val="000000"/>
              </a:buClr>
              <a:buSzPct val="49009"/>
              <a:buFont typeface="Arial"/>
              <a:buNone/>
            </a:pPr>
            <a:r>
              <a:rPr lang="en" sz="2020">
                <a:latin typeface="Century Schoolbook"/>
                <a:ea typeface="Century Schoolbook"/>
                <a:cs typeface="Century Schoolbook"/>
                <a:sym typeface="Century Schoolbook"/>
              </a:rPr>
              <a:t>Program/CCC Change Proposal: Radiologic Technology, AS</a:t>
            </a:r>
            <a:endParaRPr sz="2020">
              <a:latin typeface="Century Schoolbook"/>
              <a:ea typeface="Century Schoolbook"/>
              <a:cs typeface="Century Schoolbook"/>
              <a:sym typeface="Century Schoolbook"/>
            </a:endParaRPr>
          </a:p>
          <a:p>
            <a:pPr indent="0" lvl="0" marL="0" rtl="0" algn="l">
              <a:spcBef>
                <a:spcPts val="0"/>
              </a:spcBef>
              <a:spcAft>
                <a:spcPts val="0"/>
              </a:spcAft>
              <a:buNone/>
            </a:pPr>
            <a:r>
              <a:t/>
            </a:r>
            <a:endParaRPr/>
          </a:p>
        </p:txBody>
      </p:sp>
      <p:sp>
        <p:nvSpPr>
          <p:cNvPr id="251" name="Google Shape;251;p45"/>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chemeClr val="dk1"/>
                </a:solidFill>
                <a:latin typeface="Lato"/>
                <a:ea typeface="Lato"/>
                <a:cs typeface="Lato"/>
                <a:sym typeface="Lato"/>
              </a:rPr>
              <a:t>Associated Course Proposals</a:t>
            </a:r>
            <a:endParaRPr>
              <a:solidFill>
                <a:schemeClr val="dk1"/>
              </a:solidFill>
              <a:latin typeface="Lato"/>
              <a:ea typeface="Lato"/>
              <a:cs typeface="Lato"/>
              <a:sym typeface="Lato"/>
            </a:endParaRPr>
          </a:p>
          <a:p>
            <a:pPr indent="-304800" lvl="0" marL="457200" rtl="0" algn="l">
              <a:spcBef>
                <a:spcPts val="1200"/>
              </a:spcBef>
              <a:spcAft>
                <a:spcPts val="0"/>
              </a:spcAft>
              <a:buClr>
                <a:schemeClr val="dk1"/>
              </a:buClr>
              <a:buSzPts val="1200"/>
              <a:buFont typeface="Lato"/>
              <a:buChar char="●"/>
            </a:pPr>
            <a:r>
              <a:rPr lang="en" u="sng">
                <a:solidFill>
                  <a:schemeClr val="hlink"/>
                </a:solidFill>
                <a:latin typeface="Lato"/>
                <a:ea typeface="Lato"/>
                <a:cs typeface="Lato"/>
                <a:sym typeface="Lato"/>
                <a:hlinkClick r:id="rId3"/>
              </a:rPr>
              <a:t>RTE 1503L (Change)</a:t>
            </a:r>
            <a:endParaRPr>
              <a:solidFill>
                <a:schemeClr val="dk1"/>
              </a:solidFill>
              <a:latin typeface="Lato"/>
              <a:ea typeface="Lato"/>
              <a:cs typeface="Lato"/>
              <a:sym typeface="Lato"/>
            </a:endParaRPr>
          </a:p>
          <a:p>
            <a:pPr indent="-304800" lvl="0" marL="457200" rtl="0" algn="l">
              <a:spcBef>
                <a:spcPts val="0"/>
              </a:spcBef>
              <a:spcAft>
                <a:spcPts val="0"/>
              </a:spcAft>
              <a:buClr>
                <a:schemeClr val="dk1"/>
              </a:buClr>
              <a:buSzPts val="1200"/>
              <a:buFont typeface="Lato"/>
              <a:buChar char="●"/>
            </a:pPr>
            <a:r>
              <a:rPr lang="en" u="sng">
                <a:solidFill>
                  <a:schemeClr val="hlink"/>
                </a:solidFill>
                <a:latin typeface="Lato"/>
                <a:ea typeface="Lato"/>
                <a:cs typeface="Lato"/>
                <a:sym typeface="Lato"/>
                <a:hlinkClick r:id="rId4"/>
              </a:rPr>
              <a:t>RTE 1513L (New)</a:t>
            </a:r>
            <a:endParaRPr>
              <a:solidFill>
                <a:schemeClr val="dk1"/>
              </a:solidFill>
              <a:latin typeface="Lato"/>
              <a:ea typeface="Lato"/>
              <a:cs typeface="Lato"/>
              <a:sym typeface="Lato"/>
            </a:endParaRPr>
          </a:p>
          <a:p>
            <a:pPr indent="-304800" lvl="0" marL="457200" rtl="0" algn="l">
              <a:spcBef>
                <a:spcPts val="0"/>
              </a:spcBef>
              <a:spcAft>
                <a:spcPts val="0"/>
              </a:spcAft>
              <a:buClr>
                <a:schemeClr val="dk1"/>
              </a:buClr>
              <a:buSzPts val="1200"/>
              <a:buFont typeface="Lato"/>
              <a:buChar char="●"/>
            </a:pPr>
            <a:r>
              <a:rPr lang="en" u="sng">
                <a:solidFill>
                  <a:schemeClr val="hlink"/>
                </a:solidFill>
                <a:latin typeface="Lato"/>
                <a:ea typeface="Lato"/>
                <a:cs typeface="Lato"/>
                <a:sym typeface="Lato"/>
                <a:hlinkClick r:id="rId5"/>
              </a:rPr>
              <a:t>RTE 1523L (New)</a:t>
            </a:r>
            <a:endParaRPr>
              <a:solidFill>
                <a:schemeClr val="dk1"/>
              </a:solidFill>
              <a:latin typeface="Lato"/>
              <a:ea typeface="Lato"/>
              <a:cs typeface="Lato"/>
              <a:sym typeface="Lato"/>
            </a:endParaRPr>
          </a:p>
          <a:p>
            <a:pPr indent="-304800" lvl="0" marL="457200" rtl="0" algn="l">
              <a:spcBef>
                <a:spcPts val="0"/>
              </a:spcBef>
              <a:spcAft>
                <a:spcPts val="0"/>
              </a:spcAft>
              <a:buClr>
                <a:schemeClr val="dk1"/>
              </a:buClr>
              <a:buSzPts val="1200"/>
              <a:buFont typeface="Lato"/>
              <a:buChar char="●"/>
            </a:pPr>
            <a:r>
              <a:rPr lang="en" u="sng">
                <a:solidFill>
                  <a:schemeClr val="hlink"/>
                </a:solidFill>
                <a:latin typeface="Lato"/>
                <a:ea typeface="Lato"/>
                <a:cs typeface="Lato"/>
                <a:sym typeface="Lato"/>
                <a:hlinkClick r:id="rId6"/>
              </a:rPr>
              <a:t>RTE 1804L (New)</a:t>
            </a:r>
            <a:endParaRPr>
              <a:solidFill>
                <a:schemeClr val="dk1"/>
              </a:solidFill>
              <a:latin typeface="Lato"/>
              <a:ea typeface="Lato"/>
              <a:cs typeface="Lato"/>
              <a:sym typeface="Lato"/>
            </a:endParaRPr>
          </a:p>
          <a:p>
            <a:pPr indent="-304800" lvl="0" marL="457200" rtl="0" algn="l">
              <a:spcBef>
                <a:spcPts val="0"/>
              </a:spcBef>
              <a:spcAft>
                <a:spcPts val="0"/>
              </a:spcAft>
              <a:buClr>
                <a:schemeClr val="dk1"/>
              </a:buClr>
              <a:buSzPts val="1200"/>
              <a:buFont typeface="Lato"/>
              <a:buChar char="●"/>
            </a:pPr>
            <a:r>
              <a:rPr lang="en" u="sng">
                <a:solidFill>
                  <a:schemeClr val="hlink"/>
                </a:solidFill>
                <a:latin typeface="Lato"/>
                <a:ea typeface="Lato"/>
                <a:cs typeface="Lato"/>
                <a:sym typeface="Lato"/>
                <a:hlinkClick r:id="rId7"/>
              </a:rPr>
              <a:t>RTE 1814L (New)</a:t>
            </a:r>
            <a:endParaRPr>
              <a:solidFill>
                <a:schemeClr val="dk1"/>
              </a:solidFill>
              <a:latin typeface="Lato"/>
              <a:ea typeface="Lato"/>
              <a:cs typeface="Lato"/>
              <a:sym typeface="Lato"/>
            </a:endParaRPr>
          </a:p>
          <a:p>
            <a:pPr indent="-304800" lvl="0" marL="457200" rtl="0" algn="l">
              <a:spcBef>
                <a:spcPts val="0"/>
              </a:spcBef>
              <a:spcAft>
                <a:spcPts val="0"/>
              </a:spcAft>
              <a:buClr>
                <a:schemeClr val="dk1"/>
              </a:buClr>
              <a:buSzPts val="1200"/>
              <a:buFont typeface="Lato"/>
              <a:buChar char="●"/>
            </a:pPr>
            <a:r>
              <a:rPr lang="en" u="sng">
                <a:solidFill>
                  <a:schemeClr val="hlink"/>
                </a:solidFill>
                <a:latin typeface="Lato"/>
                <a:ea typeface="Lato"/>
                <a:cs typeface="Lato"/>
                <a:sym typeface="Lato"/>
                <a:hlinkClick r:id="rId8"/>
              </a:rPr>
              <a:t>RTE 1824L (New)</a:t>
            </a:r>
            <a:endParaRPr>
              <a:solidFill>
                <a:schemeClr val="dk1"/>
              </a:solidFill>
              <a:latin typeface="Lato"/>
              <a:ea typeface="Lato"/>
              <a:cs typeface="Lato"/>
              <a:sym typeface="Lato"/>
            </a:endParaRPr>
          </a:p>
          <a:p>
            <a:pPr indent="-304800" lvl="0" marL="457200" rtl="0" algn="l">
              <a:spcBef>
                <a:spcPts val="0"/>
              </a:spcBef>
              <a:spcAft>
                <a:spcPts val="0"/>
              </a:spcAft>
              <a:buClr>
                <a:schemeClr val="dk1"/>
              </a:buClr>
              <a:buSzPts val="1200"/>
              <a:buFont typeface="Lato"/>
              <a:buChar char="●"/>
            </a:pPr>
            <a:r>
              <a:rPr lang="en" u="sng">
                <a:solidFill>
                  <a:schemeClr val="hlink"/>
                </a:solidFill>
                <a:latin typeface="Lato"/>
                <a:ea typeface="Lato"/>
                <a:cs typeface="Lato"/>
                <a:sym typeface="Lato"/>
                <a:hlinkClick r:id="rId9"/>
              </a:rPr>
              <a:t>RTE 2834L (New)</a:t>
            </a:r>
            <a:endParaRPr>
              <a:solidFill>
                <a:schemeClr val="dk1"/>
              </a:solidFill>
              <a:latin typeface="Lato"/>
              <a:ea typeface="Lato"/>
              <a:cs typeface="Lato"/>
              <a:sym typeface="Lato"/>
            </a:endParaRPr>
          </a:p>
          <a:p>
            <a:pPr indent="-304800" lvl="0" marL="457200" rtl="0" algn="l">
              <a:spcBef>
                <a:spcPts val="0"/>
              </a:spcBef>
              <a:spcAft>
                <a:spcPts val="0"/>
              </a:spcAft>
              <a:buClr>
                <a:schemeClr val="dk1"/>
              </a:buClr>
              <a:buSzPts val="1200"/>
              <a:buFont typeface="Lato"/>
              <a:buChar char="●"/>
            </a:pPr>
            <a:r>
              <a:rPr lang="en" u="sng">
                <a:solidFill>
                  <a:schemeClr val="hlink"/>
                </a:solidFill>
                <a:latin typeface="Lato"/>
                <a:ea typeface="Lato"/>
                <a:cs typeface="Lato"/>
                <a:sym typeface="Lato"/>
                <a:hlinkClick r:id="rId10"/>
              </a:rPr>
              <a:t>RTE 2844L (New)</a:t>
            </a:r>
            <a:endParaRPr>
              <a:solidFill>
                <a:schemeClr val="dk1"/>
              </a:solidFill>
              <a:latin typeface="Lato"/>
              <a:ea typeface="Lato"/>
              <a:cs typeface="Lato"/>
              <a:sym typeface="Lato"/>
            </a:endParaRPr>
          </a:p>
          <a:p>
            <a:pPr indent="-304800" lvl="0" marL="457200" rtl="0" algn="l">
              <a:spcBef>
                <a:spcPts val="0"/>
              </a:spcBef>
              <a:spcAft>
                <a:spcPts val="0"/>
              </a:spcAft>
              <a:buClr>
                <a:schemeClr val="dk1"/>
              </a:buClr>
              <a:buSzPts val="1200"/>
              <a:buFont typeface="Lato"/>
              <a:buChar char="●"/>
            </a:pPr>
            <a:r>
              <a:rPr lang="en" u="sng">
                <a:solidFill>
                  <a:schemeClr val="hlink"/>
                </a:solidFill>
                <a:latin typeface="Lato"/>
                <a:ea typeface="Lato"/>
                <a:cs typeface="Lato"/>
                <a:sym typeface="Lato"/>
                <a:hlinkClick r:id="rId11"/>
              </a:rPr>
              <a:t>RTE 2854L (New)</a:t>
            </a:r>
            <a:endParaRPr>
              <a:solidFill>
                <a:schemeClr val="dk1"/>
              </a:solidFill>
              <a:latin typeface="Lato"/>
              <a:ea typeface="Lato"/>
              <a:cs typeface="Lato"/>
              <a:sym typeface="Lato"/>
            </a:endParaRPr>
          </a:p>
          <a:p>
            <a:pPr indent="0" lvl="0" marL="0" rtl="0" algn="l">
              <a:spcBef>
                <a:spcPts val="1200"/>
              </a:spcBef>
              <a:spcAft>
                <a:spcPts val="1200"/>
              </a:spcAft>
              <a:buNone/>
            </a:pPr>
            <a:r>
              <a:t/>
            </a:r>
            <a:endParaRPr>
              <a:solidFill>
                <a:schemeClr val="dk1"/>
              </a:solidFill>
              <a:latin typeface="Lato"/>
              <a:ea typeface="Lato"/>
              <a:cs typeface="Lato"/>
              <a:sym typeface="Lato"/>
            </a:endParaRPr>
          </a:p>
        </p:txBody>
      </p:sp>
      <p:pic>
        <p:nvPicPr>
          <p:cNvPr id="252" name="Google Shape;252;p45"/>
          <p:cNvPicPr preferRelativeResize="0"/>
          <p:nvPr/>
        </p:nvPicPr>
        <p:blipFill>
          <a:blip r:embed="rId12">
            <a:alphaModFix/>
          </a:blip>
          <a:stretch>
            <a:fillRect/>
          </a:stretch>
        </p:blipFill>
        <p:spPr>
          <a:xfrm>
            <a:off x="3020400" y="1321738"/>
            <a:ext cx="5719500" cy="2500033"/>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46"/>
          <p:cNvSpPr txBox="1"/>
          <p:nvPr>
            <p:ph type="title"/>
          </p:nvPr>
        </p:nvSpPr>
        <p:spPr>
          <a:xfrm>
            <a:off x="371275" y="30400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020">
                <a:latin typeface="Century Schoolbook"/>
                <a:ea typeface="Century Schoolbook"/>
                <a:cs typeface="Century Schoolbook"/>
                <a:sym typeface="Century Schoolbook"/>
              </a:rPr>
              <a:t>Program/CCC Change Proposal: Business Analytics, AS</a:t>
            </a:r>
            <a:endParaRPr sz="2020">
              <a:latin typeface="Century Schoolbook"/>
              <a:ea typeface="Century Schoolbook"/>
              <a:cs typeface="Century Schoolbook"/>
              <a:sym typeface="Century Schoolbook"/>
            </a:endParaRPr>
          </a:p>
        </p:txBody>
      </p:sp>
      <p:sp>
        <p:nvSpPr>
          <p:cNvPr id="258" name="Google Shape;258;p46"/>
          <p:cNvSpPr txBox="1"/>
          <p:nvPr>
            <p:ph idx="1" type="body"/>
          </p:nvPr>
        </p:nvSpPr>
        <p:spPr>
          <a:xfrm>
            <a:off x="278600" y="987775"/>
            <a:ext cx="8520600" cy="34164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3"/>
              </a:rPr>
              <a:t>Business Analytics, AS Program Change Proposal</a:t>
            </a:r>
            <a:endParaRPr>
              <a:solidFill>
                <a:schemeClr val="dk1"/>
              </a:solidFill>
              <a:latin typeface="Lato"/>
              <a:ea typeface="Lato"/>
              <a:cs typeface="Lato"/>
              <a:sym typeface="Lato"/>
            </a:endParaRPr>
          </a:p>
          <a:p>
            <a:pPr indent="-311150" lvl="0" marL="457200" rtl="0" algn="l">
              <a:lnSpc>
                <a:spcPct val="115000"/>
              </a:lnSpc>
              <a:spcBef>
                <a:spcPts val="0"/>
              </a:spcBef>
              <a:spcAft>
                <a:spcPts val="0"/>
              </a:spcAft>
              <a:buClr>
                <a:schemeClr val="dk1"/>
              </a:buClr>
              <a:buSzPts val="1300"/>
              <a:buFont typeface="Lato"/>
              <a:buChar char="●"/>
            </a:pPr>
            <a:r>
              <a:rPr lang="en" sz="1300">
                <a:solidFill>
                  <a:schemeClr val="dk1"/>
                </a:solidFill>
                <a:latin typeface="Lato"/>
                <a:ea typeface="Lato"/>
                <a:cs typeface="Lato"/>
                <a:sym typeface="Lato"/>
              </a:rPr>
              <a:t>Two new courses, MAN 2500 Operations Management, and MAN 2582 Project Management are recent new courses and would enhance this existing AS Business Analytics program with their addition as core requirements.</a:t>
            </a:r>
            <a:endParaRPr sz="1300">
              <a:solidFill>
                <a:schemeClr val="dk1"/>
              </a:solidFill>
              <a:latin typeface="Lato"/>
              <a:ea typeface="Lato"/>
              <a:cs typeface="Lato"/>
              <a:sym typeface="Lato"/>
            </a:endParaRPr>
          </a:p>
          <a:p>
            <a:pPr indent="-311150" lvl="0" marL="457200" rtl="0" algn="l">
              <a:lnSpc>
                <a:spcPct val="115000"/>
              </a:lnSpc>
              <a:spcBef>
                <a:spcPts val="0"/>
              </a:spcBef>
              <a:spcAft>
                <a:spcPts val="0"/>
              </a:spcAft>
              <a:buClr>
                <a:schemeClr val="dk1"/>
              </a:buClr>
              <a:buSzPts val="1300"/>
              <a:buFont typeface="Lato"/>
              <a:buChar char="●"/>
            </a:pPr>
            <a:r>
              <a:rPr lang="en" sz="1300">
                <a:solidFill>
                  <a:schemeClr val="dk1"/>
                </a:solidFill>
                <a:latin typeface="Lato"/>
                <a:ea typeface="Lato"/>
                <a:cs typeface="Lato"/>
                <a:sym typeface="Lato"/>
              </a:rPr>
              <a:t>Add both Project Management MAN2582 and Operations Management MAN2500 to the program. To achieve this:</a:t>
            </a:r>
            <a:endParaRPr sz="1300">
              <a:solidFill>
                <a:schemeClr val="dk1"/>
              </a:solidFill>
              <a:latin typeface="Lato"/>
              <a:ea typeface="Lato"/>
              <a:cs typeface="Lato"/>
              <a:sym typeface="Lato"/>
            </a:endParaRPr>
          </a:p>
          <a:p>
            <a:pPr indent="-311150" lvl="1" marL="914400" rtl="0" algn="l">
              <a:lnSpc>
                <a:spcPct val="115000"/>
              </a:lnSpc>
              <a:spcBef>
                <a:spcPts val="0"/>
              </a:spcBef>
              <a:spcAft>
                <a:spcPts val="0"/>
              </a:spcAft>
              <a:buClr>
                <a:schemeClr val="dk1"/>
              </a:buClr>
              <a:buSzPts val="1300"/>
              <a:buFont typeface="Lato"/>
              <a:buChar char="○"/>
            </a:pPr>
            <a:r>
              <a:rPr lang="en" sz="1300">
                <a:solidFill>
                  <a:schemeClr val="dk1"/>
                </a:solidFill>
                <a:latin typeface="Lato"/>
                <a:ea typeface="Lato"/>
                <a:cs typeface="Lato"/>
                <a:sym typeface="Lato"/>
              </a:rPr>
              <a:t>Change the required GenEd requirement of ‘both’ economics courses (ECON 2013 &amp; ECON 2023) to </a:t>
            </a:r>
            <a:r>
              <a:rPr b="1" lang="en" sz="1300">
                <a:solidFill>
                  <a:schemeClr val="dk1"/>
                </a:solidFill>
                <a:latin typeface="Lato"/>
                <a:ea typeface="Lato"/>
                <a:cs typeface="Lato"/>
                <a:sym typeface="Lato"/>
              </a:rPr>
              <a:t>either/or</a:t>
            </a:r>
            <a:r>
              <a:rPr lang="en" sz="1300">
                <a:solidFill>
                  <a:schemeClr val="dk1"/>
                </a:solidFill>
                <a:latin typeface="Lato"/>
                <a:ea typeface="Lato"/>
                <a:cs typeface="Lato"/>
                <a:sym typeface="Lato"/>
              </a:rPr>
              <a:t> as a means to include one of the two new courses.</a:t>
            </a:r>
            <a:endParaRPr sz="1300">
              <a:solidFill>
                <a:schemeClr val="dk1"/>
              </a:solidFill>
              <a:latin typeface="Lato"/>
              <a:ea typeface="Lato"/>
              <a:cs typeface="Lato"/>
              <a:sym typeface="Lato"/>
            </a:endParaRPr>
          </a:p>
          <a:p>
            <a:pPr indent="-311150" lvl="1" marL="914400" rtl="0" algn="l">
              <a:lnSpc>
                <a:spcPct val="115000"/>
              </a:lnSpc>
              <a:spcBef>
                <a:spcPts val="0"/>
              </a:spcBef>
              <a:spcAft>
                <a:spcPts val="0"/>
              </a:spcAft>
              <a:buClr>
                <a:schemeClr val="dk1"/>
              </a:buClr>
              <a:buSzPts val="1300"/>
              <a:buFont typeface="Lato"/>
              <a:buChar char="○"/>
            </a:pPr>
            <a:r>
              <a:rPr lang="en" sz="1300">
                <a:solidFill>
                  <a:schemeClr val="dk1"/>
                </a:solidFill>
                <a:latin typeface="Lato"/>
                <a:ea typeface="Lato"/>
                <a:cs typeface="Lato"/>
                <a:sym typeface="Lato"/>
              </a:rPr>
              <a:t>Replace Business Finance (FIN2001) with one of the other of the two new courses (either operations or project management). When evaluating which course to remove to allow for one of the two new courses, FIN2001 was selected for removal and this allows for ACG2071 Managerial Accounting and Business Math (MTB1103) to remain in the program.</a:t>
            </a:r>
            <a:endParaRPr sz="1600">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u="sng">
                <a:solidFill>
                  <a:schemeClr val="accent5"/>
                </a:solidFill>
                <a:latin typeface="Lato"/>
                <a:ea typeface="Lato"/>
                <a:cs typeface="Lato"/>
                <a:sym typeface="Lato"/>
                <a:hlinkClick r:id="rId4">
                  <a:extLst>
                    <a:ext uri="{A12FA001-AC4F-418D-AE19-62706E023703}">
                      <ahyp:hlinkClr val="tx"/>
                    </a:ext>
                  </a:extLst>
                </a:hlinkClick>
              </a:rPr>
              <a:t>Business Analytics, AS Program Catalog Page</a:t>
            </a:r>
            <a:endParaRPr>
              <a:solidFill>
                <a:schemeClr val="accent5"/>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5"/>
              </a:rPr>
              <a:t>Business Analytics, AS Program Curriculum-to-Frameworks Map</a:t>
            </a:r>
            <a:endParaRPr>
              <a:solidFill>
                <a:schemeClr val="dk1"/>
              </a:solidFill>
              <a:latin typeface="Lato"/>
              <a:ea typeface="Lato"/>
              <a:cs typeface="Lato"/>
              <a:sym typeface="La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Century Schoolbook"/>
                <a:ea typeface="Century Schoolbook"/>
                <a:cs typeface="Century Schoolbook"/>
                <a:sym typeface="Century Schoolbook"/>
              </a:rPr>
              <a:t>Information Item: Music </a:t>
            </a:r>
            <a:endParaRPr>
              <a:latin typeface="Century Schoolbook"/>
              <a:ea typeface="Century Schoolbook"/>
              <a:cs typeface="Century Schoolbook"/>
              <a:sym typeface="Century Schoolbook"/>
            </a:endParaRPr>
          </a:p>
        </p:txBody>
      </p:sp>
      <p:sp>
        <p:nvSpPr>
          <p:cNvPr id="74" name="Google Shape;74;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Changes to the learning outcomes and/or topic outline were made to the following courses:</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MUH 2513</a:t>
            </a:r>
            <a:endParaRPr>
              <a:solidFill>
                <a:schemeClr val="dk1"/>
              </a:solidFill>
              <a:latin typeface="Lato"/>
              <a:ea typeface="Lato"/>
              <a:cs typeface="Lato"/>
              <a:sym typeface="Lat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Century Schoolbook"/>
                <a:ea typeface="Century Schoolbook"/>
                <a:cs typeface="Century Schoolbook"/>
                <a:sym typeface="Century Schoolbook"/>
              </a:rPr>
              <a:t>Course Discontinuations: Cardiovascular Technology</a:t>
            </a:r>
            <a:r>
              <a:rPr lang="en">
                <a:latin typeface="Century Schoolbook"/>
                <a:ea typeface="Century Schoolbook"/>
                <a:cs typeface="Century Schoolbook"/>
                <a:sym typeface="Century Schoolbook"/>
              </a:rPr>
              <a:t> </a:t>
            </a:r>
            <a:endParaRPr>
              <a:latin typeface="Century Schoolbook"/>
              <a:ea typeface="Century Schoolbook"/>
              <a:cs typeface="Century Schoolbook"/>
              <a:sym typeface="Century Schoolbook"/>
            </a:endParaRPr>
          </a:p>
        </p:txBody>
      </p:sp>
      <p:sp>
        <p:nvSpPr>
          <p:cNvPr id="80" name="Google Shape;80;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The </a:t>
            </a:r>
            <a:r>
              <a:rPr lang="en">
                <a:solidFill>
                  <a:schemeClr val="dk1"/>
                </a:solidFill>
                <a:latin typeface="Lato"/>
                <a:ea typeface="Lato"/>
                <a:cs typeface="Lato"/>
                <a:sym typeface="Lato"/>
              </a:rPr>
              <a:t>following</a:t>
            </a:r>
            <a:r>
              <a:rPr lang="en">
                <a:solidFill>
                  <a:schemeClr val="dk1"/>
                </a:solidFill>
                <a:latin typeface="Lato"/>
                <a:ea typeface="Lato"/>
                <a:cs typeface="Lato"/>
                <a:sym typeface="Lato"/>
              </a:rPr>
              <a:t> courses will be taught out before Fall 2024 and are ready for discontinuation: </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CVT 1800L</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CVT 1801L</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CVT 2420C</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CVT 2421C </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CVT 2620C</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CVT 2805C</a:t>
            </a:r>
            <a:endParaRPr>
              <a:solidFill>
                <a:schemeClr val="dk1"/>
              </a:solidFill>
              <a:latin typeface="Lato"/>
              <a:ea typeface="Lato"/>
              <a:cs typeface="Lato"/>
              <a:sym typeface="Lato"/>
            </a:endParaRPr>
          </a:p>
          <a:p>
            <a:pPr indent="-317500" lvl="1" marL="914400" rtl="0" algn="l">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CVT 2842L</a:t>
            </a:r>
            <a:endParaRPr>
              <a:solidFill>
                <a:schemeClr val="dk1"/>
              </a:solidFill>
              <a:latin typeface="Lato"/>
              <a:ea typeface="Lato"/>
              <a:cs typeface="Lato"/>
              <a:sym typeface="La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320">
                <a:latin typeface="Century Schoolbook"/>
                <a:ea typeface="Century Schoolbook"/>
                <a:cs typeface="Century Schoolbook"/>
                <a:sym typeface="Century Schoolbook"/>
              </a:rPr>
              <a:t>Course Change Proposal: CVT 2205 Advanced Cardiac Care</a:t>
            </a:r>
            <a:endParaRPr sz="2320">
              <a:latin typeface="Century Schoolbook"/>
              <a:ea typeface="Century Schoolbook"/>
              <a:cs typeface="Century Schoolbook"/>
              <a:sym typeface="Century Schoolbook"/>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3"/>
              </a:rPr>
              <a:t>CVT 2205 Advanced Cardiac Care Course Change Proposal</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Changes were made to the course description and course learning outcomes.</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This course replaced RET 2244 in the CVT curriculum. This curriculum was overhauled last year.</a:t>
            </a:r>
            <a:endParaRPr>
              <a:solidFill>
                <a:schemeClr val="dk1"/>
              </a:solidFill>
              <a:latin typeface="Lato"/>
              <a:ea typeface="Lato"/>
              <a:cs typeface="Lato"/>
              <a:sym typeface="Lat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320">
                <a:latin typeface="Century Schoolbook"/>
                <a:ea typeface="Century Schoolbook"/>
                <a:cs typeface="Century Schoolbook"/>
                <a:sym typeface="Century Schoolbook"/>
              </a:rPr>
              <a:t>Course Change Proposal: RET 4445 Advanced Cardiopulmonary Diagnostics and Interventions</a:t>
            </a:r>
            <a:endParaRPr sz="2320">
              <a:latin typeface="Century Schoolbook"/>
              <a:ea typeface="Century Schoolbook"/>
              <a:cs typeface="Century Schoolbook"/>
              <a:sym typeface="Century Schoolbook"/>
            </a:endParaRPr>
          </a:p>
        </p:txBody>
      </p:sp>
      <p:sp>
        <p:nvSpPr>
          <p:cNvPr id="92" name="Google Shape;92;p19"/>
          <p:cNvSpPr txBox="1"/>
          <p:nvPr>
            <p:ph idx="1" type="body"/>
          </p:nvPr>
        </p:nvSpPr>
        <p:spPr>
          <a:xfrm>
            <a:off x="311700" y="129472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3"/>
              </a:rPr>
              <a:t>RET 4445 Advanced Cardiopulmonary Diagnostics and Interventions Course Change Proposal</a:t>
            </a:r>
            <a:r>
              <a:rPr lang="en">
                <a:solidFill>
                  <a:schemeClr val="dk1"/>
                </a:solidFill>
                <a:latin typeface="Lato"/>
                <a:ea typeface="Lato"/>
                <a:cs typeface="Lato"/>
                <a:sym typeface="Lato"/>
              </a:rPr>
              <a:t> </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Course has not been updated in the catalog since its inception (8-10 years).</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Course has been revised to include more up to date procedures/techniques. </a:t>
            </a:r>
            <a:endParaRPr>
              <a:solidFill>
                <a:schemeClr val="dk1"/>
              </a:solidFill>
              <a:latin typeface="Lato"/>
              <a:ea typeface="Lato"/>
              <a:cs typeface="Lato"/>
              <a:sym typeface="Lat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120">
                <a:latin typeface="Century Schoolbook"/>
                <a:ea typeface="Century Schoolbook"/>
                <a:cs typeface="Century Schoolbook"/>
                <a:sym typeface="Century Schoolbook"/>
              </a:rPr>
              <a:t>Course Change Proposal: RET 4715 Advanced Neonatal and Pediatric Medicine</a:t>
            </a:r>
            <a:endParaRPr sz="2120">
              <a:latin typeface="Century Schoolbook"/>
              <a:ea typeface="Century Schoolbook"/>
              <a:cs typeface="Century Schoolbook"/>
              <a:sym typeface="Century Schoolbook"/>
            </a:endParaRPr>
          </a:p>
        </p:txBody>
      </p:sp>
      <p:sp>
        <p:nvSpPr>
          <p:cNvPr id="98" name="Google Shape;98;p20"/>
          <p:cNvSpPr txBox="1"/>
          <p:nvPr>
            <p:ph idx="1" type="body"/>
          </p:nvPr>
        </p:nvSpPr>
        <p:spPr>
          <a:xfrm>
            <a:off x="311700" y="126192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3"/>
              </a:rPr>
              <a:t>RET 4715 Advanced Neonatal and Pediatric Medicine Course Change Proposal</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This course has not been revised since its inception (~10 years ago). </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The course will now include pediatric care in the title, and the topics were changed to include pediatrics as well as neonatal care.</a:t>
            </a:r>
            <a:endParaRPr>
              <a:solidFill>
                <a:schemeClr val="dk1"/>
              </a:solidFill>
              <a:latin typeface="Lato"/>
              <a:ea typeface="Lato"/>
              <a:cs typeface="Lato"/>
              <a:sym typeface="Lato"/>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520">
                <a:latin typeface="Century Schoolbook"/>
                <a:ea typeface="Century Schoolbook"/>
                <a:cs typeface="Century Schoolbook"/>
                <a:sym typeface="Century Schoolbook"/>
              </a:rPr>
              <a:t>Course Change Proposal: SLS 1949 Work Experience Internship II</a:t>
            </a:r>
            <a:endParaRPr sz="2520">
              <a:latin typeface="Century Schoolbook"/>
              <a:ea typeface="Century Schoolbook"/>
              <a:cs typeface="Century Schoolbook"/>
              <a:sym typeface="Century Schoolbook"/>
            </a:endParaRPr>
          </a:p>
        </p:txBody>
      </p:sp>
      <p:sp>
        <p:nvSpPr>
          <p:cNvPr id="104" name="Google Shape;104;p21"/>
          <p:cNvSpPr txBox="1"/>
          <p:nvPr>
            <p:ph idx="1" type="body"/>
          </p:nvPr>
        </p:nvSpPr>
        <p:spPr>
          <a:xfrm>
            <a:off x="311700" y="1283800"/>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Font typeface="Lato"/>
              <a:buChar char="●"/>
            </a:pPr>
            <a:r>
              <a:rPr lang="en" u="sng">
                <a:solidFill>
                  <a:schemeClr val="hlink"/>
                </a:solidFill>
                <a:latin typeface="Lato"/>
                <a:ea typeface="Lato"/>
                <a:cs typeface="Lato"/>
                <a:sym typeface="Lato"/>
                <a:hlinkClick r:id="rId3"/>
              </a:rPr>
              <a:t>SLS 1949 Work Experience Internship II Course Change Proposal </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T</a:t>
            </a:r>
            <a:r>
              <a:rPr lang="en">
                <a:solidFill>
                  <a:schemeClr val="dk1"/>
                </a:solidFill>
                <a:latin typeface="Lato"/>
                <a:ea typeface="Lato"/>
                <a:cs typeface="Lato"/>
                <a:sym typeface="Lato"/>
              </a:rPr>
              <a:t>he SLS 1949 Work Experience Internship II course benefits students by providing real-world experience, enhancing their resumes, and fostering essential skills like communication, problem-solving, and teamwork. It also connects academia with industry, strengthening the college's relationships with potential employers. This course prepares students for the workforce, increasing their employability, and ensuring a smoother transition into post-graduate life.</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Credits in this course are variable and repeatable.</a:t>
            </a:r>
            <a:endParaRPr>
              <a:solidFill>
                <a:schemeClr val="dk1"/>
              </a:solidFill>
              <a:latin typeface="Lato"/>
              <a:ea typeface="Lato"/>
              <a:cs typeface="Lato"/>
              <a:sym typeface="Lato"/>
            </a:endParaRPr>
          </a:p>
          <a:p>
            <a:pPr indent="-342900" lvl="0" marL="457200" rtl="0" algn="l">
              <a:spcBef>
                <a:spcPts val="0"/>
              </a:spcBef>
              <a:spcAft>
                <a:spcPts val="0"/>
              </a:spcAft>
              <a:buClr>
                <a:schemeClr val="dk1"/>
              </a:buClr>
              <a:buSzPts val="1800"/>
              <a:buFont typeface="Lato"/>
              <a:buChar char="●"/>
            </a:pPr>
            <a:r>
              <a:rPr lang="en">
                <a:solidFill>
                  <a:schemeClr val="dk1"/>
                </a:solidFill>
                <a:latin typeface="Lato"/>
                <a:ea typeface="Lato"/>
                <a:cs typeface="Lato"/>
                <a:sym typeface="Lato"/>
              </a:rPr>
              <a:t>The course can be used by any school or department at the college. </a:t>
            </a:r>
            <a:endParaRPr>
              <a:solidFill>
                <a:schemeClr val="dk1"/>
              </a:solidFill>
              <a:latin typeface="Lato"/>
              <a:ea typeface="Lato"/>
              <a:cs typeface="Lato"/>
              <a:sym typeface="Lato"/>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