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A2510-AD89-48F6-B8F8-288C1A920033}" type="datetimeFigureOut">
              <a:rPr lang="en-US" smtClean="0"/>
              <a:pPr/>
              <a:t>8/29/2014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BBCA5-8A82-480A-A136-5AF98964EF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582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A2510-AD89-48F6-B8F8-288C1A920033}" type="datetimeFigureOut">
              <a:rPr lang="en-US" smtClean="0"/>
              <a:pPr/>
              <a:t>8/29/2014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BBCA5-8A82-480A-A136-5AF98964EF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477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A2510-AD89-48F6-B8F8-288C1A920033}" type="datetimeFigureOut">
              <a:rPr lang="en-US" smtClean="0"/>
              <a:pPr/>
              <a:t>8/29/2014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BBCA5-8A82-480A-A136-5AF98964EF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080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A2510-AD89-48F6-B8F8-288C1A920033}" type="datetimeFigureOut">
              <a:rPr lang="en-US" smtClean="0"/>
              <a:pPr/>
              <a:t>8/29/2014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BBCA5-8A82-480A-A136-5AF98964EF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184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A2510-AD89-48F6-B8F8-288C1A920033}" type="datetimeFigureOut">
              <a:rPr lang="en-US" smtClean="0"/>
              <a:pPr/>
              <a:t>8/29/2014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BBCA5-8A82-480A-A136-5AF98964EF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605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A2510-AD89-48F6-B8F8-288C1A920033}" type="datetimeFigureOut">
              <a:rPr lang="en-US" smtClean="0"/>
              <a:pPr/>
              <a:t>8/29/2014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BBCA5-8A82-480A-A136-5AF98964EF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198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A2510-AD89-48F6-B8F8-288C1A920033}" type="datetimeFigureOut">
              <a:rPr lang="en-US" smtClean="0"/>
              <a:pPr/>
              <a:t>8/29/2014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BBCA5-8A82-480A-A136-5AF98964EF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015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A2510-AD89-48F6-B8F8-288C1A920033}" type="datetimeFigureOut">
              <a:rPr lang="en-US" smtClean="0"/>
              <a:pPr/>
              <a:t>8/29/2014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BBCA5-8A82-480A-A136-5AF98964EF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211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A2510-AD89-48F6-B8F8-288C1A920033}" type="datetimeFigureOut">
              <a:rPr lang="en-US" smtClean="0"/>
              <a:pPr/>
              <a:t>8/29/2014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BBCA5-8A82-480A-A136-5AF98964EF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202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A2510-AD89-48F6-B8F8-288C1A920033}" type="datetimeFigureOut">
              <a:rPr lang="en-US" smtClean="0"/>
              <a:pPr/>
              <a:t>8/29/2014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BBCA5-8A82-480A-A136-5AF98964EF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559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A2510-AD89-48F6-B8F8-288C1A920033}" type="datetimeFigureOut">
              <a:rPr lang="en-US" smtClean="0"/>
              <a:pPr/>
              <a:t>8/29/2014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BBCA5-8A82-480A-A136-5AF98964EF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31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A2510-AD89-48F6-B8F8-288C1A920033}" type="datetimeFigureOut">
              <a:rPr lang="en-US" smtClean="0"/>
              <a:pPr/>
              <a:t>8/29/2014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BBCA5-8A82-480A-A136-5AF98964EF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276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csse.org/sense/survey/bench_earlyconn.cfm" TargetMode="External"/><Relationship Id="rId2" Type="http://schemas.openxmlformats.org/officeDocument/2006/relationships/hyperlink" Target="http://www.ccsse.org/sense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sw.edu/earlyaler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0679" y="1600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Survey of Entering Student Engagement</a:t>
            </a:r>
            <a:br>
              <a:rPr lang="en-US" dirty="0" smtClean="0"/>
            </a:br>
            <a:r>
              <a:rPr lang="en-US" i="1" dirty="0" smtClean="0"/>
              <a:t>SENSE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6479" y="3962400"/>
            <a:ext cx="6400800" cy="8382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>
                <a:solidFill>
                  <a:srgbClr val="00B0F0"/>
                </a:solidFill>
                <a:hlinkClick r:id="rId2"/>
              </a:rPr>
              <a:t>http://www.ccsse.org/sense/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smtClean="0">
                <a:solidFill>
                  <a:srgbClr val="00B0F0"/>
                </a:solidFill>
                <a:hlinkClick r:id="rId3"/>
              </a:rPr>
              <a:t>http://www.ccsse.org/sense/survey/bench_earlyconn.cfm</a:t>
            </a:r>
            <a:endParaRPr lang="en-US" dirty="0" smtClean="0">
              <a:solidFill>
                <a:srgbClr val="00B0F0"/>
              </a:solidFill>
            </a:endParaRPr>
          </a:p>
          <a:p>
            <a:endParaRPr lang="en-US" dirty="0">
              <a:solidFill>
                <a:srgbClr val="00B0F0"/>
              </a:solidFill>
            </a:endParaRPr>
          </a:p>
        </p:txBody>
      </p:sp>
      <p:pic>
        <p:nvPicPr>
          <p:cNvPr id="1026" name="Picture 2" descr="OfficialLogo_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181599"/>
            <a:ext cx="2845358" cy="1288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332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Engaged Learning Items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38458"/>
            <a:ext cx="6781800" cy="5233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53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Clear Academic Plan </a:t>
            </a:r>
            <a:r>
              <a:rPr lang="en-US" smtClean="0"/>
              <a:t>and Pathway Items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87958"/>
            <a:ext cx="7315200" cy="5206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548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FSW’s Areas of Highest Engagement in Fall 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 smtClean="0"/>
              <a:t>An </a:t>
            </a:r>
            <a:r>
              <a:rPr lang="en-US" dirty="0"/>
              <a:t>advisor helped me to select a course of study, program, or </a:t>
            </a:r>
            <a:r>
              <a:rPr lang="en-US" dirty="0" smtClean="0"/>
              <a:t>major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 smtClean="0"/>
              <a:t>Participated </a:t>
            </a:r>
            <a:r>
              <a:rPr lang="en-US" dirty="0"/>
              <a:t>in supplemental </a:t>
            </a:r>
            <a:r>
              <a:rPr lang="en-US" dirty="0" smtClean="0"/>
              <a:t>instruction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 smtClean="0"/>
              <a:t>Used </a:t>
            </a:r>
            <a:r>
              <a:rPr lang="en-US" dirty="0"/>
              <a:t>an electronic tool to communicate with an instructor about </a:t>
            </a:r>
            <a:r>
              <a:rPr lang="en-US" dirty="0" smtClean="0"/>
              <a:t>coursework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 smtClean="0"/>
              <a:t>Used </a:t>
            </a:r>
            <a:r>
              <a:rPr lang="en-US" dirty="0"/>
              <a:t>face-to-face </a:t>
            </a:r>
            <a:r>
              <a:rPr lang="en-US" dirty="0" smtClean="0"/>
              <a:t>tutoring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 smtClean="0"/>
              <a:t>Used </a:t>
            </a:r>
            <a:r>
              <a:rPr lang="en-US" dirty="0"/>
              <a:t>writing, math, or other skill lab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179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FSW’s Areas of Lowest Engagement in</a:t>
            </a:r>
            <a:br>
              <a:rPr lang="en-US" dirty="0" smtClean="0"/>
            </a:br>
            <a:r>
              <a:rPr lang="en-US" dirty="0" smtClean="0"/>
              <a:t>Fall 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9530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The </a:t>
            </a:r>
            <a:r>
              <a:rPr lang="en-US" dirty="0"/>
              <a:t>instructors at this college want me </a:t>
            </a:r>
            <a:r>
              <a:rPr lang="en-US"/>
              <a:t>to </a:t>
            </a:r>
            <a:r>
              <a:rPr lang="en-US" smtClean="0"/>
              <a:t>succeed</a:t>
            </a:r>
            <a:endParaRPr lang="en-US" dirty="0" smtClean="0"/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 smtClean="0"/>
              <a:t>At </a:t>
            </a:r>
            <a:r>
              <a:rPr lang="en-US" dirty="0"/>
              <a:t>least one other student whom I did not previously know learned my </a:t>
            </a:r>
            <a:r>
              <a:rPr lang="en-US" dirty="0" smtClean="0"/>
              <a:t>name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 smtClean="0"/>
              <a:t>At </a:t>
            </a:r>
            <a:r>
              <a:rPr lang="en-US" dirty="0"/>
              <a:t>least one instructor learned my </a:t>
            </a:r>
            <a:r>
              <a:rPr lang="en-US" dirty="0" smtClean="0"/>
              <a:t>name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 smtClean="0"/>
              <a:t>Used </a:t>
            </a:r>
            <a:r>
              <a:rPr lang="en-US" dirty="0"/>
              <a:t>computer </a:t>
            </a:r>
            <a:r>
              <a:rPr lang="en-US" dirty="0" smtClean="0"/>
              <a:t>lab</a:t>
            </a:r>
          </a:p>
          <a:p>
            <a:pPr lvl="0"/>
            <a:endParaRPr lang="en-US" dirty="0"/>
          </a:p>
          <a:p>
            <a:pPr lvl="0"/>
            <a:r>
              <a:rPr lang="en-US" dirty="0" smtClean="0"/>
              <a:t>Learned </a:t>
            </a:r>
            <a:r>
              <a:rPr lang="en-US" dirty="0"/>
              <a:t>to improve my study skills within a class, or </a:t>
            </a:r>
            <a:r>
              <a:rPr lang="en-US" dirty="0" smtClean="0"/>
              <a:t>through </a:t>
            </a:r>
            <a:r>
              <a:rPr lang="en-US" dirty="0"/>
              <a:t>another experience at this college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58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can faculty support engagement?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410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Learn students names and use names for positive reinforcement.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Provide students opportunities to engage in discussion and problem-solving in pairs and groups.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Help students locate the Academic Support Centers and Peer Tutoring.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Teach and model discipline-specific study strategies.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Use the Early Alert System. </a:t>
            </a:r>
            <a:r>
              <a:rPr lang="en-US" dirty="0" smtClean="0">
                <a:hlinkClick r:id="rId2"/>
              </a:rPr>
              <a:t>https://www.fsw.edu/earlyalert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34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184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Survey of Entering Student Engagement SENSE</vt:lpstr>
      <vt:lpstr>Engaged Learning Items</vt:lpstr>
      <vt:lpstr>Clear Academic Plan and Pathway Items</vt:lpstr>
      <vt:lpstr>FSW’s Areas of Highest Engagement in Fall 2013</vt:lpstr>
      <vt:lpstr>FSW’s Areas of Lowest Engagement in Fall 2013</vt:lpstr>
      <vt:lpstr>How can faculty support engagement?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Survey of Entering Student Engagement SENSE</dc:title>
  <dc:creator>Edison</dc:creator>
  <cp:lastModifiedBy>Kathy Clark</cp:lastModifiedBy>
  <cp:revision>10</cp:revision>
  <dcterms:created xsi:type="dcterms:W3CDTF">2014-08-16T23:30:21Z</dcterms:created>
  <dcterms:modified xsi:type="dcterms:W3CDTF">2014-08-29T17:19:08Z</dcterms:modified>
</cp:coreProperties>
</file>