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>
        <c:manualLayout>
          <c:xMode val="edge"/>
          <c:yMode val="edge"/>
          <c:x val="8.9693693693693732E-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 Full Time Faculty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Below Mean</c:v>
                </c:pt>
                <c:pt idx="1">
                  <c:v>Mean</c:v>
                </c:pt>
                <c:pt idx="2">
                  <c:v>Above Mean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ln w="12700">
      <a:solidFill>
        <a:schemeClr val="bg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>
        <c:manualLayout>
          <c:xMode val="edge"/>
          <c:yMode val="edge"/>
          <c:x val="0.3211982691352771"/>
          <c:y val="0.7995807127882598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 Adjunct Faculty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Below Mean</c:v>
                </c:pt>
                <c:pt idx="1">
                  <c:v>Mean</c:v>
                </c:pt>
                <c:pt idx="2">
                  <c:v>Above Mean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11</c:v>
                </c:pt>
                <c:pt idx="2">
                  <c:v>16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solidFill>
      <a:schemeClr val="tx1"/>
    </a:solidFill>
    <a:ln w="12700">
      <a:solidFill>
        <a:schemeClr val="bg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2011 Adjunct Faculty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Below Mean</c:v>
                </c:pt>
                <c:pt idx="1">
                  <c:v>Mean</c:v>
                </c:pt>
                <c:pt idx="2">
                  <c:v>Above Mean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16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ln>
      <a:solidFill>
        <a:schemeClr val="bg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/>
    </c:title>
    <c:plotArea>
      <c:layout/>
      <c:pieChart>
        <c:varyColors val="1"/>
        <c:ser>
          <c:idx val="1"/>
          <c:order val="1"/>
          <c:tx>
            <c:strRef>
              <c:f>Sheet1!$B$1</c:f>
              <c:strCache>
                <c:ptCount val="1"/>
                <c:pt idx="0">
                  <c:v>2011 Full Time Faculty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Below Mean</c:v>
                </c:pt>
                <c:pt idx="1">
                  <c:v> Mean</c:v>
                </c:pt>
                <c:pt idx="2">
                  <c:v>Above Mean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16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2011 Full Time Faculty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Below Mean</c:v>
                </c:pt>
                <c:pt idx="1">
                  <c:v> Mean</c:v>
                </c:pt>
                <c:pt idx="2">
                  <c:v>Above Mean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16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ln>
      <a:solidFill>
        <a:schemeClr val="bg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2011 All Faculty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2011 Faculty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'Sheet1'!$A$2:$A$4</c:f>
              <c:strCache>
                <c:ptCount val="3"/>
                <c:pt idx="0">
                  <c:v>Below Mean</c:v>
                </c:pt>
                <c:pt idx="1">
                  <c:v>Mean</c:v>
                </c:pt>
                <c:pt idx="2">
                  <c:v>Above Mean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32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 Faculty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Below Mean</c:v>
                </c:pt>
                <c:pt idx="1">
                  <c:v>Mean</c:v>
                </c:pt>
                <c:pt idx="2">
                  <c:v>Above Mean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16</c:v>
                </c:pt>
                <c:pt idx="2">
                  <c:v>26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62B2-0F6B-4F68-9207-10BAEE64BFD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FBA5-8421-4D3F-BD35-485A07D9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goals </a:t>
            </a:r>
            <a:br>
              <a:rPr lang="en-US" dirty="0" smtClean="0"/>
            </a:br>
            <a:r>
              <a:rPr lang="en-US" dirty="0" smtClean="0"/>
              <a:t>2011 - 2012</a:t>
            </a:r>
            <a:endParaRPr lang="en-US" dirty="0"/>
          </a:p>
        </p:txBody>
      </p:sp>
      <p:pic>
        <p:nvPicPr>
          <p:cNvPr id="3" name="Picture 2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914400"/>
            <a:ext cx="2971800" cy="22085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648200" y="1295400"/>
          <a:ext cx="32004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2667000"/>
          <a:ext cx="3200400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9200" y="457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SIR II Data – Effective Use of Technology</a:t>
            </a:r>
          </a:p>
          <a:p>
            <a:r>
              <a:rPr lang="en-US" sz="2400" dirty="0" smtClean="0"/>
              <a:t>Break Out – Full time and Adjunct Faculty</a:t>
            </a:r>
            <a:endParaRPr lang="en-US" sz="24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648200" y="5105400"/>
          <a:ext cx="32004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648200" y="3810000"/>
          <a:ext cx="3200400" cy="126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990600" y="3733799"/>
          <a:ext cx="3505200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990600" y="1371600"/>
          <a:ext cx="3505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Key Points </a:t>
            </a:r>
          </a:p>
          <a:p>
            <a:r>
              <a:rPr lang="en-US" dirty="0" smtClean="0"/>
              <a:t>Revealed in SIR II Data</a:t>
            </a:r>
          </a:p>
          <a:p>
            <a:pPr lvl="0"/>
            <a:r>
              <a:rPr lang="en-US" dirty="0" smtClean="0"/>
              <a:t>Overall data from 2010 and 2011 is similar;</a:t>
            </a:r>
          </a:p>
          <a:p>
            <a:pPr lvl="0"/>
            <a:r>
              <a:rPr lang="en-US" dirty="0" smtClean="0"/>
              <a:t>Concerns:</a:t>
            </a:r>
          </a:p>
          <a:p>
            <a:pPr lvl="1"/>
            <a:r>
              <a:rPr lang="en-US" dirty="0" smtClean="0"/>
              <a:t>Technology use decreased</a:t>
            </a:r>
          </a:p>
          <a:p>
            <a:pPr lvl="1"/>
            <a:r>
              <a:rPr lang="en-US" dirty="0" smtClean="0"/>
              <a:t>Very Effective use decreased</a:t>
            </a:r>
          </a:p>
          <a:p>
            <a:pPr lvl="1"/>
            <a:r>
              <a:rPr lang="en-US" dirty="0" smtClean="0"/>
              <a:t>In effective use increased</a:t>
            </a:r>
          </a:p>
          <a:p>
            <a:pPr lvl="0"/>
            <a:r>
              <a:rPr lang="en-US" dirty="0" smtClean="0"/>
              <a:t>Break Out data revelations</a:t>
            </a:r>
          </a:p>
          <a:p>
            <a:pPr lvl="1"/>
            <a:r>
              <a:rPr lang="en-US" dirty="0" smtClean="0"/>
              <a:t>2010 Minimal differences between full time and adjunct faculty</a:t>
            </a:r>
          </a:p>
          <a:p>
            <a:pPr lvl="1"/>
            <a:r>
              <a:rPr lang="en-US" dirty="0" smtClean="0"/>
              <a:t>2011 Full time faculty </a:t>
            </a:r>
            <a:r>
              <a:rPr lang="en-US" i="1" dirty="0" smtClean="0"/>
              <a:t>very effective</a:t>
            </a:r>
            <a:r>
              <a:rPr lang="en-US" dirty="0" smtClean="0"/>
              <a:t> significantly above the mean</a:t>
            </a:r>
          </a:p>
          <a:p>
            <a:pPr lvl="1"/>
            <a:r>
              <a:rPr lang="en-US" dirty="0" smtClean="0"/>
              <a:t>2011 Adjunct faculty </a:t>
            </a:r>
            <a:r>
              <a:rPr lang="en-US" i="1" dirty="0" smtClean="0"/>
              <a:t>very effective</a:t>
            </a:r>
            <a:r>
              <a:rPr lang="en-US" dirty="0" smtClean="0"/>
              <a:t> significantly below the mean</a:t>
            </a:r>
          </a:p>
          <a:p>
            <a:pPr lvl="1"/>
            <a:r>
              <a:rPr lang="en-US" dirty="0" smtClean="0"/>
              <a:t>2011 Full time faculty </a:t>
            </a:r>
            <a:r>
              <a:rPr lang="en-US" i="1" dirty="0" smtClean="0"/>
              <a:t>moderately ineffective</a:t>
            </a:r>
            <a:r>
              <a:rPr lang="en-US" dirty="0" smtClean="0"/>
              <a:t> and </a:t>
            </a:r>
            <a:r>
              <a:rPr lang="en-US" i="1" dirty="0" smtClean="0"/>
              <a:t>ineffective</a:t>
            </a:r>
            <a:r>
              <a:rPr lang="en-US" dirty="0" smtClean="0"/>
              <a:t> significantly below the mean</a:t>
            </a:r>
          </a:p>
          <a:p>
            <a:pPr lvl="1"/>
            <a:r>
              <a:rPr lang="en-US" dirty="0" smtClean="0"/>
              <a:t>2011 Adjunct faculty </a:t>
            </a:r>
            <a:r>
              <a:rPr lang="en-US" i="1" dirty="0" smtClean="0"/>
              <a:t>moderately ineffective</a:t>
            </a:r>
            <a:r>
              <a:rPr lang="en-US" dirty="0" smtClean="0"/>
              <a:t> and </a:t>
            </a:r>
            <a:r>
              <a:rPr lang="en-US" i="1" dirty="0" smtClean="0"/>
              <a:t>ineffective</a:t>
            </a:r>
            <a:r>
              <a:rPr lang="en-US" dirty="0" smtClean="0"/>
              <a:t> significantly above the mean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27344" r="19375" b="20313"/>
          <a:stretch>
            <a:fillRect/>
          </a:stretch>
        </p:blipFill>
        <p:spPr bwMode="auto">
          <a:xfrm>
            <a:off x="1219200" y="838200"/>
            <a:ext cx="693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28125" r="19375" b="21094"/>
          <a:stretch>
            <a:fillRect/>
          </a:stretch>
        </p:blipFill>
        <p:spPr bwMode="auto">
          <a:xfrm>
            <a:off x="1143000" y="8382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27344" r="19375" b="20313"/>
          <a:stretch>
            <a:fillRect/>
          </a:stretch>
        </p:blipFill>
        <p:spPr bwMode="auto">
          <a:xfrm>
            <a:off x="1143000" y="762000"/>
            <a:ext cx="693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27344" r="19375" b="21094"/>
          <a:stretch>
            <a:fillRect/>
          </a:stretch>
        </p:blipFill>
        <p:spPr bwMode="auto">
          <a:xfrm>
            <a:off x="1219200" y="838200"/>
            <a:ext cx="693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119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Unit goals  2011 - 2012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Education Unit goals  2011 - 2012</dc:title>
  <dc:creator>Joyce Rollins</dc:creator>
  <cp:lastModifiedBy>Joyce Rollins</cp:lastModifiedBy>
  <cp:revision>3</cp:revision>
  <dcterms:created xsi:type="dcterms:W3CDTF">2012-08-22T20:36:00Z</dcterms:created>
  <dcterms:modified xsi:type="dcterms:W3CDTF">2012-08-22T21:06:21Z</dcterms:modified>
</cp:coreProperties>
</file>