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319" r:id="rId2"/>
    <p:sldId id="320" r:id="rId3"/>
    <p:sldId id="336" r:id="rId4"/>
    <p:sldId id="321" r:id="rId5"/>
    <p:sldId id="329" r:id="rId6"/>
    <p:sldId id="292" r:id="rId7"/>
    <p:sldId id="330" r:id="rId8"/>
    <p:sldId id="332" r:id="rId9"/>
    <p:sldId id="256" r:id="rId10"/>
    <p:sldId id="331" r:id="rId11"/>
    <p:sldId id="333" r:id="rId12"/>
    <p:sldId id="313" r:id="rId13"/>
    <p:sldId id="314" r:id="rId14"/>
    <p:sldId id="315" r:id="rId15"/>
    <p:sldId id="316" r:id="rId16"/>
    <p:sldId id="317" r:id="rId17"/>
    <p:sldId id="290" r:id="rId18"/>
    <p:sldId id="337" r:id="rId19"/>
    <p:sldId id="324" r:id="rId20"/>
    <p:sldId id="323" r:id="rId21"/>
    <p:sldId id="334" r:id="rId22"/>
    <p:sldId id="327" r:id="rId23"/>
    <p:sldId id="328" r:id="rId24"/>
    <p:sldId id="306" r:id="rId25"/>
    <p:sldId id="335" r:id="rId26"/>
    <p:sldId id="338" r:id="rId27"/>
    <p:sldId id="291" r:id="rId28"/>
    <p:sldId id="289" r:id="rId29"/>
    <p:sldId id="304" r:id="rId30"/>
    <p:sldId id="288" r:id="rId31"/>
    <p:sldId id="325" r:id="rId32"/>
    <p:sldId id="326" r:id="rId33"/>
    <p:sldId id="286"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097" autoAdjust="0"/>
  </p:normalViewPr>
  <p:slideViewPr>
    <p:cSldViewPr>
      <p:cViewPr varScale="1">
        <p:scale>
          <a:sx n="51" d="100"/>
          <a:sy n="51" d="100"/>
        </p:scale>
        <p:origin x="-1066" y="-72"/>
      </p:cViewPr>
      <p:guideLst>
        <p:guide orient="horz" pos="2160"/>
        <p:guide pos="2880"/>
      </p:guideLst>
    </p:cSldViewPr>
  </p:slideViewPr>
  <p:outlineViewPr>
    <p:cViewPr>
      <p:scale>
        <a:sx n="33" d="100"/>
        <a:sy n="33" d="100"/>
      </p:scale>
      <p:origin x="0" y="29174"/>
    </p:cViewPr>
  </p:outlineViewPr>
  <p:notesTextViewPr>
    <p:cViewPr>
      <p:scale>
        <a:sx n="100" d="100"/>
        <a:sy n="100" d="100"/>
      </p:scale>
      <p:origin x="0" y="0"/>
    </p:cViewPr>
  </p:notesTextViewPr>
  <p:sorterViewPr>
    <p:cViewPr>
      <p:scale>
        <a:sx n="66" d="100"/>
        <a:sy n="66" d="100"/>
      </p:scale>
      <p:origin x="0" y="1176"/>
    </p:cViewPr>
  </p:sorterViewPr>
  <p:notesViewPr>
    <p:cSldViewPr>
      <p:cViewPr>
        <p:scale>
          <a:sx n="150" d="100"/>
          <a:sy n="150" d="100"/>
        </p:scale>
        <p:origin x="-58" y="66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4944">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970339" y="2"/>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4944">
              <a:defRPr sz="1200">
                <a:latin typeface="Calibri" pitchFamily="34" charset="0"/>
              </a:defRPr>
            </a:lvl1pPr>
          </a:lstStyle>
          <a:p>
            <a:fld id="{F30C3A56-A0EE-448C-A312-7CDFF3DC2D18}" type="datetimeFigureOut">
              <a:rPr lang="en-US"/>
              <a:pPr/>
              <a:t>8/19/2014</a:t>
            </a:fld>
            <a:endParaRPr lang="en-US"/>
          </a:p>
        </p:txBody>
      </p:sp>
      <p:sp>
        <p:nvSpPr>
          <p:cNvPr id="4" name="Footer Placeholder 3"/>
          <p:cNvSpPr>
            <a:spLocks noGrp="1"/>
          </p:cNvSpPr>
          <p:nvPr>
            <p:ph type="ftr" sz="quarter" idx="2"/>
          </p:nvPr>
        </p:nvSpPr>
        <p:spPr bwMode="auto">
          <a:xfrm>
            <a:off x="2" y="8829678"/>
            <a:ext cx="3038475"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4944">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970339" y="8829678"/>
            <a:ext cx="3038475"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4944">
              <a:defRPr sz="1200">
                <a:latin typeface="Calibri" pitchFamily="34" charset="0"/>
              </a:defRPr>
            </a:lvl1pPr>
          </a:lstStyle>
          <a:p>
            <a:fld id="{2E75AE97-D9FB-4FCC-BBB8-E4DB69417B13}" type="slidenum">
              <a:rPr lang="en-US"/>
              <a:pPr/>
              <a:t>‹#›</a:t>
            </a:fld>
            <a:endParaRPr lang="en-US"/>
          </a:p>
        </p:txBody>
      </p:sp>
    </p:spTree>
    <p:extLst>
      <p:ext uri="{BB962C8B-B14F-4D97-AF65-F5344CB8AC3E}">
        <p14:creationId xmlns:p14="http://schemas.microsoft.com/office/powerpoint/2010/main" val="3023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4944">
              <a:defRPr sz="1200">
                <a:latin typeface="Calibri" pitchFamily="34" charset="0"/>
              </a:defRPr>
            </a:lvl1pPr>
          </a:lstStyle>
          <a:p>
            <a:endParaRPr lang="en-US"/>
          </a:p>
        </p:txBody>
      </p:sp>
      <p:sp>
        <p:nvSpPr>
          <p:cNvPr id="3" name="Date Placeholder 2"/>
          <p:cNvSpPr>
            <a:spLocks noGrp="1"/>
          </p:cNvSpPr>
          <p:nvPr>
            <p:ph type="dt" idx="1"/>
          </p:nvPr>
        </p:nvSpPr>
        <p:spPr bwMode="auto">
          <a:xfrm>
            <a:off x="3970339" y="2"/>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4944">
              <a:defRPr sz="1200">
                <a:latin typeface="Calibri" pitchFamily="34" charset="0"/>
              </a:defRPr>
            </a:lvl1pPr>
          </a:lstStyle>
          <a:p>
            <a:fld id="{B65F3FE9-AF6B-4172-9797-A16C292A400B}" type="datetimeFigureOut">
              <a:rPr lang="en-US"/>
              <a:pPr/>
              <a:t>8/19/2014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065" tIns="45532" rIns="91065" bIns="45532" rtlCol="0" anchor="ctr"/>
          <a:lstStyle/>
          <a:p>
            <a:pPr lvl="0"/>
            <a:endParaRPr lang="en-US" noProof="0" dirty="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2" y="8829678"/>
            <a:ext cx="3038475"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4944">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9" y="8829678"/>
            <a:ext cx="3038475"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4944">
              <a:defRPr sz="1200">
                <a:latin typeface="Calibri" pitchFamily="34" charset="0"/>
              </a:defRPr>
            </a:lvl1pPr>
          </a:lstStyle>
          <a:p>
            <a:fld id="{770D5CDE-698D-4F4E-B7DC-8EBE323EFC1C}" type="slidenum">
              <a:rPr lang="en-US"/>
              <a:pPr/>
              <a:t>‹#›</a:t>
            </a:fld>
            <a:endParaRPr lang="en-US"/>
          </a:p>
        </p:txBody>
      </p:sp>
    </p:spTree>
    <p:extLst>
      <p:ext uri="{BB962C8B-B14F-4D97-AF65-F5344CB8AC3E}">
        <p14:creationId xmlns:p14="http://schemas.microsoft.com/office/powerpoint/2010/main" val="2893634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D5CDE-698D-4F4E-B7DC-8EBE323EFC1C}" type="slidenum">
              <a:rPr lang="en-US" smtClean="0"/>
              <a:pPr/>
              <a:t>1</a:t>
            </a:fld>
            <a:endParaRPr lang="en-US"/>
          </a:p>
        </p:txBody>
      </p:sp>
    </p:spTree>
    <p:extLst>
      <p:ext uri="{BB962C8B-B14F-4D97-AF65-F5344CB8AC3E}">
        <p14:creationId xmlns:p14="http://schemas.microsoft.com/office/powerpoint/2010/main" val="2525924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r>
              <a:rPr lang="en-US" i="1" dirty="0" smtClean="0"/>
              <a:t>So</a:t>
            </a:r>
            <a:r>
              <a:rPr lang="en-US" i="1" dirty="0" smtClean="0"/>
              <a:t>… </a:t>
            </a:r>
            <a:r>
              <a:rPr lang="en-US" i="1" baseline="0" dirty="0" smtClean="0"/>
              <a:t>Before we go any further …. Let’ think back….</a:t>
            </a:r>
          </a:p>
          <a:p>
            <a:pPr eaLnBrk="1" hangingPunct="1">
              <a:spcBef>
                <a:spcPct val="0"/>
              </a:spcBef>
            </a:pPr>
            <a:endParaRPr lang="en-US" i="1" baseline="0" dirty="0" smtClean="0"/>
          </a:p>
          <a:p>
            <a:pPr eaLnBrk="1" hangingPunct="1">
              <a:spcBef>
                <a:spcPct val="0"/>
              </a:spcBef>
            </a:pPr>
            <a:r>
              <a:rPr lang="en-US" i="1" baseline="0" dirty="0" smtClean="0"/>
              <a:t>So … what were we/you doing 5 years ago (2009)	prep for SACS</a:t>
            </a:r>
          </a:p>
          <a:p>
            <a:pPr eaLnBrk="1" hangingPunct="1">
              <a:spcBef>
                <a:spcPct val="0"/>
              </a:spcBef>
            </a:pPr>
            <a:endParaRPr lang="en-US" i="1" baseline="0" dirty="0" smtClean="0"/>
          </a:p>
          <a:p>
            <a:pPr eaLnBrk="1" hangingPunct="1">
              <a:spcBef>
                <a:spcPct val="0"/>
              </a:spcBef>
            </a:pPr>
            <a:r>
              <a:rPr lang="en-US" i="1" baseline="0" dirty="0" smtClean="0"/>
              <a:t>So … what were we/you doing 3 years ago (2011)	SACS visit</a:t>
            </a:r>
          </a:p>
          <a:p>
            <a:pPr eaLnBrk="1" hangingPunct="1">
              <a:spcBef>
                <a:spcPct val="0"/>
              </a:spcBef>
            </a:pPr>
            <a:endParaRPr lang="en-US" i="1" baseline="0" dirty="0" smtClean="0"/>
          </a:p>
          <a:p>
            <a:pPr eaLnBrk="1" hangingPunct="1">
              <a:spcBef>
                <a:spcPct val="0"/>
              </a:spcBef>
            </a:pPr>
            <a:r>
              <a:rPr lang="en-US" i="1" baseline="0" dirty="0" smtClean="0"/>
              <a:t>So … what were we/you doing 2 years ago (2012)	SACS response; “administration issues/changes’</a:t>
            </a:r>
          </a:p>
          <a:p>
            <a:pPr eaLnBrk="1" hangingPunct="1">
              <a:spcBef>
                <a:spcPct val="0"/>
              </a:spcBef>
            </a:pPr>
            <a:r>
              <a:rPr lang="en-US" i="1" baseline="0" dirty="0" smtClean="0"/>
              <a:t>	Dr. Wright came onboard, </a:t>
            </a:r>
          </a:p>
          <a:p>
            <a:pPr eaLnBrk="1" hangingPunct="1">
              <a:spcBef>
                <a:spcPct val="0"/>
              </a:spcBef>
            </a:pPr>
            <a:r>
              <a:rPr lang="en-US" i="1" baseline="0" dirty="0" smtClean="0"/>
              <a:t>So… a short time later ….  Dr. Allbritten returned to be President</a:t>
            </a:r>
          </a:p>
          <a:p>
            <a:pPr defTabSz="913303" eaLnBrk="1" hangingPunct="1">
              <a:spcBef>
                <a:spcPct val="0"/>
              </a:spcBef>
              <a:defRPr/>
            </a:pPr>
            <a:endParaRPr lang="en-US" i="1" baseline="0" dirty="0" smtClean="0"/>
          </a:p>
          <a:p>
            <a:pPr defTabSz="913303" eaLnBrk="1" hangingPunct="1">
              <a:spcBef>
                <a:spcPct val="0"/>
              </a:spcBef>
              <a:defRPr/>
            </a:pPr>
            <a:r>
              <a:rPr lang="en-US" i="1" baseline="0" dirty="0" smtClean="0"/>
              <a:t>…next slide….</a:t>
            </a:r>
          </a:p>
          <a:p>
            <a:pPr defTabSz="913303" eaLnBrk="1" hangingPunct="1">
              <a:spcBef>
                <a:spcPct val="0"/>
              </a:spcBef>
              <a:defRPr/>
            </a:pPr>
            <a:endParaRPr lang="en-US" i="1" baseline="0" dirty="0" smtClean="0"/>
          </a:p>
          <a:p>
            <a:pPr defTabSz="913303" eaLnBrk="1" hangingPunct="1">
              <a:spcBef>
                <a:spcPct val="0"/>
              </a:spcBef>
            </a:pPr>
            <a:endParaRPr lang="en-US" i="1" baseline="0" dirty="0" smtClean="0"/>
          </a:p>
          <a:p>
            <a:pPr defTabSz="913303" eaLnBrk="1" hangingPunct="1">
              <a:spcBef>
                <a:spcPct val="0"/>
              </a:spcBef>
            </a:pPr>
            <a:r>
              <a:rPr lang="en-US" i="1" baseline="0" dirty="0" smtClean="0"/>
              <a:t>	</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defTabSz="913303" eaLnBrk="1" hangingPunct="1">
              <a:spcBef>
                <a:spcPct val="0"/>
              </a:spcBef>
              <a:defRPr/>
            </a:pPr>
            <a:endParaRPr lang="en-US" i="1" baseline="0" dirty="0" smtClean="0"/>
          </a:p>
          <a:p>
            <a:pPr defTabSz="913303" eaLnBrk="1" hangingPunct="1">
              <a:spcBef>
                <a:spcPct val="0"/>
              </a:spcBef>
            </a:pPr>
            <a:r>
              <a:rPr lang="en-US" i="1" baseline="0" dirty="0" smtClean="0"/>
              <a:t>So what ….?</a:t>
            </a:r>
          </a:p>
          <a:p>
            <a:pPr defTabSz="913303" eaLnBrk="1" hangingPunct="1">
              <a:spcBef>
                <a:spcPct val="0"/>
              </a:spcBef>
            </a:pPr>
            <a:endParaRPr lang="en-US" i="1" baseline="0" dirty="0" smtClean="0"/>
          </a:p>
          <a:p>
            <a:pPr defTabSz="913303" eaLnBrk="1" hangingPunct="1">
              <a:spcBef>
                <a:spcPct val="0"/>
              </a:spcBef>
            </a:pPr>
            <a:r>
              <a:rPr lang="en-US" i="1" baseline="0" dirty="0" smtClean="0"/>
              <a:t>I’m here now…</a:t>
            </a:r>
          </a:p>
          <a:p>
            <a:pPr defTabSz="913303" eaLnBrk="1" hangingPunct="1">
              <a:spcBef>
                <a:spcPct val="0"/>
              </a:spcBef>
            </a:pPr>
            <a:endParaRPr lang="en-US" i="1" baseline="0" dirty="0" smtClean="0"/>
          </a:p>
          <a:p>
            <a:pPr eaLnBrk="1" hangingPunct="1">
              <a:spcBef>
                <a:spcPct val="0"/>
              </a:spcBef>
            </a:pPr>
            <a:endParaRPr lang="en-US" i="1" dirty="0" smtClean="0"/>
          </a:p>
          <a:p>
            <a:pPr eaLnBrk="1" hangingPunct="1">
              <a:spcBef>
                <a:spcPct val="0"/>
              </a:spcBef>
            </a:pPr>
            <a:r>
              <a:rPr lang="en-US" i="1" dirty="0" smtClean="0"/>
              <a:t>So, At my Dec interview, you</a:t>
            </a:r>
            <a:r>
              <a:rPr lang="en-US" i="1" baseline="0" dirty="0" smtClean="0"/>
              <a:t> asked ….</a:t>
            </a:r>
          </a:p>
          <a:p>
            <a:pPr defTabSz="913303" eaLnBrk="1" hangingPunct="1">
              <a:spcBef>
                <a:spcPct val="0"/>
              </a:spcBef>
            </a:pPr>
            <a:endParaRPr lang="en-US" i="1" baseline="0" dirty="0" smtClean="0"/>
          </a:p>
          <a:p>
            <a:pPr defTabSz="913303" eaLnBrk="1" hangingPunct="1">
              <a:spcBef>
                <a:spcPct val="0"/>
              </a:spcBef>
            </a:pPr>
            <a:endParaRPr lang="en-US" i="1" baseline="0" dirty="0" smtClean="0"/>
          </a:p>
          <a:p>
            <a:pPr defTabSz="913303" eaLnBrk="1" hangingPunct="1">
              <a:spcBef>
                <a:spcPct val="0"/>
              </a:spcBef>
            </a:pPr>
            <a:r>
              <a:rPr lang="en-US" i="1" baseline="0" dirty="0" smtClean="0"/>
              <a:t>	</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p:txBody>
          <a:bodyPr/>
          <a:lstStyle/>
          <a:p>
            <a:pPr eaLnBrk="1" hangingPunct="1">
              <a:spcBef>
                <a:spcPct val="0"/>
              </a:spcBef>
            </a:pPr>
            <a:endParaRPr lang="en-US" i="1" baseline="0" dirty="0" smtClean="0"/>
          </a:p>
          <a:p>
            <a:pPr eaLnBrk="1" hangingPunct="1">
              <a:spcBef>
                <a:spcPct val="0"/>
              </a:spcBef>
            </a:pPr>
            <a:r>
              <a:rPr lang="en-US" i="1" baseline="0" dirty="0" smtClean="0"/>
              <a:t>And I shared …</a:t>
            </a:r>
          </a:p>
          <a:p>
            <a:pPr eaLnBrk="1" hangingPunct="1">
              <a:spcBef>
                <a:spcPct val="0"/>
              </a:spcBef>
            </a:pPr>
            <a:endParaRPr lang="en-US" i="1" baseline="0" dirty="0" smtClean="0"/>
          </a:p>
          <a:p>
            <a:pPr eaLnBrk="1" hangingPunct="1">
              <a:spcBef>
                <a:spcPct val="0"/>
              </a:spcBef>
            </a:pPr>
            <a:r>
              <a:rPr lang="en-US" i="1" baseline="0" dirty="0" smtClean="0"/>
              <a:t>Next slides</a:t>
            </a:r>
          </a:p>
          <a:p>
            <a:pPr eaLnBrk="1" hangingPunct="1">
              <a:spcBef>
                <a:spcPct val="0"/>
              </a:spcBef>
            </a:pPr>
            <a:r>
              <a:rPr lang="en-US" i="1" dirty="0" smtClean="0"/>
              <a:t>                      </a:t>
            </a:r>
            <a:endParaRPr lang="en-US" i="1" dirty="0" smtClean="0"/>
          </a:p>
        </p:txBody>
      </p:sp>
      <p:sp>
        <p:nvSpPr>
          <p:cNvPr id="27651" name="Slide Number Placeholder 3"/>
          <p:cNvSpPr>
            <a:spLocks noGrp="1"/>
          </p:cNvSpPr>
          <p:nvPr>
            <p:ph type="sldNum" sz="quarter" idx="5"/>
          </p:nvPr>
        </p:nvSpPr>
        <p:spPr>
          <a:noFill/>
        </p:spPr>
        <p:txBody>
          <a:bodyPr/>
          <a:lstStyle/>
          <a:p>
            <a:fld id="{F2F3CF90-0136-449D-A0E6-C684F3E28E0B}"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p:txBody>
          <a:bodyPr/>
          <a:lstStyle/>
          <a:p>
            <a:pPr eaLnBrk="1" hangingPunct="1">
              <a:spcBef>
                <a:spcPct val="0"/>
              </a:spcBef>
            </a:pPr>
            <a:r>
              <a:rPr lang="en-US" dirty="0" smtClean="0"/>
              <a:t>We reviewed Your vision &amp;</a:t>
            </a:r>
            <a:r>
              <a:rPr lang="en-US" baseline="0" dirty="0" smtClean="0"/>
              <a:t> mission statements at the time</a:t>
            </a:r>
            <a:endParaRPr lang="en-US" dirty="0" smtClean="0"/>
          </a:p>
        </p:txBody>
      </p:sp>
      <p:sp>
        <p:nvSpPr>
          <p:cNvPr id="29699" name="Slide Number Placeholder 3"/>
          <p:cNvSpPr>
            <a:spLocks noGrp="1"/>
          </p:cNvSpPr>
          <p:nvPr>
            <p:ph type="sldNum" sz="quarter" idx="5"/>
          </p:nvPr>
        </p:nvSpPr>
        <p:spPr>
          <a:noFill/>
        </p:spPr>
        <p:txBody>
          <a:bodyPr/>
          <a:lstStyle/>
          <a:p>
            <a:fld id="{033CF823-E640-4922-8C1E-E99D8DEF8BFB}"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p:txBody>
          <a:bodyPr/>
          <a:lstStyle/>
          <a:p>
            <a:pPr eaLnBrk="1" hangingPunct="1">
              <a:spcBef>
                <a:spcPct val="0"/>
              </a:spcBef>
            </a:pPr>
            <a:r>
              <a:rPr lang="en-US" dirty="0" smtClean="0"/>
              <a:t>We went over the BOT’s strategic priorities…</a:t>
            </a:r>
            <a:endParaRPr lang="en-US" dirty="0" smtClean="0"/>
          </a:p>
        </p:txBody>
      </p:sp>
      <p:sp>
        <p:nvSpPr>
          <p:cNvPr id="31747" name="Slide Number Placeholder 3"/>
          <p:cNvSpPr>
            <a:spLocks noGrp="1"/>
          </p:cNvSpPr>
          <p:nvPr>
            <p:ph type="sldNum" sz="quarter" idx="5"/>
          </p:nvPr>
        </p:nvSpPr>
        <p:spPr>
          <a:noFill/>
        </p:spPr>
        <p:txBody>
          <a:bodyPr/>
          <a:lstStyle/>
          <a:p>
            <a:fld id="{A762DD7D-E834-4FE1-950D-7008DB90C219}"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p:txBody>
          <a:bodyPr/>
          <a:lstStyle/>
          <a:p>
            <a:pPr eaLnBrk="1" hangingPunct="1">
              <a:spcBef>
                <a:spcPct val="0"/>
              </a:spcBef>
            </a:pPr>
            <a:r>
              <a:rPr lang="en-US" dirty="0" smtClean="0"/>
              <a:t>We reviewed – </a:t>
            </a:r>
          </a:p>
          <a:p>
            <a:pPr eaLnBrk="1" hangingPunct="1">
              <a:spcBef>
                <a:spcPct val="0"/>
              </a:spcBef>
            </a:pPr>
            <a:r>
              <a:rPr lang="en-US" dirty="0" smtClean="0"/>
              <a:t>	the </a:t>
            </a:r>
            <a:r>
              <a:rPr lang="en-US" dirty="0" smtClean="0"/>
              <a:t>role of the arts and sciences in a liberal arts education.  </a:t>
            </a:r>
            <a:endParaRPr lang="en-US" dirty="0" smtClean="0"/>
          </a:p>
          <a:p>
            <a:pPr eaLnBrk="1" hangingPunct="1">
              <a:spcBef>
                <a:spcPct val="0"/>
              </a:spcBef>
            </a:pPr>
            <a:endParaRPr lang="en-US" dirty="0" smtClean="0"/>
          </a:p>
          <a:p>
            <a:pPr eaLnBrk="1" hangingPunct="1">
              <a:spcBef>
                <a:spcPct val="0"/>
              </a:spcBef>
            </a:pPr>
            <a:r>
              <a:rPr lang="en-US" dirty="0" smtClean="0"/>
              <a:t>	that </a:t>
            </a:r>
            <a:r>
              <a:rPr lang="en-US" dirty="0" smtClean="0"/>
              <a:t>we must continue to reinforce what we believe to be the key elements of a liberal arts education.  </a:t>
            </a:r>
            <a:endParaRPr lang="en-US" dirty="0" smtClean="0"/>
          </a:p>
          <a:p>
            <a:pPr eaLnBrk="1" hangingPunct="1">
              <a:spcBef>
                <a:spcPct val="0"/>
              </a:spcBef>
            </a:pPr>
            <a:endParaRPr lang="en-US" dirty="0" smtClean="0"/>
          </a:p>
          <a:p>
            <a:pPr eaLnBrk="1" hangingPunct="1">
              <a:spcBef>
                <a:spcPct val="0"/>
              </a:spcBef>
            </a:pPr>
            <a:r>
              <a:rPr lang="en-US" dirty="0" smtClean="0"/>
              <a:t>	I asked can </a:t>
            </a:r>
            <a:r>
              <a:rPr lang="en-US" dirty="0" smtClean="0"/>
              <a:t>we just “tweak” our Gen Ed core requirements</a:t>
            </a:r>
            <a:r>
              <a:rPr lang="en-US" dirty="0" smtClean="0"/>
              <a:t>?</a:t>
            </a:r>
          </a:p>
          <a:p>
            <a:pPr eaLnBrk="1" hangingPunct="1">
              <a:spcBef>
                <a:spcPct val="0"/>
              </a:spcBef>
            </a:pPr>
            <a:endParaRPr lang="en-US" dirty="0" smtClean="0"/>
          </a:p>
          <a:p>
            <a:pPr eaLnBrk="1" hangingPunct="1">
              <a:spcBef>
                <a:spcPct val="0"/>
              </a:spcBef>
            </a:pPr>
            <a:r>
              <a:rPr lang="en-US" dirty="0" smtClean="0"/>
              <a:t>	Which  course,</a:t>
            </a:r>
            <a:r>
              <a:rPr lang="en-US" baseline="0" dirty="0" smtClean="0"/>
              <a:t> now we have all kinds of legislation driving our Gen Ed process…</a:t>
            </a:r>
            <a:endParaRPr lang="en-US" dirty="0" smtClean="0"/>
          </a:p>
        </p:txBody>
      </p:sp>
      <p:sp>
        <p:nvSpPr>
          <p:cNvPr id="33795" name="Slide Number Placeholder 3"/>
          <p:cNvSpPr>
            <a:spLocks noGrp="1"/>
          </p:cNvSpPr>
          <p:nvPr>
            <p:ph type="sldNum" sz="quarter" idx="5"/>
          </p:nvPr>
        </p:nvSpPr>
        <p:spPr>
          <a:noFill/>
        </p:spPr>
        <p:txBody>
          <a:bodyPr/>
          <a:lstStyle/>
          <a:p>
            <a:fld id="{D4D9BA2C-D922-457D-8D89-2CCB7E34F87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p:txBody>
          <a:bodyPr/>
          <a:lstStyle/>
          <a:p>
            <a:pPr eaLnBrk="1" hangingPunct="1">
              <a:spcBef>
                <a:spcPct val="0"/>
              </a:spcBef>
            </a:pPr>
            <a:r>
              <a:rPr lang="en-US" dirty="0" smtClean="0"/>
              <a:t>We discussed</a:t>
            </a:r>
            <a:r>
              <a:rPr lang="en-US" baseline="0" dirty="0" smtClean="0"/>
              <a:t> your </a:t>
            </a:r>
            <a:r>
              <a:rPr lang="en-US" dirty="0" smtClean="0"/>
              <a:t>then A&amp;S mission statements</a:t>
            </a:r>
            <a:endParaRPr lang="en-US" dirty="0" smtClean="0"/>
          </a:p>
        </p:txBody>
      </p:sp>
      <p:sp>
        <p:nvSpPr>
          <p:cNvPr id="35843" name="Slide Number Placeholder 3"/>
          <p:cNvSpPr>
            <a:spLocks noGrp="1"/>
          </p:cNvSpPr>
          <p:nvPr>
            <p:ph type="sldNum" sz="quarter" idx="5"/>
          </p:nvPr>
        </p:nvSpPr>
        <p:spPr>
          <a:noFill/>
        </p:spPr>
        <p:txBody>
          <a:bodyPr/>
          <a:lstStyle/>
          <a:p>
            <a:fld id="{23C1F390-F73D-4243-B8F1-482E8A218516}"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p:txBody>
          <a:bodyPr/>
          <a:lstStyle/>
          <a:p>
            <a:pPr eaLnBrk="1" hangingPunct="1">
              <a:spcBef>
                <a:spcPct val="0"/>
              </a:spcBef>
            </a:pPr>
            <a:r>
              <a:rPr lang="en-US" dirty="0" smtClean="0"/>
              <a:t>I shared My vision, at that time, as to a five – year vision statement</a:t>
            </a:r>
            <a:r>
              <a:rPr lang="en-US" baseline="0" dirty="0" smtClean="0"/>
              <a:t>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p:txBody>
      </p:sp>
      <p:sp>
        <p:nvSpPr>
          <p:cNvPr id="37891" name="Slide Number Placeholder 3"/>
          <p:cNvSpPr>
            <a:spLocks noGrp="1"/>
          </p:cNvSpPr>
          <p:nvPr>
            <p:ph type="sldNum" sz="quarter" idx="5"/>
          </p:nvPr>
        </p:nvSpPr>
        <p:spPr>
          <a:noFill/>
        </p:spPr>
        <p:txBody>
          <a:bodyPr/>
          <a:lstStyle/>
          <a:p>
            <a:fld id="{F7EC3A1D-228E-411F-89DF-AE3D6419ADF7}"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defTabSz="913303" eaLnBrk="1" hangingPunct="1">
              <a:spcBef>
                <a:spcPct val="0"/>
              </a:spcBef>
              <a:defRPr/>
            </a:pPr>
            <a:endParaRPr lang="en-US" i="1" baseline="0" dirty="0" smtClean="0"/>
          </a:p>
          <a:p>
            <a:pPr defTabSz="913303" eaLnBrk="1" hangingPunct="1">
              <a:spcBef>
                <a:spcPct val="0"/>
              </a:spcBef>
            </a:pPr>
            <a:r>
              <a:rPr lang="en-US" i="1" baseline="0" dirty="0" smtClean="0"/>
              <a:t>So what ….?</a:t>
            </a:r>
          </a:p>
          <a:p>
            <a:pPr defTabSz="913303" eaLnBrk="1" hangingPunct="1">
              <a:spcBef>
                <a:spcPct val="0"/>
              </a:spcBef>
            </a:pPr>
            <a:endParaRPr lang="en-US" i="1" baseline="0" dirty="0" smtClean="0"/>
          </a:p>
          <a:p>
            <a:pPr defTabSz="913303" eaLnBrk="1" hangingPunct="1">
              <a:spcBef>
                <a:spcPct val="0"/>
              </a:spcBef>
            </a:pPr>
            <a:r>
              <a:rPr lang="en-US" i="1" baseline="0" dirty="0" smtClean="0"/>
              <a:t>I used all of those to draft a new M&amp;V statement for the SoAHSS … since the old one was no longer applicable due to the split into two schools ….(handout)</a:t>
            </a:r>
          </a:p>
          <a:p>
            <a:pPr defTabSz="913303" eaLnBrk="1" hangingPunct="1">
              <a:spcBef>
                <a:spcPct val="0"/>
              </a:spcBef>
            </a:pPr>
            <a:endParaRPr lang="en-US" i="1" baseline="0" dirty="0" smtClean="0"/>
          </a:p>
          <a:p>
            <a:pPr defTabSz="913303" eaLnBrk="1" hangingPunct="1">
              <a:spcBef>
                <a:spcPct val="0"/>
              </a:spcBef>
            </a:pPr>
            <a:r>
              <a:rPr lang="en-US" i="1" baseline="0" dirty="0" smtClean="0"/>
              <a:t>And …. I b</a:t>
            </a:r>
            <a:r>
              <a:rPr lang="en-US" dirty="0" smtClean="0"/>
              <a:t>egan meeting with the chairs – first one-on-one, then biweekly as a group (my agenda)</a:t>
            </a:r>
            <a:r>
              <a:rPr lang="en-US" baseline="0" dirty="0" smtClean="0"/>
              <a:t> and in alternate weeks (their individual agenda)</a:t>
            </a:r>
          </a:p>
          <a:p>
            <a:pPr defTabSz="913303" eaLnBrk="1" hangingPunct="1">
              <a:spcBef>
                <a:spcPct val="0"/>
              </a:spcBef>
            </a:pPr>
            <a:endParaRPr lang="en-US" baseline="0" dirty="0" smtClean="0"/>
          </a:p>
          <a:p>
            <a:pPr defTabSz="913303" eaLnBrk="1" hangingPunct="1">
              <a:spcBef>
                <a:spcPct val="0"/>
              </a:spcBef>
            </a:pPr>
            <a:r>
              <a:rPr lang="en-US" baseline="0" dirty="0" smtClean="0"/>
              <a:t>And together we came up with our current M&amp;V statement….</a:t>
            </a:r>
          </a:p>
          <a:p>
            <a:pPr defTabSz="913303" eaLnBrk="1" hangingPunct="1">
              <a:spcBef>
                <a:spcPct val="0"/>
              </a:spcBef>
            </a:pPr>
            <a:endParaRPr lang="en-US" i="1" baseline="0" dirty="0" smtClean="0"/>
          </a:p>
          <a:p>
            <a:pPr defTabSz="913303" eaLnBrk="1" hangingPunct="1">
              <a:spcBef>
                <a:spcPct val="0"/>
              </a:spcBef>
            </a:pPr>
            <a:endParaRPr lang="en-US" i="1" baseline="0" dirty="0" smtClean="0"/>
          </a:p>
          <a:p>
            <a:pPr defTabSz="913303" eaLnBrk="1" hangingPunct="1">
              <a:spcBef>
                <a:spcPct val="0"/>
              </a:spcBef>
            </a:pPr>
            <a:r>
              <a:rPr lang="en-US" i="1" baseline="0" dirty="0" smtClean="0"/>
              <a:t>	</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…statement that now is a part of the Catalog </a:t>
            </a:r>
          </a:p>
          <a:p>
            <a:endParaRPr lang="en-US" baseline="0" dirty="0" smtClean="0"/>
          </a:p>
          <a:p>
            <a:endParaRPr lang="en-US" baseline="0" dirty="0" smtClean="0"/>
          </a:p>
          <a:p>
            <a:r>
              <a:rPr lang="en-US" baseline="0" dirty="0" smtClean="0"/>
              <a:t>…And we created a “Who we are ….” as the opening to our soon to be published SoAHSS brochure.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0D5CDE-698D-4F4E-B7DC-8EBE323EFC1C}" type="slidenum">
              <a:rPr lang="en-US" smtClean="0"/>
              <a:pPr/>
              <a:t>19</a:t>
            </a:fld>
            <a:endParaRPr lang="en-US"/>
          </a:p>
        </p:txBody>
      </p:sp>
    </p:spTree>
    <p:extLst>
      <p:ext uri="{BB962C8B-B14F-4D97-AF65-F5344CB8AC3E}">
        <p14:creationId xmlns:p14="http://schemas.microsoft.com/office/powerpoint/2010/main" val="13015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D5CDE-698D-4F4E-B7DC-8EBE323EFC1C}" type="slidenum">
              <a:rPr lang="en-US" smtClean="0"/>
              <a:pPr/>
              <a:t>2</a:t>
            </a:fld>
            <a:endParaRPr lang="en-US"/>
          </a:p>
        </p:txBody>
      </p:sp>
    </p:spTree>
    <p:extLst>
      <p:ext uri="{BB962C8B-B14F-4D97-AF65-F5344CB8AC3E}">
        <p14:creationId xmlns:p14="http://schemas.microsoft.com/office/powerpoint/2010/main" val="157944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handout …</a:t>
            </a:r>
            <a:endParaRPr lang="en-US" dirty="0"/>
          </a:p>
        </p:txBody>
      </p:sp>
      <p:sp>
        <p:nvSpPr>
          <p:cNvPr id="4" name="Slide Number Placeholder 3"/>
          <p:cNvSpPr>
            <a:spLocks noGrp="1"/>
          </p:cNvSpPr>
          <p:nvPr>
            <p:ph type="sldNum" sz="quarter" idx="10"/>
          </p:nvPr>
        </p:nvSpPr>
        <p:spPr/>
        <p:txBody>
          <a:bodyPr/>
          <a:lstStyle/>
          <a:p>
            <a:fld id="{770D5CDE-698D-4F4E-B7DC-8EBE323EFC1C}" type="slidenum">
              <a:rPr lang="en-US" smtClean="0"/>
              <a:pPr/>
              <a:t>20</a:t>
            </a:fld>
            <a:endParaRPr lang="en-US"/>
          </a:p>
        </p:txBody>
      </p:sp>
    </p:spTree>
    <p:extLst>
      <p:ext uri="{BB962C8B-B14F-4D97-AF65-F5344CB8AC3E}">
        <p14:creationId xmlns:p14="http://schemas.microsoft.com/office/powerpoint/2010/main" val="240511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defTabSz="913303" eaLnBrk="1" hangingPunct="1">
              <a:spcBef>
                <a:spcPct val="0"/>
              </a:spcBef>
              <a:defRPr/>
            </a:pPr>
            <a:endParaRPr lang="en-US" i="1" baseline="0" dirty="0" smtClean="0"/>
          </a:p>
          <a:p>
            <a:pPr defTabSz="913303" eaLnBrk="1" hangingPunct="1">
              <a:spcBef>
                <a:spcPct val="0"/>
              </a:spcBef>
            </a:pPr>
            <a:r>
              <a:rPr lang="en-US" i="1" baseline="0" dirty="0" smtClean="0"/>
              <a:t>First I’d like to share my personal </a:t>
            </a:r>
            <a:r>
              <a:rPr lang="en-US" i="1" baseline="0" dirty="0" err="1" smtClean="0"/>
              <a:t>m&amp;V</a:t>
            </a:r>
            <a:r>
              <a:rPr lang="en-US" i="1" baseline="0" dirty="0" smtClean="0"/>
              <a:t> statements developed  in 2010-11 while attending  The Chair Academy in Madison Wisconsin.</a:t>
            </a:r>
          </a:p>
          <a:p>
            <a:pPr defTabSz="913303" eaLnBrk="1" hangingPunct="1">
              <a:spcBef>
                <a:spcPct val="0"/>
              </a:spcBef>
            </a:pPr>
            <a:endParaRPr lang="en-US" i="1" baseline="0" dirty="0" smtClean="0"/>
          </a:p>
          <a:p>
            <a:pPr defTabSz="913303" eaLnBrk="1" hangingPunct="1">
              <a:spcBef>
                <a:spcPct val="0"/>
              </a:spcBef>
            </a:pPr>
            <a:endParaRPr lang="en-US" i="1" baseline="0" dirty="0" smtClean="0"/>
          </a:p>
          <a:p>
            <a:pPr defTabSz="913303" eaLnBrk="1" hangingPunct="1">
              <a:spcBef>
                <a:spcPct val="0"/>
              </a:spcBef>
            </a:pPr>
            <a:endParaRPr lang="en-US" i="1" baseline="0" dirty="0" smtClean="0"/>
          </a:p>
          <a:p>
            <a:pPr eaLnBrk="1" hangingPunct="1">
              <a:spcBef>
                <a:spcPct val="0"/>
              </a:spcBef>
            </a:pP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D5CDE-698D-4F4E-B7DC-8EBE323EFC1C}" type="slidenum">
              <a:rPr lang="en-US" smtClean="0"/>
              <a:pPr/>
              <a:t>22</a:t>
            </a:fld>
            <a:endParaRPr lang="en-US"/>
          </a:p>
        </p:txBody>
      </p:sp>
    </p:spTree>
    <p:extLst>
      <p:ext uri="{BB962C8B-B14F-4D97-AF65-F5344CB8AC3E}">
        <p14:creationId xmlns:p14="http://schemas.microsoft.com/office/powerpoint/2010/main" val="211934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defTabSz="913303" eaLnBrk="1" hangingPunct="1">
              <a:spcBef>
                <a:spcPct val="0"/>
              </a:spcBef>
              <a:defRPr/>
            </a:pPr>
            <a:r>
              <a:rPr lang="en-US" i="1" baseline="0" dirty="0" smtClean="0"/>
              <a:t>So what else have I done…?  Well, if we look at some of the initiatives I proposed during my interview …</a:t>
            </a:r>
          </a:p>
          <a:p>
            <a:pPr defTabSz="913303" eaLnBrk="1" hangingPunct="1">
              <a:spcBef>
                <a:spcPct val="0"/>
              </a:spcBef>
              <a:defRPr/>
            </a:pPr>
            <a:endParaRPr lang="en-US" i="1" baseline="0" dirty="0" smtClean="0"/>
          </a:p>
          <a:p>
            <a:pPr defTabSz="913303" eaLnBrk="1" hangingPunct="1">
              <a:spcBef>
                <a:spcPct val="0"/>
              </a:spcBef>
              <a:defRPr/>
            </a:pPr>
            <a:r>
              <a:rPr lang="en-US" i="1" baseline="0" dirty="0" smtClean="0"/>
              <a:t>…how about an update…</a:t>
            </a:r>
            <a:endParaRPr lang="en-US" i="1" dirty="0" smtClean="0"/>
          </a:p>
          <a:p>
            <a:endParaRPr lang="en-US" dirty="0"/>
          </a:p>
        </p:txBody>
      </p:sp>
      <p:sp>
        <p:nvSpPr>
          <p:cNvPr id="4" name="Slide Number Placeholder 3"/>
          <p:cNvSpPr>
            <a:spLocks noGrp="1"/>
          </p:cNvSpPr>
          <p:nvPr>
            <p:ph type="sldNum" sz="quarter" idx="10"/>
          </p:nvPr>
        </p:nvSpPr>
        <p:spPr/>
        <p:txBody>
          <a:bodyPr/>
          <a:lstStyle/>
          <a:p>
            <a:fld id="{770D5CDE-698D-4F4E-B7DC-8EBE323EFC1C}" type="slidenum">
              <a:rPr lang="en-US" smtClean="0"/>
              <a:pPr/>
              <a:t>23</a:t>
            </a:fld>
            <a:endParaRPr lang="en-US"/>
          </a:p>
        </p:txBody>
      </p:sp>
    </p:spTree>
    <p:extLst>
      <p:ext uri="{BB962C8B-B14F-4D97-AF65-F5344CB8AC3E}">
        <p14:creationId xmlns:p14="http://schemas.microsoft.com/office/powerpoint/2010/main" val="827557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p:txBody>
          <a:bodyPr/>
          <a:lstStyle/>
          <a:p>
            <a:pPr eaLnBrk="1" hangingPunct="1">
              <a:spcBef>
                <a:spcPct val="0"/>
              </a:spcBef>
            </a:pPr>
            <a:r>
              <a:rPr lang="en-US" dirty="0" smtClean="0"/>
              <a:t>Assessment</a:t>
            </a:r>
            <a:r>
              <a:rPr lang="en-US" baseline="0" dirty="0" smtClean="0"/>
              <a:t> as you heard yesterday is in full force … and ongoing within your respective disciplines…</a:t>
            </a:r>
          </a:p>
          <a:p>
            <a:pPr eaLnBrk="1" hangingPunct="1">
              <a:spcBef>
                <a:spcPct val="0"/>
              </a:spcBef>
            </a:pPr>
            <a:endParaRPr lang="en-US" baseline="0" dirty="0" smtClean="0"/>
          </a:p>
          <a:p>
            <a:pPr eaLnBrk="1" hangingPunct="1">
              <a:spcBef>
                <a:spcPct val="0"/>
              </a:spcBef>
            </a:pPr>
            <a:r>
              <a:rPr lang="en-US" dirty="0" smtClean="0"/>
              <a:t>Curriculum</a:t>
            </a:r>
            <a:r>
              <a:rPr lang="en-US" baseline="0" dirty="0" smtClean="0"/>
              <a:t> updates, created new courses, our first baccalaureate -- now to be lead by Jill </a:t>
            </a:r>
            <a:r>
              <a:rPr lang="en-US" baseline="0" dirty="0" err="1" smtClean="0"/>
              <a:t>Hummell</a:t>
            </a:r>
            <a:r>
              <a:rPr lang="en-US" baseline="0" dirty="0" smtClean="0"/>
              <a:t> and Scott Ortolano --  BS in Tech Writing … proposals that were already underway…approved and forwarded to </a:t>
            </a:r>
            <a:r>
              <a:rPr lang="en-US" baseline="0" dirty="0" err="1" smtClean="0"/>
              <a:t>Curr</a:t>
            </a:r>
            <a:r>
              <a:rPr lang="en-US" baseline="0" dirty="0" smtClean="0"/>
              <a:t> </a:t>
            </a:r>
            <a:r>
              <a:rPr lang="en-US" baseline="0" dirty="0" err="1" smtClean="0"/>
              <a:t>Cmte</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Since my arrival, I’ve spent a significant amount of time on refining our operational procedures…</a:t>
            </a:r>
          </a:p>
          <a:p>
            <a:pPr eaLnBrk="1" hangingPunct="1">
              <a:spcBef>
                <a:spcPct val="0"/>
              </a:spcBef>
            </a:pPr>
            <a:r>
              <a:rPr lang="en-US" baseline="0" dirty="0" smtClean="0"/>
              <a:t>	Changes in staff in the dean’s office – Alane, Wendie,  +++Bonnie, Gail, Denise, Duke </a:t>
            </a:r>
          </a:p>
          <a:p>
            <a:pPr eaLnBrk="1" hangingPunct="1">
              <a:spcBef>
                <a:spcPct val="0"/>
              </a:spcBef>
            </a:pPr>
            <a:r>
              <a:rPr lang="en-US" baseline="0" dirty="0" smtClean="0"/>
              <a:t>	clarification of duties finance/budget vs. facilities/textbook/office supplies vs. scheduling</a:t>
            </a:r>
          </a:p>
          <a:p>
            <a:pPr eaLnBrk="1" hangingPunct="1">
              <a:spcBef>
                <a:spcPct val="0"/>
              </a:spcBef>
            </a:pPr>
            <a:endParaRPr lang="en-US" baseline="0" dirty="0" smtClean="0"/>
          </a:p>
          <a:p>
            <a:pPr eaLnBrk="1" hangingPunct="1">
              <a:spcBef>
                <a:spcPct val="0"/>
              </a:spcBef>
            </a:pPr>
            <a:r>
              <a:rPr lang="en-US" baseline="0" dirty="0" smtClean="0"/>
              <a:t>EA reviewed old A&amp;S files over the summer – a work in progress ….</a:t>
            </a:r>
          </a:p>
          <a:p>
            <a:pPr eaLnBrk="1" hangingPunct="1">
              <a:spcBef>
                <a:spcPct val="0"/>
              </a:spcBef>
            </a:pPr>
            <a:endParaRPr lang="en-US" baseline="0" dirty="0" smtClean="0"/>
          </a:p>
          <a:p>
            <a:pPr eaLnBrk="1" hangingPunct="1">
              <a:spcBef>
                <a:spcPct val="0"/>
              </a:spcBef>
            </a:pPr>
            <a:r>
              <a:rPr lang="en-US" baseline="0" dirty="0" smtClean="0"/>
              <a:t>I reviewed 27 portfolios as part of the evaluation process (Rath story ???), and met with each faculty member in conference for between 45 – 90 minutes (</a:t>
            </a:r>
            <a:r>
              <a:rPr lang="en-US" baseline="0" dirty="0" err="1" smtClean="0"/>
              <a:t>Ihasa</a:t>
            </a:r>
            <a:r>
              <a:rPr lang="en-US" baseline="0" dirty="0" smtClean="0"/>
              <a:t> gets the prize for longest discussion).</a:t>
            </a:r>
          </a:p>
          <a:p>
            <a:pPr eaLnBrk="1" hangingPunct="1">
              <a:spcBef>
                <a:spcPct val="0"/>
              </a:spcBef>
            </a:pPr>
            <a:endParaRPr lang="en-US" baseline="0" dirty="0" smtClean="0"/>
          </a:p>
          <a:p>
            <a:pPr eaLnBrk="1" hangingPunct="1">
              <a:spcBef>
                <a:spcPct val="0"/>
              </a:spcBef>
            </a:pPr>
            <a:r>
              <a:rPr lang="en-US" baseline="0" dirty="0" smtClean="0"/>
              <a:t>I addressed a few personnel issues that had been left in the lurch by the previous administration…</a:t>
            </a:r>
          </a:p>
          <a:p>
            <a:pPr eaLnBrk="1" hangingPunct="1">
              <a:spcBef>
                <a:spcPct val="0"/>
              </a:spcBef>
            </a:pPr>
            <a:endParaRPr lang="en-US" baseline="0" dirty="0" smtClean="0"/>
          </a:p>
          <a:p>
            <a:pPr eaLnBrk="1" hangingPunct="1">
              <a:spcBef>
                <a:spcPct val="0"/>
              </a:spcBef>
            </a:pPr>
            <a:r>
              <a:rPr lang="en-US" baseline="0" dirty="0" smtClean="0"/>
              <a:t>And I made recommendations for contract renewals for all SoAHSS faculty.</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p:txBody>
      </p:sp>
      <p:sp>
        <p:nvSpPr>
          <p:cNvPr id="39939" name="Slide Number Placeholder 3"/>
          <p:cNvSpPr>
            <a:spLocks noGrp="1"/>
          </p:cNvSpPr>
          <p:nvPr>
            <p:ph type="sldNum" sz="quarter" idx="5"/>
          </p:nvPr>
        </p:nvSpPr>
        <p:spPr>
          <a:noFill/>
        </p:spPr>
        <p:txBody>
          <a:bodyPr/>
          <a:lstStyle/>
          <a:p>
            <a:fld id="{0060D4C3-656B-4417-BAD0-558860DFE567}"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defTabSz="913303" eaLnBrk="1" hangingPunct="1">
              <a:spcBef>
                <a:spcPct val="0"/>
              </a:spcBef>
            </a:pPr>
            <a:r>
              <a:rPr lang="en-US" baseline="0" dirty="0" smtClean="0"/>
              <a:t>So what now…  what are we going to do and how ?</a:t>
            </a:r>
          </a:p>
          <a:p>
            <a:pPr eaLnBrk="1" hangingPunct="1">
              <a:spcBef>
                <a:spcPct val="0"/>
              </a:spcBef>
            </a:pPr>
            <a:r>
              <a:rPr lang="en-US" i="1" dirty="0" smtClean="0"/>
              <a:t>   </a:t>
            </a:r>
          </a:p>
          <a:p>
            <a:pPr eaLnBrk="1" hangingPunct="1">
              <a:spcBef>
                <a:spcPct val="0"/>
              </a:spcBef>
            </a:pPr>
            <a:r>
              <a:rPr lang="en-US" i="1" dirty="0" smtClean="0"/>
              <a:t>  some</a:t>
            </a:r>
            <a:r>
              <a:rPr lang="en-US" i="1" baseline="0" dirty="0" smtClean="0"/>
              <a:t> of my suggestions ….</a:t>
            </a: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63"/>
            <a:r>
              <a:rPr lang="en-US" dirty="0" smtClean="0"/>
              <a:t>I accept</a:t>
            </a:r>
            <a:r>
              <a:rPr lang="en-US" baseline="0" dirty="0" smtClean="0"/>
              <a:t> the challenge and believe i</a:t>
            </a:r>
            <a:r>
              <a:rPr lang="en-US" dirty="0" smtClean="0"/>
              <a:t>t is critical that we develop a</a:t>
            </a:r>
            <a:r>
              <a:rPr lang="en-US" baseline="0" dirty="0" smtClean="0"/>
              <a:t> two AND</a:t>
            </a:r>
            <a:r>
              <a:rPr lang="en-US" dirty="0" smtClean="0"/>
              <a:t> five-year plan.  This should</a:t>
            </a:r>
            <a:r>
              <a:rPr lang="en-US" baseline="0" dirty="0" smtClean="0"/>
              <a:t> be a dynamic plan that is always open to modifications.  W</a:t>
            </a:r>
            <a:r>
              <a:rPr lang="en-US" dirty="0" smtClean="0"/>
              <a:t>e must attempt to anticipate the needs of our students, the community we serve, </a:t>
            </a:r>
          </a:p>
        </p:txBody>
      </p:sp>
      <p:sp>
        <p:nvSpPr>
          <p:cNvPr id="4" name="Slide Number Placeholder 3"/>
          <p:cNvSpPr>
            <a:spLocks noGrp="1"/>
          </p:cNvSpPr>
          <p:nvPr>
            <p:ph type="sldNum" sz="quarter" idx="10"/>
          </p:nvPr>
        </p:nvSpPr>
        <p:spPr/>
        <p:txBody>
          <a:bodyPr/>
          <a:lstStyle/>
          <a:p>
            <a:fld id="{69B07E7F-2EA7-4FAD-B0D3-FA6D0E5E8FE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1181100" y="460375"/>
            <a:ext cx="4648200" cy="3487738"/>
          </a:xfrm>
          <a:noFill/>
          <a:ln>
            <a:solidFill>
              <a:srgbClr val="000000"/>
            </a:solidFill>
            <a:miter lim="800000"/>
            <a:headEnd/>
            <a:tailEnd/>
          </a:ln>
        </p:spPr>
      </p:sp>
      <p:sp>
        <p:nvSpPr>
          <p:cNvPr id="49154" name="Notes Placeholder 2"/>
          <p:cNvSpPr>
            <a:spLocks noGrp="1"/>
          </p:cNvSpPr>
          <p:nvPr>
            <p:ph type="body" idx="1"/>
          </p:nvPr>
        </p:nvSpPr>
        <p:spPr/>
        <p:txBody>
          <a:bodyPr/>
          <a:lstStyle/>
          <a:p>
            <a:pPr marL="226990" indent="-226990" eaLnBrk="1" hangingPunct="1">
              <a:lnSpc>
                <a:spcPct val="90000"/>
              </a:lnSpc>
              <a:spcBef>
                <a:spcPct val="0"/>
              </a:spcBef>
              <a:buFontTx/>
              <a:buAutoNum type="arabicPeriod"/>
            </a:pPr>
            <a:r>
              <a:rPr lang="en-US" sz="1000" dirty="0"/>
              <a:t>Setting high standards and expecting nothing but excellence in all </a:t>
            </a:r>
            <a:r>
              <a:rPr lang="en-US" sz="1000" dirty="0"/>
              <a:t>School’s </a:t>
            </a:r>
            <a:r>
              <a:rPr lang="en-US" sz="1000" dirty="0"/>
              <a:t>activities</a:t>
            </a:r>
            <a:r>
              <a:rPr lang="en-US" sz="1000" dirty="0"/>
              <a:t>.</a:t>
            </a:r>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By strengthening our employees through ongoing professional development opportunities </a:t>
            </a:r>
            <a:r>
              <a:rPr lang="en-US" sz="1000" strike="sngStrike" dirty="0"/>
              <a:t>(i.e., TLC = Teaching Learning Center, PD workshops, attendance at national conferences, provide PD opportunities at in-service for both faculty &amp; staff – i.e., guest speakers of “best practices,”  i.e., lunch time learning or afternoon PD workshops throughout the year. </a:t>
            </a:r>
            <a:endParaRPr lang="en-US" sz="1000" strike="sngStrike" dirty="0"/>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I’ve instituted processes with the chairs &amp; staff and practices are being implemented </a:t>
            </a:r>
            <a:r>
              <a:rPr lang="en-US" sz="1000" dirty="0"/>
              <a:t>thereby assuring our academic integrity is beyond </a:t>
            </a:r>
            <a:r>
              <a:rPr lang="en-US" sz="1000" dirty="0"/>
              <a:t>reproach  (i.e., credentialing handbook modifications and updating – especially HUM requirements 9 grad </a:t>
            </a:r>
            <a:r>
              <a:rPr lang="en-US" sz="1000" dirty="0" err="1"/>
              <a:t>hrs</a:t>
            </a:r>
            <a:r>
              <a:rPr lang="en-US" sz="1000" dirty="0"/>
              <a:t> in 2 disc. But also in the V&amp;PA areas as well..</a:t>
            </a:r>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Addressing</a:t>
            </a:r>
            <a:r>
              <a:rPr lang="en-US" sz="1000" dirty="0"/>
              <a:t>, and resolving all SACS recommendations </a:t>
            </a:r>
            <a:r>
              <a:rPr lang="en-US" sz="1000" i="1" dirty="0"/>
              <a:t>prior to</a:t>
            </a:r>
            <a:r>
              <a:rPr lang="en-US" sz="1000" dirty="0"/>
              <a:t> the next 5-year site visit</a:t>
            </a:r>
            <a:r>
              <a:rPr lang="en-US" sz="1000" dirty="0"/>
              <a:t>.  DONE , but 5-year review coming up in 2017  --</a:t>
            </a:r>
            <a:r>
              <a:rPr lang="en-US" sz="1000" i="1" dirty="0"/>
              <a:t>in progress or DONE !!!</a:t>
            </a:r>
            <a:endParaRPr lang="en-US" sz="1000" dirty="0"/>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share/develop </a:t>
            </a:r>
            <a:r>
              <a:rPr lang="en-US" sz="1000" dirty="0"/>
              <a:t>strategies for improving success in developmental education courses to insure success and retention into college level coursework; </a:t>
            </a:r>
            <a:r>
              <a:rPr lang="en-US" sz="1000" dirty="0"/>
              <a:t>  SB 1720 – and Writing for College Success ENC 0022 now a part of SoAHSS (Jennifer Grove &amp; Tom Mohundro joined our School’s English faculty ranks)</a:t>
            </a:r>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Promoting </a:t>
            </a:r>
            <a:r>
              <a:rPr lang="en-US" sz="1000" dirty="0"/>
              <a:t>“STEAM” – science, technology, engineering, ARTS, &amp; mathematics – across the curriculum through collaborations between and amongst all disciplines</a:t>
            </a:r>
            <a:r>
              <a:rPr lang="en-US" sz="1000" dirty="0"/>
              <a:t>.</a:t>
            </a:r>
          </a:p>
          <a:p>
            <a:pPr marL="226990"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Draft, propose and advance AFA degree; </a:t>
            </a:r>
          </a:p>
          <a:p>
            <a:pPr marL="683642" lvl="1" indent="-226990" eaLnBrk="1" hangingPunct="1">
              <a:lnSpc>
                <a:spcPct val="90000"/>
              </a:lnSpc>
              <a:spcBef>
                <a:spcPct val="0"/>
              </a:spcBef>
              <a:buFontTx/>
              <a:buAutoNum type="arabicPeriod"/>
            </a:pPr>
            <a:r>
              <a:rPr lang="en-US" sz="1000" dirty="0"/>
              <a:t>create </a:t>
            </a:r>
            <a:r>
              <a:rPr lang="en-US" sz="1000" dirty="0"/>
              <a:t>partnership and articulate with Florida Gulf Coast University (?)  disadvantages to those matriculating at university </a:t>
            </a:r>
            <a:endParaRPr lang="en-US" sz="1000" dirty="0"/>
          </a:p>
          <a:p>
            <a:pPr marL="683642" lvl="1"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Various chairs have submitted their Unit Plans </a:t>
            </a:r>
            <a:r>
              <a:rPr lang="en-US" sz="1000" dirty="0"/>
              <a:t>for the Division with input from all employees, </a:t>
            </a:r>
            <a:endParaRPr lang="en-US" sz="1000" dirty="0"/>
          </a:p>
          <a:p>
            <a:pPr marL="683642" lvl="1" indent="-226990" eaLnBrk="1" hangingPunct="1">
              <a:lnSpc>
                <a:spcPct val="90000"/>
              </a:lnSpc>
              <a:spcBef>
                <a:spcPct val="0"/>
              </a:spcBef>
              <a:buFontTx/>
              <a:buAutoNum type="arabicPeriod"/>
            </a:pPr>
            <a:r>
              <a:rPr lang="en-US" sz="1000" dirty="0"/>
              <a:t>EA met with the Speech  faculty and facilitated SOAR workshop; they successfully drafted their M&amp;V statement; </a:t>
            </a:r>
          </a:p>
          <a:p>
            <a:pPr marL="683642" lvl="1" indent="-226990" eaLnBrk="1" hangingPunct="1">
              <a:lnSpc>
                <a:spcPct val="90000"/>
              </a:lnSpc>
              <a:spcBef>
                <a:spcPct val="0"/>
              </a:spcBef>
              <a:buFontTx/>
              <a:buAutoNum type="arabicPeriod"/>
            </a:pPr>
            <a:r>
              <a:rPr lang="en-US" sz="1000" dirty="0"/>
              <a:t>Will ask all other departments to develop their unique M&amp;V statements</a:t>
            </a:r>
          </a:p>
          <a:p>
            <a:pPr marL="683642" lvl="1" indent="-226990" eaLnBrk="1" hangingPunct="1">
              <a:lnSpc>
                <a:spcPct val="90000"/>
              </a:lnSpc>
              <a:spcBef>
                <a:spcPct val="0"/>
              </a:spcBef>
              <a:buFontTx/>
              <a:buAutoNum type="arabicPeriod"/>
            </a:pPr>
            <a:endParaRPr lang="en-US" sz="1000" dirty="0"/>
          </a:p>
          <a:p>
            <a:pPr marL="226990" indent="-226990" eaLnBrk="1" hangingPunct="1">
              <a:lnSpc>
                <a:spcPct val="90000"/>
              </a:lnSpc>
              <a:spcBef>
                <a:spcPct val="0"/>
              </a:spcBef>
              <a:buFontTx/>
              <a:buAutoNum type="arabicPeriod"/>
            </a:pPr>
            <a:r>
              <a:rPr lang="en-US" sz="1000" dirty="0"/>
              <a:t>Working with the Foundation to create an ARTS@FSW promotion;</a:t>
            </a:r>
          </a:p>
          <a:p>
            <a:pPr marL="683642" lvl="1" indent="-226990" eaLnBrk="1" hangingPunct="1">
              <a:lnSpc>
                <a:spcPct val="90000"/>
              </a:lnSpc>
              <a:spcBef>
                <a:spcPct val="0"/>
              </a:spcBef>
              <a:buFontTx/>
              <a:buAutoNum type="arabicPeriod"/>
            </a:pPr>
            <a:r>
              <a:rPr lang="en-US" sz="1000" dirty="0"/>
              <a:t>Have drafted a brochure and sent to marketing</a:t>
            </a:r>
          </a:p>
          <a:p>
            <a:pPr marL="683642" lvl="1" indent="-226990" eaLnBrk="1" hangingPunct="1">
              <a:lnSpc>
                <a:spcPct val="90000"/>
              </a:lnSpc>
              <a:spcBef>
                <a:spcPct val="0"/>
              </a:spcBef>
              <a:buFontTx/>
              <a:buAutoNum type="arabicPeriod"/>
            </a:pPr>
            <a:r>
              <a:rPr lang="en-US" sz="1000" dirty="0"/>
              <a:t>Met with local arts agencies (NAA, Berne Center, Arts Alliance); </a:t>
            </a:r>
          </a:p>
          <a:p>
            <a:pPr marL="683642" lvl="1" indent="-226990" eaLnBrk="1" hangingPunct="1">
              <a:lnSpc>
                <a:spcPct val="90000"/>
              </a:lnSpc>
              <a:spcBef>
                <a:spcPct val="0"/>
              </a:spcBef>
              <a:buFontTx/>
              <a:buAutoNum type="arabicPeriod"/>
            </a:pPr>
            <a:r>
              <a:rPr lang="en-US" sz="1000" dirty="0"/>
              <a:t>Working with BB Mann for </a:t>
            </a:r>
            <a:r>
              <a:rPr lang="en-US" sz="1000" dirty="0"/>
              <a:t>marketing and promoting all academic and creative arts activities within the division.  … “Barbara Mann website</a:t>
            </a:r>
            <a:r>
              <a:rPr lang="en-US" sz="1000" dirty="0"/>
              <a:t>”</a:t>
            </a:r>
          </a:p>
          <a:p>
            <a:pPr marL="683642" lvl="1" indent="-226990" eaLnBrk="1" hangingPunct="1">
              <a:lnSpc>
                <a:spcPct val="90000"/>
              </a:lnSpc>
              <a:spcBef>
                <a:spcPct val="0"/>
              </a:spcBef>
              <a:buFontTx/>
              <a:buAutoNum type="arabicPeriod"/>
            </a:pPr>
            <a:r>
              <a:rPr lang="en-US" sz="1000" dirty="0"/>
              <a:t>Attending President’s Reception to promote the SoAHSS and seek donor support</a:t>
            </a:r>
          </a:p>
          <a:p>
            <a:pPr marL="683642" lvl="1" indent="-226990" eaLnBrk="1" hangingPunct="1">
              <a:lnSpc>
                <a:spcPct val="90000"/>
              </a:lnSpc>
              <a:spcBef>
                <a:spcPct val="0"/>
              </a:spcBef>
              <a:buFontTx/>
              <a:buAutoNum type="arabicPeriod"/>
            </a:pPr>
            <a:endParaRPr lang="en-US" sz="1000" dirty="0"/>
          </a:p>
          <a:p>
            <a:pPr marL="456651" lvl="1" eaLnBrk="1" hangingPunct="1">
              <a:lnSpc>
                <a:spcPct val="90000"/>
              </a:lnSpc>
              <a:spcBef>
                <a:spcPct val="0"/>
              </a:spcBef>
            </a:pPr>
            <a:r>
              <a:rPr lang="en-US" sz="1000" b="1" dirty="0"/>
              <a:t>So what ???</a:t>
            </a:r>
          </a:p>
          <a:p>
            <a:pPr marL="683642" lvl="1" indent="-226990" eaLnBrk="1" hangingPunct="1">
              <a:lnSpc>
                <a:spcPct val="90000"/>
              </a:lnSpc>
              <a:spcBef>
                <a:spcPct val="0"/>
              </a:spcBef>
              <a:buFontTx/>
              <a:buAutoNum type="arabicPeriod"/>
            </a:pPr>
            <a:endParaRPr lang="en-US" sz="1000" dirty="0"/>
          </a:p>
          <a:p>
            <a:pPr marL="683642" lvl="1" indent="-226990" eaLnBrk="1" hangingPunct="1">
              <a:lnSpc>
                <a:spcPct val="90000"/>
              </a:lnSpc>
              <a:spcBef>
                <a:spcPct val="0"/>
              </a:spcBef>
              <a:buFontTx/>
              <a:buAutoNum type="arabicPeriod"/>
            </a:pPr>
            <a:endParaRPr lang="en-US" sz="1000" dirty="0"/>
          </a:p>
        </p:txBody>
      </p:sp>
      <p:sp>
        <p:nvSpPr>
          <p:cNvPr id="41987" name="Slide Number Placeholder 3"/>
          <p:cNvSpPr>
            <a:spLocks noGrp="1"/>
          </p:cNvSpPr>
          <p:nvPr>
            <p:ph type="sldNum" sz="quarter" idx="5"/>
          </p:nvPr>
        </p:nvSpPr>
        <p:spPr>
          <a:noFill/>
        </p:spPr>
        <p:txBody>
          <a:bodyPr/>
          <a:lstStyle/>
          <a:p>
            <a:fld id="{355572C4-ECAE-4F6A-90A9-BCE830FF79CF}"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p:txBody>
          <a:bodyPr/>
          <a:lstStyle/>
          <a:p>
            <a:pPr eaLnBrk="1" hangingPunct="1">
              <a:spcBef>
                <a:spcPct val="0"/>
              </a:spcBef>
            </a:pPr>
            <a:endParaRPr lang="en-US" dirty="0" smtClean="0"/>
          </a:p>
        </p:txBody>
      </p:sp>
      <p:sp>
        <p:nvSpPr>
          <p:cNvPr id="44035" name="Slide Number Placeholder 3"/>
          <p:cNvSpPr>
            <a:spLocks noGrp="1"/>
          </p:cNvSpPr>
          <p:nvPr>
            <p:ph type="sldNum" sz="quarter" idx="5"/>
          </p:nvPr>
        </p:nvSpPr>
        <p:spPr>
          <a:noFill/>
        </p:spPr>
        <p:txBody>
          <a:bodyPr/>
          <a:lstStyle/>
          <a:p>
            <a:fld id="{6BE9FACE-E3BA-4408-94E1-356CD7BB5FBE}"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p:txBody>
          <a:bodyPr/>
          <a:lstStyle/>
          <a:p>
            <a:pPr eaLnBrk="1" hangingPunct="1">
              <a:spcBef>
                <a:spcPct val="0"/>
              </a:spcBef>
            </a:pPr>
            <a:r>
              <a:rPr lang="en-US" dirty="0" smtClean="0"/>
              <a:t>Through </a:t>
            </a:r>
            <a:r>
              <a:rPr lang="en-US" dirty="0" smtClean="0"/>
              <a:t>this process, we will have reinforced our values of a liberal arts education as we continue to meet the needs of those we serve in the </a:t>
            </a:r>
            <a:r>
              <a:rPr lang="en-US" dirty="0" smtClean="0"/>
              <a:t>Florida SouthWestern</a:t>
            </a:r>
            <a:r>
              <a:rPr lang="en-US" baseline="0" dirty="0" smtClean="0"/>
              <a:t> State College </a:t>
            </a:r>
            <a:r>
              <a:rPr lang="en-US" dirty="0" smtClean="0"/>
              <a:t>region.</a:t>
            </a:r>
          </a:p>
          <a:p>
            <a:pPr eaLnBrk="1" hangingPunct="1">
              <a:spcBef>
                <a:spcPct val="0"/>
              </a:spcBef>
            </a:pPr>
            <a:endParaRPr lang="en-US" dirty="0" smtClean="0"/>
          </a:p>
          <a:p>
            <a:pPr eaLnBrk="1" hangingPunct="1">
              <a:spcBef>
                <a:spcPct val="0"/>
              </a:spcBef>
            </a:pPr>
            <a:r>
              <a:rPr lang="en-US" dirty="0" smtClean="0"/>
              <a:t>In a very short time, I’m proud</a:t>
            </a:r>
            <a:r>
              <a:rPr lang="en-US" baseline="0" dirty="0" smtClean="0"/>
              <a:t> to say …</a:t>
            </a:r>
          </a:p>
          <a:p>
            <a:pPr eaLnBrk="1" hangingPunct="1">
              <a:spcBef>
                <a:spcPct val="0"/>
              </a:spcBef>
            </a:pPr>
            <a:r>
              <a:rPr lang="en-US" baseline="0" dirty="0" smtClean="0"/>
              <a:t>	</a:t>
            </a:r>
            <a:r>
              <a:rPr lang="en-US" dirty="0" smtClean="0"/>
              <a:t>We’re on track on all these initiatives.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Questions</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Move on to General Housekeeping issues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6083" name="Slide Number Placeholder 3"/>
          <p:cNvSpPr>
            <a:spLocks noGrp="1"/>
          </p:cNvSpPr>
          <p:nvPr>
            <p:ph type="sldNum" sz="quarter" idx="5"/>
          </p:nvPr>
        </p:nvSpPr>
        <p:spPr>
          <a:noFill/>
        </p:spPr>
        <p:txBody>
          <a:bodyPr/>
          <a:lstStyle/>
          <a:p>
            <a:fld id="{ECE8C1AF-FA6B-41E2-9258-725B15BDA0B1}"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Grove &amp; Mohundro – not new</a:t>
            </a:r>
            <a:r>
              <a:rPr lang="en-US" baseline="0" dirty="0" smtClean="0"/>
              <a:t> to the College, but new to the SoAHSS</a:t>
            </a:r>
          </a:p>
          <a:p>
            <a:endParaRPr lang="en-US" baseline="0" dirty="0" smtClean="0"/>
          </a:p>
          <a:p>
            <a:r>
              <a:rPr lang="en-US" dirty="0"/>
              <a:t>Effective May 16, </a:t>
            </a:r>
            <a:r>
              <a:rPr lang="en-US" b="1" dirty="0"/>
              <a:t>Ms. Alane Enyart</a:t>
            </a:r>
            <a:r>
              <a:rPr lang="en-US" dirty="0"/>
              <a:t> has assumed the position of </a:t>
            </a:r>
            <a:r>
              <a:rPr lang="en-US" b="1" dirty="0"/>
              <a:t>Senior Staff Assistant</a:t>
            </a:r>
            <a:r>
              <a:rPr lang="en-US" dirty="0"/>
              <a:t> and </a:t>
            </a:r>
            <a:r>
              <a:rPr lang="en-US" b="1" dirty="0"/>
              <a:t>Ms. Wendie Thompson</a:t>
            </a:r>
            <a:r>
              <a:rPr lang="en-US" dirty="0"/>
              <a:t> has assumed the dual role of </a:t>
            </a:r>
            <a:r>
              <a:rPr lang="en-US" b="1" dirty="0"/>
              <a:t>Staff Assistant</a:t>
            </a:r>
            <a:r>
              <a:rPr lang="en-US" dirty="0"/>
              <a:t> for the SoAHSS and the School of Pure and Applied Sciences.</a:t>
            </a:r>
          </a:p>
          <a:p>
            <a:r>
              <a:rPr lang="en-US" dirty="0"/>
              <a:t> </a:t>
            </a:r>
          </a:p>
          <a:p>
            <a:r>
              <a:rPr lang="en-US" b="1" dirty="0"/>
              <a:t>Alane</a:t>
            </a:r>
            <a:r>
              <a:rPr lang="en-US" dirty="0"/>
              <a:t> brings over 15 years’ combined experience from Michigan State University where she provided office management and administrative support to the Associate VP for Research and Graduate Studies, Associate Dean of James Madison College, and the Associate Dean for Global Health Programs.  Her knowledge and experience of Big 10 university policies and procedures in fiscal planning, budget development and management, and her most recent activities as Grants Assistant for the Center for Global Connections, will allow Alane to transition comfortably into her new role in the School and at the College.  She also served as the Lead research administrator for NIH, and Title VI grant submissions, worked in the Center for European, Russian and Eurasian Studies, Canadian Studies Center, Muslim Studies Program at MSU, and recently earned the Bachelor of Arts degree in Interdisciplinary Arts and Humanities.  She is fluent in Russian.</a:t>
            </a:r>
          </a:p>
          <a:p>
            <a:r>
              <a:rPr lang="en-US" dirty="0"/>
              <a:t> </a:t>
            </a:r>
          </a:p>
          <a:p>
            <a:r>
              <a:rPr lang="en-US" b="1" dirty="0"/>
              <a:t>Wendie </a:t>
            </a:r>
            <a:r>
              <a:rPr lang="en-US" dirty="0"/>
              <a:t>Thompson, a native of upstate New York moved here eight years ago, and has been the Continuing Education Specialist at Edison for the last five and a half years. She has been responsible for developing, coordinating and implementing programs for heath, arts and business.  She was also responsible for budget management and for all records in the department, both written and electronic as well as contract management.  She arranged a series of annual business seminars, workshops, conferences and symposiums. These include educational, social, cultural, and community centered programs, and other student activities and events intended to facilitate relationships with community business partners. She is also a student at Edison, and is almost half way through a Business Management associates degree.</a:t>
            </a:r>
          </a:p>
          <a:p>
            <a:r>
              <a:rPr lang="en-US" dirty="0"/>
              <a:t> </a:t>
            </a:r>
          </a:p>
          <a:p>
            <a:r>
              <a:rPr lang="en-US" dirty="0"/>
              <a:t>I also wish to extend my sincere thanks to </a:t>
            </a:r>
            <a:r>
              <a:rPr lang="en-US" b="1" dirty="0"/>
              <a:t>Bonnie Lawler</a:t>
            </a:r>
            <a:r>
              <a:rPr lang="en-US" dirty="0"/>
              <a:t> and </a:t>
            </a:r>
            <a:r>
              <a:rPr lang="en-US" b="1" dirty="0"/>
              <a:t>Emily Moretta</a:t>
            </a:r>
            <a:r>
              <a:rPr lang="en-US" dirty="0"/>
              <a:t>.  Emily stepped in on short notice and kept the tempo going without missing a beat.  I am most grateful for Emily’s assistance, expertise, good humor, and willingness to help out as we transition forward.  Emily will continue to provide assistance and mentorship from her Charlotte Campus position as Administrative Assistant, Student Affairs and Academic Services.</a:t>
            </a:r>
          </a:p>
          <a:p>
            <a:r>
              <a:rPr lang="en-US" dirty="0"/>
              <a:t> </a:t>
            </a:r>
          </a:p>
          <a:p>
            <a:endParaRPr lang="en-US" dirty="0"/>
          </a:p>
        </p:txBody>
      </p:sp>
      <p:sp>
        <p:nvSpPr>
          <p:cNvPr id="4" name="Slide Number Placeholder 3"/>
          <p:cNvSpPr>
            <a:spLocks noGrp="1"/>
          </p:cNvSpPr>
          <p:nvPr>
            <p:ph type="sldNum" sz="quarter" idx="10"/>
          </p:nvPr>
        </p:nvSpPr>
        <p:spPr/>
        <p:txBody>
          <a:bodyPr/>
          <a:lstStyle/>
          <a:p>
            <a:fld id="{770D5CDE-698D-4F4E-B7DC-8EBE323EFC1C}" type="slidenum">
              <a:rPr lang="en-US" smtClean="0"/>
              <a:pPr/>
              <a:t>3</a:t>
            </a:fld>
            <a:endParaRPr lang="en-US"/>
          </a:p>
        </p:txBody>
      </p:sp>
    </p:spTree>
    <p:extLst>
      <p:ext uri="{BB962C8B-B14F-4D97-AF65-F5344CB8AC3E}">
        <p14:creationId xmlns:p14="http://schemas.microsoft.com/office/powerpoint/2010/main" val="967874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p:txBody>
          <a:bodyPr/>
          <a:lstStyle/>
          <a:p>
            <a:pPr eaLnBrk="1" hangingPunct="1">
              <a:spcBef>
                <a:spcPct val="0"/>
              </a:spcBef>
            </a:pPr>
            <a:endParaRPr lang="en-US" dirty="0" smtClean="0"/>
          </a:p>
          <a:p>
            <a:pPr defTabSz="913303" eaLnBrk="1" hangingPunct="1">
              <a:spcBef>
                <a:spcPct val="0"/>
              </a:spcBef>
            </a:pPr>
            <a:r>
              <a:rPr lang="en-US" i="1" dirty="0" smtClean="0"/>
              <a:t>Read A sense of Goose</a:t>
            </a:r>
            <a:r>
              <a:rPr lang="en-US" i="1" baseline="0" dirty="0" smtClean="0"/>
              <a:t> …?</a:t>
            </a:r>
          </a:p>
          <a:p>
            <a:pPr defTabSz="913303" eaLnBrk="1" hangingPunct="1">
              <a:spcBef>
                <a:spcPct val="0"/>
              </a:spcBef>
            </a:pPr>
            <a:endParaRPr lang="en-US" i="1" baseline="0" dirty="0" smtClean="0"/>
          </a:p>
          <a:p>
            <a:pPr defTabSz="913303" eaLnBrk="1" hangingPunct="1">
              <a:spcBef>
                <a:spcPct val="0"/>
              </a:spcBef>
            </a:pPr>
            <a:endParaRPr lang="en-US" i="1" baseline="0" dirty="0" smtClean="0"/>
          </a:p>
          <a:p>
            <a:pPr defTabSz="913303" eaLnBrk="1" hangingPunct="1">
              <a:spcBef>
                <a:spcPct val="0"/>
              </a:spcBef>
            </a:pPr>
            <a:r>
              <a:rPr lang="en-US" i="1" dirty="0" smtClean="0"/>
              <a:t>Go</a:t>
            </a:r>
            <a:r>
              <a:rPr lang="en-US" i="1" baseline="0" dirty="0" smtClean="0"/>
              <a:t> Bucs !!!</a:t>
            </a:r>
            <a:endParaRPr lang="en-US" i="1" dirty="0" smtClean="0"/>
          </a:p>
          <a:p>
            <a:pPr eaLnBrk="1" hangingPunct="1">
              <a:spcBef>
                <a:spcPct val="0"/>
              </a:spcBef>
            </a:pPr>
            <a:endParaRPr lang="en-US" dirty="0" smtClean="0"/>
          </a:p>
          <a:p>
            <a:pPr eaLnBrk="1" hangingPunct="1">
              <a:spcBef>
                <a:spcPct val="0"/>
              </a:spcBef>
            </a:pPr>
            <a:r>
              <a:rPr lang="en-US" dirty="0" smtClean="0"/>
              <a:t>Play Music</a:t>
            </a:r>
            <a:r>
              <a:rPr lang="en-US" baseline="0" dirty="0" smtClean="0"/>
              <a:t> clip….</a:t>
            </a:r>
            <a:endParaRPr lang="en-US" dirty="0" smtClean="0"/>
          </a:p>
        </p:txBody>
      </p:sp>
      <p:sp>
        <p:nvSpPr>
          <p:cNvPr id="48131" name="Slide Number Placeholder 3"/>
          <p:cNvSpPr>
            <a:spLocks noGrp="1"/>
          </p:cNvSpPr>
          <p:nvPr>
            <p:ph type="sldNum" sz="quarter" idx="5"/>
          </p:nvPr>
        </p:nvSpPr>
        <p:spPr>
          <a:noFill/>
        </p:spPr>
        <p:txBody>
          <a:bodyPr/>
          <a:lstStyle/>
          <a:p>
            <a:fld id="{E20BF5A1-BC9E-423F-A1A3-555C71C3FE4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D5CDE-698D-4F4E-B7DC-8EBE323EFC1C}" type="slidenum">
              <a:rPr lang="en-US" smtClean="0"/>
              <a:pPr/>
              <a:t>31</a:t>
            </a:fld>
            <a:endParaRPr lang="en-US"/>
          </a:p>
        </p:txBody>
      </p:sp>
    </p:spTree>
    <p:extLst>
      <p:ext uri="{BB962C8B-B14F-4D97-AF65-F5344CB8AC3E}">
        <p14:creationId xmlns:p14="http://schemas.microsoft.com/office/powerpoint/2010/main" val="234043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D5CDE-698D-4F4E-B7DC-8EBE323EFC1C}" type="slidenum">
              <a:rPr lang="en-US" smtClean="0"/>
              <a:pPr/>
              <a:t>32</a:t>
            </a:fld>
            <a:endParaRPr lang="en-US"/>
          </a:p>
        </p:txBody>
      </p:sp>
    </p:spTree>
    <p:extLst>
      <p:ext uri="{BB962C8B-B14F-4D97-AF65-F5344CB8AC3E}">
        <p14:creationId xmlns:p14="http://schemas.microsoft.com/office/powerpoint/2010/main" val="2867837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p:txBody>
          <a:bodyPr/>
          <a:lstStyle/>
          <a:p>
            <a:pPr eaLnBrk="1" hangingPunct="1">
              <a:spcBef>
                <a:spcPct val="0"/>
              </a:spcBef>
            </a:pPr>
            <a:endParaRPr lang="en-US" dirty="0" smtClean="0"/>
          </a:p>
        </p:txBody>
      </p:sp>
      <p:sp>
        <p:nvSpPr>
          <p:cNvPr id="50179" name="Slide Number Placeholder 3"/>
          <p:cNvSpPr>
            <a:spLocks noGrp="1"/>
          </p:cNvSpPr>
          <p:nvPr>
            <p:ph type="sldNum" sz="quarter" idx="5"/>
          </p:nvPr>
        </p:nvSpPr>
        <p:spPr>
          <a:noFill/>
        </p:spPr>
        <p:txBody>
          <a:bodyPr/>
          <a:lstStyle/>
          <a:p>
            <a:fld id="{FC87F779-840D-4483-B6AB-B1883C1621F8}" type="slidenum">
              <a:rPr lang="en-US"/>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r>
              <a:rPr lang="en-US" i="1" dirty="0" smtClean="0"/>
              <a:t>So… I was trying</a:t>
            </a:r>
            <a:r>
              <a:rPr lang="en-US" i="1" baseline="0" dirty="0" smtClean="0"/>
              <a:t> to decide what I should talk about at my first “formal” meeting with the faculty.</a:t>
            </a:r>
          </a:p>
          <a:p>
            <a:pPr eaLnBrk="1" hangingPunct="1">
              <a:spcBef>
                <a:spcPct val="0"/>
              </a:spcBef>
            </a:pPr>
            <a:endParaRPr lang="en-US" i="1" baseline="0" dirty="0" smtClean="0"/>
          </a:p>
          <a:p>
            <a:pPr eaLnBrk="1" hangingPunct="1">
              <a:spcBef>
                <a:spcPct val="0"/>
              </a:spcBef>
            </a:pPr>
            <a:r>
              <a:rPr lang="en-US" i="1" baseline="0" dirty="0" smtClean="0"/>
              <a:t>So… I realized, 42 </a:t>
            </a:r>
            <a:r>
              <a:rPr lang="en-US" i="1" baseline="0" dirty="0" smtClean="0"/>
              <a:t>years </a:t>
            </a:r>
            <a:r>
              <a:rPr lang="en-US" i="1" baseline="0" dirty="0" smtClean="0"/>
              <a:t>ago this week, </a:t>
            </a:r>
            <a:r>
              <a:rPr lang="en-US" i="1" baseline="0" dirty="0" smtClean="0"/>
              <a:t>I started my first semester teaching at the college </a:t>
            </a:r>
            <a:r>
              <a:rPr lang="en-US" i="1" baseline="0" dirty="0" smtClean="0"/>
              <a:t>level @ WKU…</a:t>
            </a:r>
          </a:p>
          <a:p>
            <a:pPr eaLnBrk="1" hangingPunct="1">
              <a:spcBef>
                <a:spcPct val="0"/>
              </a:spcBef>
            </a:pPr>
            <a:endParaRPr lang="en-US" i="1" dirty="0" smtClean="0"/>
          </a:p>
          <a:p>
            <a:pPr eaLnBrk="1" hangingPunct="1">
              <a:spcBef>
                <a:spcPct val="0"/>
              </a:spcBef>
            </a:pPr>
            <a:r>
              <a:rPr lang="en-US" i="1" dirty="0" smtClean="0"/>
              <a:t>So… </a:t>
            </a:r>
            <a:r>
              <a:rPr lang="en-US" i="1" baseline="0" dirty="0" smtClean="0"/>
              <a:t>Today</a:t>
            </a:r>
            <a:r>
              <a:rPr lang="en-US" i="1" baseline="0" dirty="0" smtClean="0"/>
              <a:t>, I begin my 37</a:t>
            </a:r>
            <a:r>
              <a:rPr lang="en-US" i="1" baseline="30000" dirty="0" smtClean="0"/>
              <a:t>th</a:t>
            </a:r>
            <a:r>
              <a:rPr lang="en-US" i="1" baseline="0" dirty="0" smtClean="0"/>
              <a:t> year in higher education, and my </a:t>
            </a:r>
            <a:r>
              <a:rPr lang="en-US" i="1" baseline="0" dirty="0" smtClean="0"/>
              <a:t>22</a:t>
            </a:r>
            <a:r>
              <a:rPr lang="en-US" i="1" baseline="30000" dirty="0" smtClean="0"/>
              <a:t>nd</a:t>
            </a:r>
            <a:r>
              <a:rPr lang="en-US" i="1" dirty="0" smtClean="0"/>
              <a:t> (23</a:t>
            </a:r>
            <a:r>
              <a:rPr lang="en-US" i="1" baseline="30000" dirty="0" smtClean="0"/>
              <a:t>rd</a:t>
            </a:r>
            <a:r>
              <a:rPr lang="en-US" i="1" dirty="0" smtClean="0"/>
              <a:t>?)</a:t>
            </a:r>
            <a:r>
              <a:rPr lang="en-US" i="1" baseline="0" dirty="0" smtClean="0"/>
              <a:t> </a:t>
            </a:r>
            <a:r>
              <a:rPr lang="en-US" i="1" baseline="0" dirty="0" smtClean="0"/>
              <a:t>year as a college administrator.  In between were several stints in the corporate world, but I always seem to gravitate back to the teaching profession…</a:t>
            </a:r>
          </a:p>
          <a:p>
            <a:pPr eaLnBrk="1" hangingPunct="1">
              <a:spcBef>
                <a:spcPct val="0"/>
              </a:spcBef>
            </a:pPr>
            <a:r>
              <a:rPr lang="en-US" i="1" dirty="0" smtClean="0"/>
              <a:t>… in reality, </a:t>
            </a:r>
            <a:r>
              <a:rPr lang="en-US" i="1" baseline="0" dirty="0" smtClean="0"/>
              <a:t>All </a:t>
            </a:r>
            <a:r>
              <a:rPr lang="en-US" i="1" baseline="0" dirty="0" smtClean="0"/>
              <a:t>I ever really wanted to do was play the </a:t>
            </a:r>
            <a:r>
              <a:rPr lang="en-US" i="1" baseline="0" dirty="0" smtClean="0"/>
              <a:t>drums…but that’s a</a:t>
            </a:r>
            <a:r>
              <a:rPr lang="en-US" i="1" dirty="0" smtClean="0"/>
              <a:t> story for another time…</a:t>
            </a:r>
            <a:r>
              <a:rPr lang="en-US" i="1" baseline="0" dirty="0" smtClean="0"/>
              <a:t> </a:t>
            </a:r>
            <a:r>
              <a:rPr lang="en-US" i="1" baseline="0" dirty="0" smtClean="0"/>
              <a:t>(article</a:t>
            </a:r>
            <a:r>
              <a:rPr lang="en-US" i="1" baseline="0" dirty="0" smtClean="0"/>
              <a:t>)</a:t>
            </a:r>
          </a:p>
          <a:p>
            <a:pPr eaLnBrk="1" hangingPunct="1">
              <a:spcBef>
                <a:spcPct val="0"/>
              </a:spcBef>
            </a:pPr>
            <a:endParaRPr lang="en-US" i="1" dirty="0" smtClean="0"/>
          </a:p>
          <a:p>
            <a:pPr eaLnBrk="1" hangingPunct="1">
              <a:spcBef>
                <a:spcPct val="0"/>
              </a:spcBef>
            </a:pPr>
            <a:r>
              <a:rPr lang="en-US" i="1" dirty="0" smtClean="0"/>
              <a:t>So, for the sake of today’s meeting – trying</a:t>
            </a:r>
            <a:r>
              <a:rPr lang="en-US" i="1" baseline="0" dirty="0" smtClean="0"/>
              <a:t> to decide what to focus on …</a:t>
            </a:r>
            <a:r>
              <a:rPr lang="en-US" i="1" dirty="0" smtClean="0"/>
              <a:t>I remembered one of the questions at my first interview --- </a:t>
            </a:r>
          </a:p>
          <a:p>
            <a:pPr eaLnBrk="1" hangingPunct="1">
              <a:spcBef>
                <a:spcPct val="0"/>
              </a:spcBef>
            </a:pPr>
            <a:endParaRPr lang="en-US" i="1" dirty="0" smtClean="0"/>
          </a:p>
          <a:p>
            <a:pPr eaLnBrk="1" hangingPunct="1">
              <a:spcBef>
                <a:spcPct val="0"/>
              </a:spcBef>
            </a:pPr>
            <a:r>
              <a:rPr lang="en-US" i="1" dirty="0" smtClean="0"/>
              <a:t>change</a:t>
            </a:r>
            <a:r>
              <a:rPr lang="en-US" i="1" baseline="0" dirty="0" smtClean="0"/>
              <a:t> slide “     first slide”</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dirty="0" smtClean="0"/>
              <a:t>Describe </a:t>
            </a:r>
            <a:r>
              <a:rPr lang="en-US" dirty="0"/>
              <a:t>your past support of the Humanities, the Arts, Communication, and the Social Sciences in previous institutions and </a:t>
            </a:r>
            <a:r>
              <a:rPr lang="en-US" b="1" dirty="0">
                <a:solidFill>
                  <a:srgbClr val="FF0000"/>
                </a:solidFill>
              </a:rPr>
              <a:t>provide insight into your future goals in these disciplines at Edison State College</a:t>
            </a:r>
            <a:r>
              <a:rPr lang="en-US" dirty="0"/>
              <a:t>.</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i="1" dirty="0" smtClean="0"/>
              <a:t>        next slide…</a:t>
            </a:r>
          </a:p>
          <a:p>
            <a:pPr eaLnBrk="1" hangingPunct="1">
              <a:spcBef>
                <a:spcPct val="0"/>
              </a:spcBef>
            </a:pP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So this being my first venture w/PP, I </a:t>
            </a:r>
            <a:r>
              <a:rPr lang="en-US" dirty="0" smtClean="0"/>
              <a:t>offered </a:t>
            </a:r>
            <a:r>
              <a:rPr lang="en-US" dirty="0" smtClean="0"/>
              <a:t>my first slide…</a:t>
            </a:r>
          </a:p>
          <a:p>
            <a:endParaRPr lang="en-US" dirty="0"/>
          </a:p>
        </p:txBody>
      </p:sp>
      <p:sp>
        <p:nvSpPr>
          <p:cNvPr id="4" name="Slide Number Placeholder 3"/>
          <p:cNvSpPr>
            <a:spLocks noGrp="1"/>
          </p:cNvSpPr>
          <p:nvPr>
            <p:ph type="sldNum" sz="quarter" idx="10"/>
          </p:nvPr>
        </p:nvSpPr>
        <p:spPr/>
        <p:txBody>
          <a:bodyPr/>
          <a:lstStyle/>
          <a:p>
            <a:fld id="{69B07E7F-2EA7-4FAD-B0D3-FA6D0E5E8FE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a:noFill/>
        </p:spPr>
        <p:txBody>
          <a:bodyPr/>
          <a:lstStyle/>
          <a:p>
            <a:fld id="{8B0E9CAB-AABA-44C4-9554-4E0A690ECE25}"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solidFill>
                  <a:schemeClr val="tx1"/>
                </a:solidFill>
              </a:rPr>
              <a:t>I talked about my </a:t>
            </a:r>
            <a:r>
              <a:rPr lang="en-US" dirty="0" smtClean="0">
                <a:solidFill>
                  <a:schemeClr val="tx1"/>
                </a:solidFill>
              </a:rPr>
              <a:t>goal as an administrator</a:t>
            </a:r>
            <a:r>
              <a:rPr lang="en-US" baseline="0" dirty="0" smtClean="0">
                <a:solidFill>
                  <a:schemeClr val="tx1"/>
                </a:solidFill>
              </a:rPr>
              <a:t> </a:t>
            </a:r>
            <a:r>
              <a:rPr lang="en-US" baseline="0" dirty="0" smtClean="0">
                <a:solidFill>
                  <a:schemeClr val="tx1"/>
                </a:solidFill>
              </a:rPr>
              <a:t>which is to </a:t>
            </a:r>
            <a:r>
              <a:rPr lang="en-US" baseline="0" dirty="0" smtClean="0">
                <a:solidFill>
                  <a:schemeClr val="tx1"/>
                </a:solidFill>
              </a:rPr>
              <a:t>provide the support, guidance, and leadership to assist you in fulfilling the college’s mission.  </a:t>
            </a:r>
            <a:endParaRPr lang="en-US" baseline="0" dirty="0" smtClean="0">
              <a:solidFill>
                <a:schemeClr val="tx1"/>
              </a:solidFill>
            </a:endParaRPr>
          </a:p>
          <a:p>
            <a:r>
              <a:rPr lang="en-US" baseline="0" dirty="0" smtClean="0">
                <a:solidFill>
                  <a:schemeClr val="tx1"/>
                </a:solidFill>
              </a:rPr>
              <a:t>Expressed my belief that </a:t>
            </a:r>
            <a:r>
              <a:rPr lang="en-US" baseline="0" dirty="0" smtClean="0">
                <a:solidFill>
                  <a:schemeClr val="tx1"/>
                </a:solidFill>
              </a:rPr>
              <a:t>I can provide a steady and experienced hand in this transitional period for Edison and the Arts &amp; Sciences division.</a:t>
            </a:r>
            <a:endParaRPr lang="en-US" dirty="0" smtClean="0">
              <a:solidFill>
                <a:schemeClr val="tx1"/>
              </a:solidFill>
            </a:endParaRPr>
          </a:p>
          <a:p>
            <a:r>
              <a:rPr lang="en-US" dirty="0" smtClean="0"/>
              <a:t> </a:t>
            </a:r>
          </a:p>
          <a:p>
            <a:r>
              <a:rPr lang="en-US" dirty="0" smtClean="0"/>
              <a:t>That</a:t>
            </a:r>
            <a:r>
              <a:rPr lang="en-US" baseline="0" dirty="0" smtClean="0"/>
              <a:t> it was not </a:t>
            </a:r>
            <a:r>
              <a:rPr lang="en-US" baseline="0" dirty="0" smtClean="0"/>
              <a:t>my goal to come to ESC and immediately impose my views upon the institution.  Edison obviously has a history of successes.  Without having worked</a:t>
            </a:r>
            <a:r>
              <a:rPr lang="en-US" dirty="0" smtClean="0"/>
              <a:t> here,</a:t>
            </a:r>
            <a:r>
              <a:rPr lang="en-US" baseline="0" dirty="0" smtClean="0"/>
              <a:t> or having intimate knowledge, of ESC’s programs and practices, it would behoove me to spend some time </a:t>
            </a:r>
            <a:r>
              <a:rPr lang="en-US" i="1" baseline="0" dirty="0" smtClean="0"/>
              <a:t>listening</a:t>
            </a:r>
            <a:r>
              <a:rPr lang="en-US" i="0" baseline="0" dirty="0" smtClean="0"/>
              <a:t> to the stakeholders before making any attempts to implement new policies, procedures, or programs. I need to know and understand “your” culture.  </a:t>
            </a:r>
            <a:endParaRPr lang="en-US" i="0" baseline="0" dirty="0" smtClean="0"/>
          </a:p>
          <a:p>
            <a:endParaRPr lang="en-US" i="0" baseline="0" dirty="0" smtClean="0"/>
          </a:p>
          <a:p>
            <a:r>
              <a:rPr lang="en-US" i="0" baseline="0" dirty="0" smtClean="0"/>
              <a:t>As I told Dr. Wright, </a:t>
            </a:r>
            <a:r>
              <a:rPr lang="en-US" i="1" baseline="0" dirty="0" smtClean="0"/>
              <a:t>you won’t have to train me, I just need to learn how to do things the “Edison” way…</a:t>
            </a:r>
          </a:p>
          <a:p>
            <a:endParaRPr lang="en-US" i="1" baseline="0" dirty="0" smtClean="0"/>
          </a:p>
          <a:p>
            <a:r>
              <a:rPr lang="en-US" i="0" baseline="0" dirty="0" smtClean="0"/>
              <a:t>Then</a:t>
            </a:r>
            <a:r>
              <a:rPr lang="en-US" i="0" baseline="0" dirty="0" smtClean="0"/>
              <a:t>, and only then, can I make judgments and recommendations on how best to proceed.  Do we really need to reinvent the wheel?  Do you really want to hear me say, “well at my former institution, we did </a:t>
            </a:r>
            <a:r>
              <a:rPr lang="en-US" i="1" baseline="0" dirty="0" smtClean="0"/>
              <a:t>blah, blah, blah.</a:t>
            </a:r>
            <a:r>
              <a:rPr lang="en-US" i="0" baseline="0" dirty="0" smtClean="0"/>
              <a:t>  </a:t>
            </a:r>
          </a:p>
          <a:p>
            <a:endParaRPr lang="en-US" i="0" baseline="0" dirty="0" smtClean="0"/>
          </a:p>
          <a:p>
            <a:r>
              <a:rPr lang="en-US" i="0" baseline="0" dirty="0" smtClean="0"/>
              <a:t>I shared a draft of a  </a:t>
            </a:r>
            <a:r>
              <a:rPr lang="en-US" i="0" baseline="0" dirty="0" smtClean="0"/>
              <a:t>vision statement that, obviously, would need to be </a:t>
            </a:r>
            <a:r>
              <a:rPr lang="en-US" i="0" baseline="0" dirty="0" smtClean="0"/>
              <a:t>vetted, </a:t>
            </a:r>
            <a:r>
              <a:rPr lang="en-US" i="0" baseline="0" dirty="0" smtClean="0"/>
              <a:t>modified as necessary, or completely rewritten, and once accepted as feasible, put into action. </a:t>
            </a:r>
          </a:p>
          <a:p>
            <a:endParaRPr lang="en-US" dirty="0" smtClean="0"/>
          </a:p>
          <a:p>
            <a:r>
              <a:rPr lang="en-US" dirty="0" smtClean="0"/>
              <a:t>So, after that --- you didn’t hire anyone!!!</a:t>
            </a:r>
            <a:endParaRPr lang="en-US" dirty="0" smtClean="0"/>
          </a:p>
        </p:txBody>
      </p:sp>
      <p:sp>
        <p:nvSpPr>
          <p:cNvPr id="4" name="Slide Number Placeholder 3"/>
          <p:cNvSpPr>
            <a:spLocks noGrp="1"/>
          </p:cNvSpPr>
          <p:nvPr>
            <p:ph type="sldNum" sz="quarter" idx="10"/>
          </p:nvPr>
        </p:nvSpPr>
        <p:spPr/>
        <p:txBody>
          <a:bodyPr/>
          <a:lstStyle/>
          <a:p>
            <a:fld id="{69B07E7F-2EA7-4FAD-B0D3-FA6D0E5E8F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r>
              <a:rPr lang="en-US" i="1" dirty="0" smtClean="0"/>
              <a:t>So</a:t>
            </a:r>
            <a:r>
              <a:rPr lang="en-US" i="1" dirty="0" smtClean="0"/>
              <a:t>… I</a:t>
            </a:r>
            <a:r>
              <a:rPr lang="en-US" i="1" baseline="0" dirty="0" smtClean="0"/>
              <a:t> left HCC – went on to be a consultant at the Tampa Bay Performing Arts Center, began thinking about  retirement.. </a:t>
            </a:r>
          </a:p>
          <a:p>
            <a:pPr defTabSz="913303" eaLnBrk="1" hangingPunct="1">
              <a:spcBef>
                <a:spcPct val="0"/>
              </a:spcBef>
            </a:pPr>
            <a:endParaRPr lang="en-US" i="1" baseline="0" dirty="0" smtClean="0"/>
          </a:p>
          <a:p>
            <a:pPr defTabSz="913303" eaLnBrk="1" hangingPunct="1">
              <a:spcBef>
                <a:spcPct val="0"/>
              </a:spcBef>
            </a:pPr>
            <a:r>
              <a:rPr lang="en-US" i="1" baseline="0" dirty="0" smtClean="0"/>
              <a:t>So … in January 2013, you advertised AGAIN, and I applied  AGAIN …. And you had a Failed search, AGAIN</a:t>
            </a:r>
          </a:p>
          <a:p>
            <a:pPr defTabSz="913303" eaLnBrk="1" hangingPunct="1">
              <a:spcBef>
                <a:spcPct val="0"/>
              </a:spcBef>
            </a:pPr>
            <a:r>
              <a:rPr lang="en-US" i="1" baseline="0" dirty="0" smtClean="0"/>
              <a:t>	</a:t>
            </a:r>
          </a:p>
          <a:p>
            <a:pPr defTabSz="913303" eaLnBrk="1" hangingPunct="1">
              <a:spcBef>
                <a:spcPct val="0"/>
              </a:spcBef>
            </a:pPr>
            <a:r>
              <a:rPr lang="en-US" i="1" baseline="0" dirty="0" smtClean="0"/>
              <a:t>So… I continued as a consultant – </a:t>
            </a:r>
            <a:r>
              <a:rPr lang="en-US" i="1" baseline="0" dirty="0" err="1" smtClean="0"/>
              <a:t>wa</a:t>
            </a:r>
            <a:r>
              <a:rPr lang="en-US" i="1" baseline="0" dirty="0" smtClean="0"/>
              <a:t> supposed to be 90 days, but turned into 14 months --- and began to think more seriously about retiring….</a:t>
            </a:r>
          </a:p>
          <a:p>
            <a:pPr defTabSz="913303" eaLnBrk="1" hangingPunct="1">
              <a:spcBef>
                <a:spcPct val="0"/>
              </a:spcBef>
            </a:pPr>
            <a:endParaRPr lang="en-US" i="1" baseline="0" dirty="0" smtClean="0"/>
          </a:p>
          <a:p>
            <a:pPr defTabSz="913303" eaLnBrk="1" hangingPunct="1">
              <a:spcBef>
                <a:spcPct val="0"/>
              </a:spcBef>
            </a:pPr>
            <a:r>
              <a:rPr lang="en-US" i="1" baseline="0" dirty="0" smtClean="0"/>
              <a:t>So… I happened to check your website in Sept – the job was open AGAIN, so I applied …. AGAIN</a:t>
            </a:r>
          </a:p>
          <a:p>
            <a:pPr defTabSz="913303" eaLnBrk="1" hangingPunct="1">
              <a:spcBef>
                <a:spcPct val="0"/>
              </a:spcBef>
              <a:defRPr/>
            </a:pPr>
            <a:endParaRPr lang="en-US" i="1" baseline="0" dirty="0" smtClean="0"/>
          </a:p>
          <a:p>
            <a:pPr defTabSz="913303" eaLnBrk="1" hangingPunct="1">
              <a:spcBef>
                <a:spcPct val="0"/>
              </a:spcBef>
              <a:defRPr/>
            </a:pPr>
            <a:r>
              <a:rPr lang="en-US" i="1" baseline="0" dirty="0" smtClean="0"/>
              <a:t>…next slide….</a:t>
            </a:r>
          </a:p>
          <a:p>
            <a:pPr defTabSz="913303" eaLnBrk="1" hangingPunct="1">
              <a:spcBef>
                <a:spcPct val="0"/>
              </a:spcBef>
              <a:defRPr/>
            </a:pPr>
            <a:endParaRPr lang="en-US" i="1" baseline="0" dirty="0" smtClean="0"/>
          </a:p>
          <a:p>
            <a:pPr defTabSz="913303" eaLnBrk="1" hangingPunct="1">
              <a:spcBef>
                <a:spcPct val="0"/>
              </a:spcBef>
            </a:pPr>
            <a:endParaRPr lang="en-US" i="1" baseline="0" dirty="0" smtClean="0"/>
          </a:p>
          <a:p>
            <a:pPr defTabSz="913303" eaLnBrk="1" hangingPunct="1">
              <a:spcBef>
                <a:spcPct val="0"/>
              </a:spcBef>
            </a:pPr>
            <a:r>
              <a:rPr lang="en-US" i="1" baseline="0" dirty="0" smtClean="0"/>
              <a:t>	</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r>
              <a:rPr lang="en-US" i="1" dirty="0" smtClean="0"/>
              <a:t>        </a:t>
            </a:r>
            <a:endParaRPr lang="en-US" i="1" dirty="0"/>
          </a:p>
        </p:txBody>
      </p:sp>
      <p:sp>
        <p:nvSpPr>
          <p:cNvPr id="20483" name="Slide Number Placeholder 3"/>
          <p:cNvSpPr>
            <a:spLocks noGrp="1"/>
          </p:cNvSpPr>
          <p:nvPr>
            <p:ph type="sldNum" sz="quarter" idx="5"/>
          </p:nvPr>
        </p:nvSpPr>
        <p:spPr>
          <a:noFill/>
        </p:spPr>
        <p:txBody>
          <a:bodyPr/>
          <a:lstStyle/>
          <a:p>
            <a:fld id="{4CA3FB20-636F-46D9-B461-FDE1B13B9BE3}"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a:xfrm>
            <a:off x="701675" y="4675188"/>
            <a:ext cx="5607050" cy="4184651"/>
          </a:xfrm>
        </p:spPr>
        <p:txBody>
          <a:bodyPr/>
          <a:lstStyle/>
          <a:p>
            <a:pPr defTabSz="913303" eaLnBrk="1" hangingPunct="1">
              <a:spcBef>
                <a:spcPct val="0"/>
              </a:spcBef>
              <a:defRPr/>
            </a:pPr>
            <a:r>
              <a:rPr lang="en-US" i="1" baseline="0" dirty="0" smtClean="0"/>
              <a:t>So, …  LESS THAN A YEAR AGO ( ABOUT 8 MONTHS AGO), I interviewed by phone, then in person on Dec. 11  (no word before break – had decided to resign and retire Jan 3  - </a:t>
            </a:r>
          </a:p>
          <a:p>
            <a:pPr defTabSz="913303" eaLnBrk="1" hangingPunct="1">
              <a:spcBef>
                <a:spcPct val="0"/>
              </a:spcBef>
              <a:defRPr/>
            </a:pPr>
            <a:endParaRPr lang="en-US" i="1" baseline="0" dirty="0" smtClean="0"/>
          </a:p>
          <a:p>
            <a:pPr defTabSz="913303" eaLnBrk="1" hangingPunct="1">
              <a:spcBef>
                <a:spcPct val="0"/>
              </a:spcBef>
              <a:defRPr/>
            </a:pPr>
            <a:r>
              <a:rPr lang="en-US" i="1" baseline="0" dirty="0" smtClean="0"/>
              <a:t>BUT,   then got a call from Dr. Wright --- during the holidays, was offered the position….</a:t>
            </a:r>
          </a:p>
          <a:p>
            <a:pPr defTabSz="913303" eaLnBrk="1" hangingPunct="1">
              <a:spcBef>
                <a:spcPct val="0"/>
              </a:spcBef>
              <a:defRPr/>
            </a:pPr>
            <a:endParaRPr lang="en-US" i="1" baseline="0" dirty="0" smtClean="0"/>
          </a:p>
          <a:p>
            <a:pPr defTabSz="913303" eaLnBrk="1" hangingPunct="1">
              <a:spcBef>
                <a:spcPct val="0"/>
              </a:spcBef>
              <a:defRPr/>
            </a:pPr>
            <a:r>
              <a:rPr lang="en-US" sz="2000" i="1" dirty="0"/>
              <a:t>So … well, here I am, FINALLY !!!</a:t>
            </a:r>
          </a:p>
          <a:p>
            <a:pPr eaLnBrk="1" hangingPunct="1">
              <a:spcBef>
                <a:spcPct val="0"/>
              </a:spcBef>
            </a:pPr>
            <a:endParaRPr lang="en-US" sz="2000" dirty="0"/>
          </a:p>
        </p:txBody>
      </p:sp>
      <p:sp>
        <p:nvSpPr>
          <p:cNvPr id="16387" name="Slide Number Placeholder 3"/>
          <p:cNvSpPr>
            <a:spLocks noGrp="1"/>
          </p:cNvSpPr>
          <p:nvPr>
            <p:ph type="sldNum" sz="quarter" idx="5"/>
          </p:nvPr>
        </p:nvSpPr>
        <p:spPr>
          <a:noFill/>
        </p:spPr>
        <p:txBody>
          <a:bodyPr/>
          <a:lstStyle/>
          <a:p>
            <a:fld id="{533A387E-0AF5-4C24-B5F9-52F667D5DBC8}"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0C41781-4B3E-4D9B-9284-E88FAA251328}" type="datetimeFigureOut">
              <a:rPr lang="en-US"/>
              <a:pPr>
                <a:defRPr/>
              </a:pPr>
              <a:t>8/19/2014</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492D514-FED9-4CC1-A4FA-B57704E75ED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1771CA-C86B-43EF-8450-559491560AF0}" type="datetimeFigureOut">
              <a:rPr lang="en-US"/>
              <a:pPr>
                <a:defRPr/>
              </a:pPr>
              <a:t>8/19/2014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4A5B64E-370D-4DC2-9D29-430A4354A6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ECD1639-A299-4CFC-A412-9B6C6DBB4454}" type="datetimeFigureOut">
              <a:rPr lang="en-US"/>
              <a:pPr>
                <a:defRPr/>
              </a:pPr>
              <a:t>8/19/2014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A66FD92-E5CF-4528-9CCE-8DE4E36261B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5BC536-DA49-47D3-BF1C-3726C2DC94B4}" type="datetimeFigureOut">
              <a:rPr lang="en-US"/>
              <a:pPr>
                <a:defRPr/>
              </a:pPr>
              <a:t>8/19/2014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8596C8C-D333-46E9-9571-FF5946005E0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0C7C6D-4941-44D7-88D1-669EB51CD9AB}" type="datetimeFigureOut">
              <a:rPr lang="en-US"/>
              <a:pPr>
                <a:defRPr/>
              </a:pPr>
              <a:t>8/19/2014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3D25FC-992D-4FEC-AB45-A3C31D5FC7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99C7670-03EB-485E-A7B2-A67409CB925F}" type="datetimeFigureOut">
              <a:rPr lang="en-US"/>
              <a:pPr>
                <a:defRPr/>
              </a:pPr>
              <a:t>8/19/2014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06F3C1C-F444-429A-B5D4-C02EADACA22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671F5F1-ADD8-42A8-B311-12F812E7133F}" type="datetimeFigureOut">
              <a:rPr lang="en-US"/>
              <a:pPr>
                <a:defRPr/>
              </a:pPr>
              <a:t>8/19/2014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9B36D80-41EE-4EB2-A681-A44F69EB0D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D8CF63B-CA4C-4905-BE91-C3C9FBE32A65}" type="datetimeFigureOut">
              <a:rPr lang="en-US"/>
              <a:pPr>
                <a:defRPr/>
              </a:pPr>
              <a:t>8/19/2014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8AC9EC2-E96B-4334-86DD-01AE84389C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4192F77-189A-4B7C-A28C-BD5AE12E33B0}" type="datetimeFigureOut">
              <a:rPr lang="en-US"/>
              <a:pPr>
                <a:defRPr/>
              </a:pPr>
              <a:t>8/19/2014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6679A82-F20A-4161-82F9-E65360848D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DF46775-76B8-4672-BFC8-49F9B4A5F94C}" type="datetimeFigureOut">
              <a:rPr lang="en-US"/>
              <a:pPr>
                <a:defRPr/>
              </a:pPr>
              <a:t>8/19/2014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BA975F4-B5C3-4AEA-B628-2708CFB1615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2698F98-FA18-4C10-84B7-BF55927FC47F}" type="datetimeFigureOut">
              <a:rPr lang="en-US"/>
              <a:pPr>
                <a:defRPr/>
              </a:pPr>
              <a:t>8/19/2014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B22C201-0BE4-4E6A-B6AE-1F18AF7CD1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1F37E39-F48A-453B-96D4-C4281323D8AF}" type="datetimeFigureOut">
              <a:rPr lang="en-US"/>
              <a:pPr>
                <a:defRPr/>
              </a:pPr>
              <a:t>8/19/2014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BA2E520-7560-4BCF-963F-F9F3A2FA395E}"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3.png@01CF9061.435BF08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cid:image003.png@01CF9061.435BF0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cid:image003.png@01CF9061.435BF0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cid:image003.png@01CF9061.435BF08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image003.png@01CF9061.435BF08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HagzTRmUBI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bing.com/videos/search?q=johnny+nash+i+can+see+clearly+now&amp;qpvt=johnny+nash+i+can+see+clearly+now&amp;FORM=VD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youtube.com/watch?v=HagzTRmUBI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ison.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dison.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br>
              <a:rPr lang="en-US" dirty="0"/>
            </a:br>
            <a:r>
              <a:rPr lang="en-US" dirty="0"/>
              <a:t> </a:t>
            </a:r>
          </a:p>
        </p:txBody>
      </p:sp>
      <p:sp>
        <p:nvSpPr>
          <p:cNvPr id="3" name="Content Placeholder 2"/>
          <p:cNvSpPr>
            <a:spLocks noGrp="1"/>
          </p:cNvSpPr>
          <p:nvPr>
            <p:ph type="subTitle" idx="1"/>
          </p:nvPr>
        </p:nvSpPr>
        <p:spPr>
          <a:xfrm>
            <a:off x="436499" y="2438400"/>
            <a:ext cx="7854696" cy="3276600"/>
          </a:xfrm>
        </p:spPr>
        <p:txBody>
          <a:bodyPr/>
          <a:lstStyle/>
          <a:p>
            <a:pPr algn="l"/>
            <a:r>
              <a:rPr lang="en-US" b="1" dirty="0" smtClean="0"/>
              <a:t>Fall Faculty In-service Meeting</a:t>
            </a:r>
          </a:p>
          <a:p>
            <a:pPr algn="l"/>
            <a:endParaRPr lang="en-US" b="1" dirty="0" smtClean="0"/>
          </a:p>
          <a:p>
            <a:pPr algn="l"/>
            <a:r>
              <a:rPr lang="en-US" b="1" dirty="0" smtClean="0"/>
              <a:t>School </a:t>
            </a:r>
            <a:r>
              <a:rPr lang="en-US" b="1" dirty="0"/>
              <a:t>of Arts, Humanities and Social </a:t>
            </a:r>
            <a:r>
              <a:rPr lang="en-US" b="1" dirty="0" smtClean="0"/>
              <a:t>Sciences</a:t>
            </a:r>
          </a:p>
          <a:p>
            <a:pPr algn="l"/>
            <a:r>
              <a:rPr lang="en-US" b="1" dirty="0" smtClean="0"/>
              <a:t>8:30 </a:t>
            </a:r>
            <a:r>
              <a:rPr lang="en-US" b="1" dirty="0"/>
              <a:t>a.m. – 12:00 noon</a:t>
            </a:r>
            <a:r>
              <a:rPr lang="en-US" dirty="0"/>
              <a:t> </a:t>
            </a:r>
          </a:p>
          <a:p>
            <a:pPr algn="l"/>
            <a:r>
              <a:rPr lang="en-US" dirty="0" smtClean="0"/>
              <a:t>Wednesday</a:t>
            </a:r>
            <a:r>
              <a:rPr lang="en-US" dirty="0"/>
              <a:t>, </a:t>
            </a:r>
            <a:r>
              <a:rPr lang="en-US" b="1" dirty="0"/>
              <a:t>August 20, 2014</a:t>
            </a:r>
            <a:r>
              <a:rPr lang="en-US" dirty="0"/>
              <a:t> </a:t>
            </a:r>
          </a:p>
          <a:p>
            <a:pPr algn="l"/>
            <a:r>
              <a:rPr lang="en-US" dirty="0" smtClean="0"/>
              <a:t>Lee </a:t>
            </a:r>
            <a:r>
              <a:rPr lang="en-US" dirty="0"/>
              <a:t>Campus, Building U, Room </a:t>
            </a:r>
            <a:r>
              <a:rPr lang="en-US" b="1" dirty="0"/>
              <a:t>U-102</a:t>
            </a:r>
            <a:endParaRPr lang="en-US" dirty="0"/>
          </a:p>
          <a:p>
            <a:endParaRPr lang="en-US" b="1" dirty="0" smtClean="0"/>
          </a:p>
          <a:p>
            <a:endParaRPr lang="en-US" dirty="0"/>
          </a:p>
        </p:txBody>
      </p:sp>
      <p:pic>
        <p:nvPicPr>
          <p:cNvPr id="4" name="Picture 3" descr="Description: Description: Description: cid:image003.png@01CF8559.E1AC9040"/>
          <p:cNvPicPr/>
          <p:nvPr/>
        </p:nvPicPr>
        <p:blipFill>
          <a:blip r:embed="rId3" r:link="rId4" cstate="print"/>
          <a:srcRect/>
          <a:stretch>
            <a:fillRect/>
          </a:stretch>
        </p:blipFill>
        <p:spPr bwMode="auto">
          <a:xfrm>
            <a:off x="5715000" y="909536"/>
            <a:ext cx="2576195" cy="1148080"/>
          </a:xfrm>
          <a:prstGeom prst="rect">
            <a:avLst/>
          </a:prstGeom>
          <a:noFill/>
          <a:ln w="9525">
            <a:noFill/>
            <a:miter lim="800000"/>
            <a:headEnd/>
            <a:tailEnd/>
          </a:ln>
        </p:spPr>
      </p:pic>
    </p:spTree>
    <p:extLst>
      <p:ext uri="{BB962C8B-B14F-4D97-AF65-F5344CB8AC3E}">
        <p14:creationId xmlns:p14="http://schemas.microsoft.com/office/powerpoint/2010/main" val="225214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a:t>
            </a:r>
          </a:p>
        </p:txBody>
      </p:sp>
    </p:spTree>
    <p:extLst>
      <p:ext uri="{BB962C8B-B14F-4D97-AF65-F5344CB8AC3E}">
        <p14:creationId xmlns:p14="http://schemas.microsoft.com/office/powerpoint/2010/main" val="42044342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 what…?</a:t>
            </a:r>
          </a:p>
        </p:txBody>
      </p:sp>
    </p:spTree>
    <p:extLst>
      <p:ext uri="{BB962C8B-B14F-4D97-AF65-F5344CB8AC3E}">
        <p14:creationId xmlns:p14="http://schemas.microsoft.com/office/powerpoint/2010/main" val="6454652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Presentation Topic:</a:t>
            </a:r>
          </a:p>
        </p:txBody>
      </p:sp>
      <p:sp>
        <p:nvSpPr>
          <p:cNvPr id="33794" name="Content Placeholder 2"/>
          <p:cNvSpPr>
            <a:spLocks noGrp="1"/>
          </p:cNvSpPr>
          <p:nvPr>
            <p:ph idx="1"/>
          </p:nvPr>
        </p:nvSpPr>
        <p:spPr/>
        <p:txBody>
          <a:bodyPr/>
          <a:lstStyle/>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algn="just" eaLnBrk="1" hangingPunct="1">
              <a:buFont typeface="Wingdings 2" pitchFamily="18" charset="2"/>
              <a:buNone/>
            </a:pPr>
            <a:r>
              <a:rPr lang="en-US" dirty="0" smtClean="0"/>
              <a:t>Describe your past support of the Humanities, the Arts, Communication, and the Social Sciences in previous institutions and </a:t>
            </a:r>
            <a:r>
              <a:rPr lang="en-US" b="1" dirty="0" smtClean="0">
                <a:solidFill>
                  <a:srgbClr val="FF0000"/>
                </a:solidFill>
              </a:rPr>
              <a:t>provide insight into your future goals in these disciplines at Edison State College</a:t>
            </a:r>
            <a:r>
              <a:rPr lang="en-US" dirty="0" smtClean="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ESC Vision &amp; Mission…</a:t>
            </a:r>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b="1" dirty="0" smtClean="0"/>
              <a:t>VISION</a:t>
            </a:r>
            <a:endParaRPr lang="en-US" dirty="0" smtClean="0"/>
          </a:p>
          <a:p>
            <a:pPr marL="274320" indent="-274320" eaLnBrk="1" fontAlgn="auto" hangingPunct="1">
              <a:spcAft>
                <a:spcPts val="0"/>
              </a:spcAft>
              <a:buClr>
                <a:schemeClr val="accent3"/>
              </a:buClr>
              <a:buFont typeface="Wingdings 2"/>
              <a:buChar char=""/>
              <a:defRPr/>
            </a:pPr>
            <a:r>
              <a:rPr lang="en-US" dirty="0" smtClean="0"/>
              <a:t>Edison State College will be the catalyst for </a:t>
            </a:r>
            <a:r>
              <a:rPr lang="en-US" dirty="0" smtClean="0">
                <a:solidFill>
                  <a:srgbClr val="FF0000"/>
                </a:solidFill>
              </a:rPr>
              <a:t>creating an innovative education system</a:t>
            </a:r>
            <a:r>
              <a:rPr lang="en-US" dirty="0" smtClean="0"/>
              <a:t> which </a:t>
            </a:r>
            <a:r>
              <a:rPr lang="en-US" dirty="0" smtClean="0">
                <a:solidFill>
                  <a:srgbClr val="FF0000"/>
                </a:solidFill>
              </a:rPr>
              <a:t>provides accessible educational pathways </a:t>
            </a:r>
            <a:r>
              <a:rPr lang="en-US" dirty="0" smtClean="0"/>
              <a:t>that </a:t>
            </a:r>
            <a:r>
              <a:rPr lang="en-US" dirty="0" smtClean="0">
                <a:solidFill>
                  <a:srgbClr val="FF0000"/>
                </a:solidFill>
              </a:rPr>
              <a:t>prepare students to be enlightened and productive citizens</a:t>
            </a:r>
            <a:r>
              <a:rPr lang="en-US" dirty="0" smtClean="0"/>
              <a:t>. </a:t>
            </a:r>
            <a:r>
              <a:rPr lang="en-US" i="1" dirty="0" smtClean="0"/>
              <a:t>  (Vision statement approved by the District Board of Trustees April 27th, 2010)</a:t>
            </a:r>
            <a:endParaRPr lang="en-US" dirty="0" smtClean="0"/>
          </a:p>
          <a:p>
            <a:pPr marL="274320" indent="-274320" eaLnBrk="1" fontAlgn="auto" hangingPunct="1">
              <a:spcAft>
                <a:spcPts val="0"/>
              </a:spcAft>
              <a:buClr>
                <a:schemeClr val="accent3"/>
              </a:buClr>
              <a:buFont typeface="Wingdings 2"/>
              <a:buChar char=""/>
              <a:defRPr/>
            </a:pPr>
            <a:r>
              <a:rPr lang="en-US" b="1" dirty="0" smtClean="0"/>
              <a:t>VALUES</a:t>
            </a:r>
            <a:endParaRPr lang="en-US" dirty="0" smtClean="0"/>
          </a:p>
          <a:p>
            <a:pPr marL="274320" indent="-274320" eaLnBrk="1" fontAlgn="auto" hangingPunct="1">
              <a:spcAft>
                <a:spcPts val="0"/>
              </a:spcAft>
              <a:buClr>
                <a:schemeClr val="accent3"/>
              </a:buClr>
              <a:buFont typeface="Wingdings 2"/>
              <a:buChar char=""/>
              <a:defRPr/>
            </a:pPr>
            <a:r>
              <a:rPr lang="en-US" dirty="0" smtClean="0">
                <a:solidFill>
                  <a:srgbClr val="FF0000"/>
                </a:solidFill>
              </a:rPr>
              <a:t>We value </a:t>
            </a:r>
            <a:r>
              <a:rPr lang="en-US" b="1" dirty="0" smtClean="0">
                <a:solidFill>
                  <a:srgbClr val="FF0000"/>
                </a:solidFill>
              </a:rPr>
              <a:t>student success</a:t>
            </a:r>
            <a:r>
              <a:rPr lang="en-US" dirty="0" smtClean="0">
                <a:solidFill>
                  <a:srgbClr val="FF0000"/>
                </a:solidFill>
              </a:rPr>
              <a:t>, </a:t>
            </a:r>
            <a:r>
              <a:rPr lang="en-US" b="1" dirty="0" smtClean="0">
                <a:solidFill>
                  <a:srgbClr val="FF0000"/>
                </a:solidFill>
              </a:rPr>
              <a:t>integrity</a:t>
            </a:r>
            <a:r>
              <a:rPr lang="en-US" dirty="0" smtClean="0">
                <a:solidFill>
                  <a:srgbClr val="FF0000"/>
                </a:solidFill>
              </a:rPr>
              <a:t>, </a:t>
            </a:r>
            <a:r>
              <a:rPr lang="en-US" b="1" dirty="0" smtClean="0">
                <a:solidFill>
                  <a:srgbClr val="FF0000"/>
                </a:solidFill>
              </a:rPr>
              <a:t>intellectual inquiry</a:t>
            </a:r>
            <a:r>
              <a:rPr lang="en-US" dirty="0" smtClean="0">
                <a:solidFill>
                  <a:srgbClr val="FF0000"/>
                </a:solidFill>
              </a:rPr>
              <a:t>, and </a:t>
            </a:r>
            <a:r>
              <a:rPr lang="en-US" b="1" dirty="0" smtClean="0">
                <a:solidFill>
                  <a:srgbClr val="FF0000"/>
                </a:solidFill>
              </a:rPr>
              <a:t>academic rigor</a:t>
            </a:r>
            <a:r>
              <a:rPr lang="en-US" dirty="0" smtClean="0"/>
              <a:t>. </a:t>
            </a:r>
            <a:r>
              <a:rPr lang="en-US" i="1" dirty="0" smtClean="0"/>
              <a:t>  (Values statement approved by the District Board of Trustees April 27th, 2010)</a:t>
            </a:r>
            <a:endParaRPr lang="en-US" dirty="0" smtClean="0"/>
          </a:p>
          <a:p>
            <a:pPr marL="274320" indent="-274320" eaLnBrk="1" fontAlgn="auto" hangingPunct="1">
              <a:spcAft>
                <a:spcPts val="0"/>
              </a:spcAft>
              <a:buClr>
                <a:schemeClr val="accent3"/>
              </a:buClr>
              <a:buFont typeface="Wingdings 2"/>
              <a:buChar char=""/>
              <a:defRPr/>
            </a:pPr>
            <a:r>
              <a:rPr lang="en-US" b="1" dirty="0" smtClean="0"/>
              <a:t>MISSION</a:t>
            </a:r>
            <a:endParaRPr lang="en-US" dirty="0" smtClean="0"/>
          </a:p>
          <a:p>
            <a:pPr marL="274320" indent="-274320" eaLnBrk="1" fontAlgn="auto" hangingPunct="1">
              <a:spcAft>
                <a:spcPts val="0"/>
              </a:spcAft>
              <a:buClr>
                <a:schemeClr val="accent3"/>
              </a:buClr>
              <a:buFont typeface="Wingdings 2"/>
              <a:buChar char=""/>
              <a:defRPr/>
            </a:pPr>
            <a:r>
              <a:rPr lang="en-US" dirty="0" smtClean="0"/>
              <a:t>The mission of Edison State College is to </a:t>
            </a:r>
            <a:r>
              <a:rPr lang="en-US" dirty="0" smtClean="0">
                <a:solidFill>
                  <a:srgbClr val="FF0000"/>
                </a:solidFill>
              </a:rPr>
              <a:t>inspire learning</a:t>
            </a:r>
            <a:r>
              <a:rPr lang="en-US" dirty="0" smtClean="0"/>
              <a:t>; </a:t>
            </a:r>
            <a:r>
              <a:rPr lang="en-US" dirty="0" smtClean="0">
                <a:solidFill>
                  <a:srgbClr val="FF0000"/>
                </a:solidFill>
              </a:rPr>
              <a:t>prepare a diverse population for creative and responsible participation in a global society</a:t>
            </a:r>
            <a:r>
              <a:rPr lang="en-US" dirty="0" smtClean="0"/>
              <a:t>; and </a:t>
            </a:r>
            <a:r>
              <a:rPr lang="en-US" dirty="0" smtClean="0">
                <a:solidFill>
                  <a:srgbClr val="FF0000"/>
                </a:solidFill>
              </a:rPr>
              <a:t>serve as a leader for intellectual, economic, and cultural awareness</a:t>
            </a:r>
            <a:r>
              <a:rPr lang="en-US" dirty="0" smtClean="0"/>
              <a:t> in the community. </a:t>
            </a:r>
            <a:r>
              <a:rPr lang="en-US" i="1" dirty="0" smtClean="0"/>
              <a:t>  (Mission statement approved by the District Board of Trustees April 27th, 2010)</a:t>
            </a: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b="1" dirty="0" smtClean="0"/>
              <a:t> STRATEGIC PRIORITIES</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dirty="0" smtClean="0"/>
              <a:t>As an open-door regional State College, Edison will:</a:t>
            </a:r>
          </a:p>
          <a:p>
            <a:pPr marL="274320" indent="-274320" eaLnBrk="1" fontAlgn="auto" hangingPunct="1">
              <a:spcAft>
                <a:spcPts val="0"/>
              </a:spcAft>
              <a:buClr>
                <a:schemeClr val="accent3"/>
              </a:buClr>
              <a:buFont typeface="Wingdings 2"/>
              <a:buChar char=""/>
              <a:defRPr/>
            </a:pPr>
            <a:r>
              <a:rPr lang="en-US" dirty="0" smtClean="0"/>
              <a:t>Develop and maintain a learning-centered culture</a:t>
            </a:r>
          </a:p>
          <a:p>
            <a:pPr marL="274320" indent="-274320" eaLnBrk="1" fontAlgn="auto" hangingPunct="1">
              <a:spcAft>
                <a:spcPts val="0"/>
              </a:spcAft>
              <a:buClr>
                <a:schemeClr val="accent3"/>
              </a:buClr>
              <a:buFont typeface="Wingdings 2"/>
              <a:buChar char=""/>
              <a:defRPr/>
            </a:pPr>
            <a:r>
              <a:rPr lang="en-US" dirty="0" smtClean="0"/>
              <a:t>Provide educational pathways for under-prepared students</a:t>
            </a:r>
          </a:p>
          <a:p>
            <a:pPr marL="274320" indent="-274320" eaLnBrk="1" fontAlgn="auto" hangingPunct="1">
              <a:spcAft>
                <a:spcPts val="0"/>
              </a:spcAft>
              <a:buClr>
                <a:schemeClr val="accent3"/>
              </a:buClr>
              <a:buFont typeface="Wingdings 2"/>
              <a:buChar char=""/>
              <a:defRPr/>
            </a:pPr>
            <a:r>
              <a:rPr lang="en-US" dirty="0" smtClean="0"/>
              <a:t>Provide vibrant relevant programs</a:t>
            </a:r>
          </a:p>
          <a:p>
            <a:pPr marL="274320" indent="-274320" eaLnBrk="1" fontAlgn="auto" hangingPunct="1">
              <a:spcAft>
                <a:spcPts val="0"/>
              </a:spcAft>
              <a:buClr>
                <a:schemeClr val="accent3"/>
              </a:buClr>
              <a:buFont typeface="Wingdings 2"/>
              <a:buChar char=""/>
              <a:defRPr/>
            </a:pPr>
            <a:r>
              <a:rPr lang="en-US" dirty="0" smtClean="0"/>
              <a:t>Provide an array of effective student support services</a:t>
            </a:r>
          </a:p>
          <a:p>
            <a:pPr marL="274320" indent="-274320" eaLnBrk="1" fontAlgn="auto" hangingPunct="1">
              <a:spcAft>
                <a:spcPts val="0"/>
              </a:spcAft>
              <a:buClr>
                <a:schemeClr val="accent3"/>
              </a:buClr>
              <a:buFont typeface="Wingdings 2"/>
              <a:buChar char=""/>
              <a:defRPr/>
            </a:pPr>
            <a:r>
              <a:rPr lang="en-US" dirty="0" smtClean="0"/>
              <a:t>Identify and develop short and long-term financial, facility and technology resources of the College</a:t>
            </a:r>
          </a:p>
          <a:p>
            <a:pPr marL="274320" indent="-274320" eaLnBrk="1" fontAlgn="auto" hangingPunct="1">
              <a:spcAft>
                <a:spcPts val="0"/>
              </a:spcAft>
              <a:buClr>
                <a:schemeClr val="accent3"/>
              </a:buClr>
              <a:buFont typeface="Wingdings 2"/>
              <a:buChar char=""/>
              <a:defRPr/>
            </a:pPr>
            <a:r>
              <a:rPr lang="en-US" dirty="0" smtClean="0"/>
              <a:t>Promote, develop and retain a culture that supports professional growth of faculty and staff</a:t>
            </a:r>
          </a:p>
          <a:p>
            <a:pPr marL="274320" indent="-274320" eaLnBrk="1" fontAlgn="auto" hangingPunct="1">
              <a:spcAft>
                <a:spcPts val="0"/>
              </a:spcAft>
              <a:buClr>
                <a:schemeClr val="accent3"/>
              </a:buClr>
              <a:buFont typeface="Wingdings 2"/>
              <a:buChar char=""/>
              <a:defRPr/>
            </a:pPr>
            <a:r>
              <a:rPr lang="en-US" dirty="0" smtClean="0"/>
              <a:t>Develop, maintain and enhance collaborative partnerships</a:t>
            </a:r>
          </a:p>
          <a:p>
            <a:pPr marL="274320" indent="-274320" eaLnBrk="1" fontAlgn="auto" hangingPunct="1">
              <a:spcAft>
                <a:spcPts val="0"/>
              </a:spcAft>
              <a:buClr>
                <a:schemeClr val="accent3"/>
              </a:buClr>
              <a:buFont typeface="Wingdings 2"/>
              <a:buChar char=""/>
              <a:defRPr/>
            </a:pPr>
            <a:r>
              <a:rPr lang="en-US" dirty="0" smtClean="0"/>
              <a:t>Enhance the regional image of Edison State College.</a:t>
            </a:r>
          </a:p>
          <a:p>
            <a:pPr marL="274320" indent="-274320" eaLnBrk="1" fontAlgn="auto" hangingPunct="1">
              <a:spcAft>
                <a:spcPts val="0"/>
              </a:spcAft>
              <a:buClr>
                <a:schemeClr val="accent3"/>
              </a:buClr>
              <a:buFont typeface="Wingdings 2"/>
              <a:buNone/>
              <a:defRPr/>
            </a:pPr>
            <a:r>
              <a:rPr lang="en-US" i="1" dirty="0" smtClean="0"/>
              <a:t>    (Strategic Priorities approved by the District Board of Trustees February 22nd, 2011)</a:t>
            </a: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ESC G.E. Competencies</a:t>
            </a:r>
          </a:p>
        </p:txBody>
      </p:sp>
      <p:sp>
        <p:nvSpPr>
          <p:cNvPr id="3" name="Content Placeholder 2"/>
          <p:cNvSpPr>
            <a:spLocks noGrp="1"/>
          </p:cNvSpPr>
          <p:nvPr>
            <p:ph idx="1"/>
          </p:nvPr>
        </p:nvSpPr>
        <p:spPr/>
        <p:txBody>
          <a:bodyPr>
            <a:normAutofit fontScale="77500" lnSpcReduction="20000"/>
          </a:bodyPr>
          <a:lstStyle/>
          <a:p>
            <a:pPr marL="274320" indent="-274320" algn="just" eaLnBrk="1" fontAlgn="auto" hangingPunct="1">
              <a:spcAft>
                <a:spcPts val="0"/>
              </a:spcAft>
              <a:buClr>
                <a:schemeClr val="accent3"/>
              </a:buClr>
              <a:buFont typeface="Wingdings 2"/>
              <a:buChar char=""/>
              <a:defRPr/>
            </a:pPr>
            <a:r>
              <a:rPr lang="en-US" dirty="0" smtClean="0"/>
              <a:t>General Education courses must meet at least four out of the five following outcomes. All other courses will meet one or more of these outcomes:</a:t>
            </a:r>
          </a:p>
          <a:p>
            <a:pPr marL="274320" indent="-274320" algn="just" eaLnBrk="1" fontAlgn="auto" hangingPunct="1">
              <a:spcAft>
                <a:spcPts val="0"/>
              </a:spcAft>
              <a:buClr>
                <a:schemeClr val="accent3"/>
              </a:buClr>
              <a:buFont typeface="Wingdings 2"/>
              <a:buChar char=""/>
              <a:defRPr/>
            </a:pPr>
            <a:r>
              <a:rPr lang="en-US" b="1" i="1" dirty="0" smtClean="0"/>
              <a:t>Communication</a:t>
            </a:r>
            <a:r>
              <a:rPr lang="en-US" b="1" dirty="0" smtClean="0"/>
              <a:t> </a:t>
            </a:r>
            <a:r>
              <a:rPr lang="en-US" b="1" i="1" dirty="0" smtClean="0"/>
              <a:t>(COM):</a:t>
            </a:r>
            <a:r>
              <a:rPr lang="en-US" dirty="0" smtClean="0"/>
              <a:t> To communicate effectively using standard English (written or oral). </a:t>
            </a:r>
          </a:p>
          <a:p>
            <a:pPr marL="274320" indent="-274320" algn="just" eaLnBrk="1" fontAlgn="auto" hangingPunct="1">
              <a:spcAft>
                <a:spcPts val="0"/>
              </a:spcAft>
              <a:buClr>
                <a:schemeClr val="accent3"/>
              </a:buClr>
              <a:buFont typeface="Wingdings 2"/>
              <a:buChar char=""/>
              <a:defRPr/>
            </a:pPr>
            <a:r>
              <a:rPr lang="en-US" b="1" i="1" dirty="0" smtClean="0"/>
              <a:t>Critical Thinking (CT):</a:t>
            </a:r>
            <a:r>
              <a:rPr lang="en-US" dirty="0" smtClean="0"/>
              <a:t> To demonstrate skills necessary for analysis, synthesis, and evaluation. </a:t>
            </a:r>
          </a:p>
          <a:p>
            <a:pPr marL="274320" indent="-274320" algn="just" eaLnBrk="1" fontAlgn="auto" hangingPunct="1">
              <a:spcAft>
                <a:spcPts val="0"/>
              </a:spcAft>
              <a:buClr>
                <a:schemeClr val="accent3"/>
              </a:buClr>
              <a:buFont typeface="Wingdings 2"/>
              <a:buChar char=""/>
              <a:defRPr/>
            </a:pPr>
            <a:r>
              <a:rPr lang="en-US" b="1" i="1" dirty="0" smtClean="0"/>
              <a:t>Technology/Information Management (TIM):</a:t>
            </a:r>
            <a:r>
              <a:rPr lang="en-US" i="1" dirty="0" smtClean="0"/>
              <a:t> </a:t>
            </a:r>
            <a:r>
              <a:rPr lang="en-US" dirty="0" smtClean="0"/>
              <a:t>To demonstrate the skills and use the technology necessary to collect, verify, document, and organize information from a variety of sources. </a:t>
            </a:r>
          </a:p>
          <a:p>
            <a:pPr marL="274320" indent="-274320" algn="just" eaLnBrk="1" fontAlgn="auto" hangingPunct="1">
              <a:spcAft>
                <a:spcPts val="0"/>
              </a:spcAft>
              <a:buClr>
                <a:schemeClr val="accent3"/>
              </a:buClr>
              <a:buFont typeface="Wingdings 2"/>
              <a:buChar char=""/>
              <a:defRPr/>
            </a:pPr>
            <a:r>
              <a:rPr lang="en-US" b="1" i="1" dirty="0" smtClean="0"/>
              <a:t>Global Socio-cultural Responsibility (GSR):</a:t>
            </a:r>
            <a:r>
              <a:rPr lang="en-US" i="1" dirty="0" smtClean="0"/>
              <a:t> </a:t>
            </a:r>
            <a:r>
              <a:rPr lang="en-US" dirty="0" smtClean="0"/>
              <a:t>To identify, describe, and apply responsibilities, core civic beliefs, and values present in a diverse society. </a:t>
            </a:r>
          </a:p>
          <a:p>
            <a:pPr marL="274320" indent="-274320" algn="just" eaLnBrk="1" fontAlgn="auto" hangingPunct="1">
              <a:spcAft>
                <a:spcPts val="0"/>
              </a:spcAft>
              <a:buClr>
                <a:schemeClr val="accent3"/>
              </a:buClr>
              <a:buFont typeface="Wingdings 2"/>
              <a:buChar char=""/>
              <a:defRPr/>
            </a:pPr>
            <a:r>
              <a:rPr lang="en-US" b="1" i="1" dirty="0" smtClean="0"/>
              <a:t>Scientific and Quantitative Reasoning (QR):</a:t>
            </a:r>
            <a:r>
              <a:rPr lang="en-US" i="1" dirty="0" smtClean="0"/>
              <a:t> </a:t>
            </a:r>
            <a:r>
              <a:rPr lang="en-US" dirty="0" smtClean="0"/>
              <a:t>To identify and apply mathematical and scientific principles and methods.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b="1" dirty="0"/>
              <a:t>School of Arts, Humanities, and Social Sciences </a:t>
            </a:r>
            <a:r>
              <a:rPr lang="en-US" sz="3200" b="1" dirty="0" smtClean="0"/>
              <a:t>&amp; </a:t>
            </a:r>
            <a:r>
              <a:rPr lang="en-US" sz="3200" b="1" dirty="0"/>
              <a:t/>
            </a:r>
            <a:br>
              <a:rPr lang="en-US" sz="3200" b="1" dirty="0"/>
            </a:br>
            <a:r>
              <a:rPr lang="en-US" sz="3200" b="1" dirty="0"/>
              <a:t>School of Pure and Applied Sciences</a:t>
            </a:r>
            <a:endParaRPr lang="en-US" sz="3200" dirty="0"/>
          </a:p>
        </p:txBody>
      </p:sp>
      <p:sp>
        <p:nvSpPr>
          <p:cNvPr id="3" name="Content Placeholder 2"/>
          <p:cNvSpPr>
            <a:spLocks noGrp="1"/>
          </p:cNvSpPr>
          <p:nvPr>
            <p:ph idx="1"/>
          </p:nvPr>
        </p:nvSpPr>
        <p:spPr/>
        <p:txBody>
          <a:bodyPr>
            <a:normAutofit fontScale="85000" lnSpcReduction="20000"/>
          </a:bodyPr>
          <a:lstStyle/>
          <a:p>
            <a:pPr marL="0" indent="0" eaLnBrk="1" fontAlgn="auto" hangingPunct="1">
              <a:spcAft>
                <a:spcPts val="0"/>
              </a:spcAft>
              <a:buClr>
                <a:schemeClr val="accent3"/>
              </a:buClr>
              <a:buFont typeface="Wingdings 2"/>
              <a:buNone/>
              <a:defRPr/>
            </a:pPr>
            <a:r>
              <a:rPr lang="en-US" b="1" dirty="0" smtClean="0"/>
              <a:t>Mission </a:t>
            </a:r>
            <a:r>
              <a:rPr lang="en-US" b="1" dirty="0"/>
              <a:t>and Vision</a:t>
            </a:r>
          </a:p>
          <a:p>
            <a:pPr marL="0" indent="0" eaLnBrk="1" fontAlgn="auto" hangingPunct="1">
              <a:spcAft>
                <a:spcPts val="0"/>
              </a:spcAft>
              <a:buClr>
                <a:schemeClr val="accent3"/>
              </a:buClr>
              <a:buFont typeface="Wingdings 2"/>
              <a:buNone/>
              <a:defRPr/>
            </a:pPr>
            <a:r>
              <a:rPr lang="en-US" dirty="0"/>
              <a:t/>
            </a:r>
            <a:br>
              <a:rPr lang="en-US" dirty="0"/>
            </a:br>
            <a:r>
              <a:rPr lang="en-US" dirty="0"/>
              <a:t>The </a:t>
            </a:r>
            <a:r>
              <a:rPr lang="en-US" dirty="0">
                <a:solidFill>
                  <a:srgbClr val="FF0000"/>
                </a:solidFill>
              </a:rPr>
              <a:t>mission</a:t>
            </a:r>
            <a:r>
              <a:rPr lang="en-US" dirty="0"/>
              <a:t> of the School of Arts and Sciences, through the provision of the Associate in Arts Degree and the General Education Program embedded within it, is to </a:t>
            </a:r>
            <a:r>
              <a:rPr lang="en-US" dirty="0">
                <a:solidFill>
                  <a:srgbClr val="FF0000"/>
                </a:solidFill>
              </a:rPr>
              <a:t>prepare students to </a:t>
            </a:r>
            <a:r>
              <a:rPr lang="en-US" dirty="0"/>
              <a:t>effectively </a:t>
            </a:r>
            <a:r>
              <a:rPr lang="en-US" dirty="0">
                <a:solidFill>
                  <a:srgbClr val="FF0000"/>
                </a:solidFill>
              </a:rPr>
              <a:t>demonstrate general education competencies </a:t>
            </a:r>
            <a:r>
              <a:rPr lang="en-US" dirty="0"/>
              <a:t>and elective </a:t>
            </a:r>
            <a:r>
              <a:rPr lang="en-US" dirty="0">
                <a:solidFill>
                  <a:srgbClr val="FF0000"/>
                </a:solidFill>
              </a:rPr>
              <a:t>course learning outcomes </a:t>
            </a:r>
            <a:r>
              <a:rPr lang="en-US" dirty="0"/>
              <a:t>for the purpose of </a:t>
            </a:r>
            <a:r>
              <a:rPr lang="en-US" dirty="0">
                <a:solidFill>
                  <a:srgbClr val="FF0000"/>
                </a:solidFill>
              </a:rPr>
              <a:t>enriching </a:t>
            </a:r>
            <a:r>
              <a:rPr lang="en-US" dirty="0"/>
              <a:t>their program-related </a:t>
            </a:r>
            <a:r>
              <a:rPr lang="en-US" dirty="0">
                <a:solidFill>
                  <a:srgbClr val="FF0000"/>
                </a:solidFill>
              </a:rPr>
              <a:t>knowledge</a:t>
            </a:r>
            <a:r>
              <a:rPr lang="en-US" dirty="0"/>
              <a:t>, </a:t>
            </a:r>
            <a:r>
              <a:rPr lang="en-US" dirty="0">
                <a:solidFill>
                  <a:srgbClr val="FF0000"/>
                </a:solidFill>
              </a:rPr>
              <a:t>expanding educational opportunities</a:t>
            </a:r>
            <a:r>
              <a:rPr lang="en-US" dirty="0"/>
              <a:t>, and </a:t>
            </a:r>
            <a:r>
              <a:rPr lang="en-US" dirty="0">
                <a:solidFill>
                  <a:srgbClr val="FF0000"/>
                </a:solidFill>
              </a:rPr>
              <a:t>providing </a:t>
            </a:r>
            <a:r>
              <a:rPr lang="en-US" dirty="0"/>
              <a:t>transferable and </a:t>
            </a:r>
            <a:r>
              <a:rPr lang="en-US" dirty="0">
                <a:solidFill>
                  <a:srgbClr val="FF0000"/>
                </a:solidFill>
              </a:rPr>
              <a:t>lifelong</a:t>
            </a:r>
            <a:r>
              <a:rPr lang="en-US" dirty="0"/>
              <a:t> workplace </a:t>
            </a:r>
            <a:r>
              <a:rPr lang="en-US" dirty="0">
                <a:solidFill>
                  <a:srgbClr val="FF0000"/>
                </a:solidFill>
              </a:rPr>
              <a:t>skills</a:t>
            </a:r>
            <a:r>
              <a:rPr lang="en-US" dirty="0" smtClean="0"/>
              <a:t>.</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a:buNone/>
              <a:defRPr/>
            </a:pPr>
            <a:r>
              <a:rPr lang="en-US" dirty="0"/>
              <a:t>The </a:t>
            </a:r>
            <a:r>
              <a:rPr lang="en-US" dirty="0">
                <a:solidFill>
                  <a:srgbClr val="FF0000"/>
                </a:solidFill>
              </a:rPr>
              <a:t>vision</a:t>
            </a:r>
            <a:r>
              <a:rPr lang="en-US" dirty="0"/>
              <a:t> of the School of Arts and Sciences is to </a:t>
            </a:r>
            <a:r>
              <a:rPr lang="en-US" dirty="0">
                <a:solidFill>
                  <a:srgbClr val="FF0000"/>
                </a:solidFill>
              </a:rPr>
              <a:t>provide the highest quality academic learning opportunities </a:t>
            </a:r>
            <a:r>
              <a:rPr lang="en-US" dirty="0"/>
              <a:t>for students in the areas of Communications, Humanities, Social Sciences, Mathematics, and Natural Sciences.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600" i="1" dirty="0" smtClean="0">
                <a:latin typeface="+mn-lt"/>
              </a:rPr>
              <a:t>Future Goals - Five Year Vision Statement …(draft)</a:t>
            </a:r>
            <a:endParaRPr lang="en-US" sz="3600" i="1" dirty="0">
              <a:latin typeface="+mn-lt"/>
            </a:endParaRPr>
          </a:p>
        </p:txBody>
      </p:sp>
      <p:sp>
        <p:nvSpPr>
          <p:cNvPr id="44034" name="Content Placeholder 2"/>
          <p:cNvSpPr>
            <a:spLocks noGrp="1"/>
          </p:cNvSpPr>
          <p:nvPr>
            <p:ph idx="1"/>
          </p:nvPr>
        </p:nvSpPr>
        <p:spPr/>
        <p:txBody>
          <a:bodyPr/>
          <a:lstStyle/>
          <a:p>
            <a:pPr eaLnBrk="1" hangingPunct="1">
              <a:buFont typeface="Wingdings 2" pitchFamily="18" charset="2"/>
              <a:buNone/>
            </a:pPr>
            <a:endParaRPr lang="en-US" smtClean="0"/>
          </a:p>
          <a:p>
            <a:pPr algn="just" eaLnBrk="1" hangingPunct="1">
              <a:buFont typeface="Wingdings 2" pitchFamily="18" charset="2"/>
              <a:buNone/>
            </a:pPr>
            <a:r>
              <a:rPr lang="en-US" b="1" i="1" smtClean="0"/>
              <a:t>Edison State College’s Arts, Humanities &amp; Social Sciences division will be recognized as a premier undergraduate educational unit throughout the greater southwest Florida region. </a:t>
            </a:r>
          </a:p>
          <a:p>
            <a:pPr algn="just" eaLnBrk="1" hangingPunct="1">
              <a:buFont typeface="Wingdings 2" pitchFamily="18" charset="2"/>
              <a:buNone/>
            </a:pPr>
            <a:endParaRPr lang="en-US" smtClean="0"/>
          </a:p>
          <a:p>
            <a:pPr algn="just" eaLnBrk="1" hangingPunct="1">
              <a:buFont typeface="Wingdings 2" pitchFamily="18" charset="2"/>
              <a:buNone/>
            </a:pPr>
            <a:r>
              <a:rPr lang="en-US" smtClean="0"/>
              <a:t>This will be accomplished by offering </a:t>
            </a:r>
            <a:r>
              <a:rPr lang="en-US" i="1" smtClean="0"/>
              <a:t>programs of excellence </a:t>
            </a:r>
            <a:r>
              <a:rPr lang="en-US" smtClean="0"/>
              <a:t>in a culturally and artistically rich learning environment.</a:t>
            </a:r>
          </a:p>
          <a:p>
            <a:pPr algn="just" eaLnBrk="1" hangingPunct="1">
              <a:buFont typeface="Wingdings 2" pitchFamily="18" charset="2"/>
              <a:buNone/>
            </a:pP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 what…?</a:t>
            </a:r>
          </a:p>
        </p:txBody>
      </p:sp>
    </p:spTree>
    <p:extLst>
      <p:ext uri="{BB962C8B-B14F-4D97-AF65-F5344CB8AC3E}">
        <p14:creationId xmlns:p14="http://schemas.microsoft.com/office/powerpoint/2010/main" val="24288087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140" y="2743200"/>
            <a:ext cx="8153400" cy="3693319"/>
          </a:xfrm>
          <a:prstGeom prst="rect">
            <a:avLst/>
          </a:prstGeom>
        </p:spPr>
        <p:txBody>
          <a:bodyPr wrap="square">
            <a:spAutoFit/>
          </a:bodyPr>
          <a:lstStyle/>
          <a:p>
            <a:r>
              <a:rPr lang="en-US" b="1" dirty="0"/>
              <a:t>Mission</a:t>
            </a:r>
            <a:endParaRPr lang="en-US" dirty="0"/>
          </a:p>
          <a:p>
            <a:r>
              <a:rPr lang="en-US" dirty="0"/>
              <a:t> </a:t>
            </a:r>
          </a:p>
          <a:p>
            <a:r>
              <a:rPr lang="en-US" dirty="0"/>
              <a:t>The mission of the School of Arts, Humanities and Social Sciences is to foster the development of strong intellectual and practical skills in reading, writing, speaking, listening and thinking that will allow our students to become informed, responsible, and active participants in a global society.  </a:t>
            </a:r>
          </a:p>
          <a:p>
            <a:r>
              <a:rPr lang="en-US" dirty="0"/>
              <a:t> </a:t>
            </a:r>
          </a:p>
          <a:p>
            <a:r>
              <a:rPr lang="en-US" b="1" dirty="0"/>
              <a:t>Vision</a:t>
            </a:r>
            <a:endParaRPr lang="en-US" dirty="0"/>
          </a:p>
          <a:p>
            <a:r>
              <a:rPr lang="en-US" dirty="0"/>
              <a:t> </a:t>
            </a:r>
          </a:p>
          <a:p>
            <a:r>
              <a:rPr lang="en-US" dirty="0"/>
              <a:t>The vision of the School of Arts, Humanities and Social Sciences is to provide an exemplary teaching and learning environment that creates an enthusiastic community of learners who can think and interact critically and creatively as global citizens and lifelong learners.</a:t>
            </a:r>
          </a:p>
        </p:txBody>
      </p:sp>
      <p:pic>
        <p:nvPicPr>
          <p:cNvPr id="3" name="Picture 2" descr="Description: Description: Description: cid:image003.png@01CF8559.E1AC9040"/>
          <p:cNvPicPr/>
          <p:nvPr/>
        </p:nvPicPr>
        <p:blipFill>
          <a:blip r:embed="rId3" r:link="rId4" cstate="print"/>
          <a:srcRect/>
          <a:stretch>
            <a:fillRect/>
          </a:stretch>
        </p:blipFill>
        <p:spPr bwMode="auto">
          <a:xfrm>
            <a:off x="5715000" y="909536"/>
            <a:ext cx="2576195" cy="1148080"/>
          </a:xfrm>
          <a:prstGeom prst="rect">
            <a:avLst/>
          </a:prstGeom>
          <a:noFill/>
          <a:ln w="9525">
            <a:noFill/>
            <a:miter lim="800000"/>
            <a:headEnd/>
            <a:tailEnd/>
          </a:ln>
        </p:spPr>
      </p:pic>
      <p:sp>
        <p:nvSpPr>
          <p:cNvPr id="4" name="Rectangle 3"/>
          <p:cNvSpPr/>
          <p:nvPr/>
        </p:nvSpPr>
        <p:spPr>
          <a:xfrm>
            <a:off x="4724400" y="2057616"/>
            <a:ext cx="3657600" cy="276999"/>
          </a:xfrm>
          <a:prstGeom prst="rect">
            <a:avLst/>
          </a:prstGeom>
        </p:spPr>
        <p:txBody>
          <a:bodyPr wrap="square">
            <a:spAutoFit/>
          </a:bodyPr>
          <a:lstStyle/>
          <a:p>
            <a:r>
              <a:rPr lang="en-US" sz="1200" b="1" dirty="0"/>
              <a:t>School of Arts, Humanities and Social Sciences</a:t>
            </a:r>
          </a:p>
        </p:txBody>
      </p:sp>
    </p:spTree>
    <p:extLst>
      <p:ext uri="{BB962C8B-B14F-4D97-AF65-F5344CB8AC3E}">
        <p14:creationId xmlns:p14="http://schemas.microsoft.com/office/powerpoint/2010/main" val="3823112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9395" y="914400"/>
            <a:ext cx="6477000" cy="6124754"/>
          </a:xfrm>
          <a:prstGeom prst="rect">
            <a:avLst/>
          </a:prstGeom>
        </p:spPr>
        <p:txBody>
          <a:bodyPr wrap="square">
            <a:spAutoFit/>
          </a:bodyPr>
          <a:lstStyle/>
          <a:p>
            <a:r>
              <a:rPr lang="en-US" sz="1400" dirty="0"/>
              <a:t>8:30	</a:t>
            </a:r>
            <a:r>
              <a:rPr lang="en-US" sz="1400" dirty="0" smtClean="0"/>
              <a:t>Sign-in</a:t>
            </a:r>
            <a:r>
              <a:rPr lang="en-US" sz="1400" dirty="0"/>
              <a:t>, full buffet breakfast</a:t>
            </a:r>
          </a:p>
          <a:p>
            <a:r>
              <a:rPr lang="en-US" sz="1400" dirty="0"/>
              <a:t> </a:t>
            </a:r>
          </a:p>
          <a:p>
            <a:r>
              <a:rPr lang="en-US" sz="1400" dirty="0"/>
              <a:t>9:10	</a:t>
            </a:r>
            <a:r>
              <a:rPr lang="en-US" sz="1400" b="1" dirty="0" smtClean="0"/>
              <a:t>Welcome</a:t>
            </a:r>
            <a:r>
              <a:rPr lang="en-US" sz="1400" dirty="0" smtClean="0"/>
              <a:t> </a:t>
            </a:r>
            <a:r>
              <a:rPr lang="en-US" sz="1400" dirty="0"/>
              <a:t>– </a:t>
            </a:r>
            <a:r>
              <a:rPr lang="en-US" sz="1400" i="1" dirty="0"/>
              <a:t>Dr. Emery </a:t>
            </a:r>
            <a:r>
              <a:rPr lang="en-US" sz="1400" i="1" dirty="0" smtClean="0"/>
              <a:t>Alford &amp; Dr</a:t>
            </a:r>
            <a:r>
              <a:rPr lang="en-US" sz="1400" i="1" dirty="0"/>
              <a:t>. </a:t>
            </a:r>
            <a:r>
              <a:rPr lang="en-US" sz="1400" i="1" dirty="0" smtClean="0"/>
              <a:t>Jeffrey Allbritten </a:t>
            </a:r>
            <a:endParaRPr lang="en-US" sz="1400" i="1" dirty="0" smtClean="0"/>
          </a:p>
          <a:p>
            <a:r>
              <a:rPr lang="en-US" sz="1400" dirty="0"/>
              <a:t>	</a:t>
            </a:r>
            <a:r>
              <a:rPr lang="en-US" sz="1400" b="1" dirty="0"/>
              <a:t>Introductions of new faculty &amp; staff: </a:t>
            </a:r>
            <a:br>
              <a:rPr lang="en-US" sz="1400" b="1" dirty="0"/>
            </a:br>
            <a:r>
              <a:rPr lang="en-US" sz="1400" i="1" dirty="0"/>
              <a:t>	 </a:t>
            </a:r>
            <a:endParaRPr lang="en-US" sz="1400" dirty="0"/>
          </a:p>
          <a:p>
            <a:r>
              <a:rPr lang="en-US" sz="1400" dirty="0"/>
              <a:t>9:30	</a:t>
            </a:r>
            <a:r>
              <a:rPr lang="en-US" sz="1400" b="1" dirty="0" smtClean="0"/>
              <a:t>Updates </a:t>
            </a:r>
            <a:r>
              <a:rPr lang="en-US" sz="1400" b="1" dirty="0"/>
              <a:t>from the </a:t>
            </a:r>
            <a:r>
              <a:rPr lang="en-US" sz="1400" b="1" dirty="0" smtClean="0"/>
              <a:t>Dean  </a:t>
            </a:r>
            <a:endParaRPr lang="en-US" sz="1400" b="1" dirty="0" smtClean="0"/>
          </a:p>
          <a:p>
            <a:r>
              <a:rPr lang="en-US" sz="1400" b="1" i="1" dirty="0"/>
              <a:t>	 </a:t>
            </a:r>
            <a:r>
              <a:rPr lang="en-US" sz="1400" b="1" i="1" dirty="0" smtClean="0"/>
              <a:t>    So </a:t>
            </a:r>
            <a:r>
              <a:rPr lang="en-US" sz="1400" b="1" i="1" dirty="0"/>
              <a:t>… </a:t>
            </a:r>
            <a:r>
              <a:rPr lang="en-US" sz="1400" b="1" i="1" dirty="0" smtClean="0"/>
              <a:t>?</a:t>
            </a:r>
            <a:endParaRPr lang="en-US" sz="1400" b="1" i="1" dirty="0" smtClean="0"/>
          </a:p>
          <a:p>
            <a:r>
              <a:rPr lang="en-US" sz="1400" b="1" i="1" dirty="0"/>
              <a:t>	 </a:t>
            </a:r>
            <a:r>
              <a:rPr lang="en-US" sz="1400" b="1" i="1" dirty="0" smtClean="0"/>
              <a:t>    So </a:t>
            </a:r>
            <a:r>
              <a:rPr lang="en-US" sz="1400" b="1" i="1" dirty="0"/>
              <a:t>What … </a:t>
            </a:r>
            <a:r>
              <a:rPr lang="en-US" sz="1400" b="1" i="1" dirty="0" smtClean="0"/>
              <a:t>?</a:t>
            </a:r>
            <a:endParaRPr lang="en-US" sz="1400" b="1" i="1" dirty="0" smtClean="0"/>
          </a:p>
          <a:p>
            <a:r>
              <a:rPr lang="en-US" sz="1400" b="1" i="1" dirty="0"/>
              <a:t>	 </a:t>
            </a:r>
            <a:r>
              <a:rPr lang="en-US" sz="1400" b="1" i="1" dirty="0" smtClean="0"/>
              <a:t>    So What Now</a:t>
            </a:r>
            <a:r>
              <a:rPr lang="en-US" sz="1400" b="1" i="1" dirty="0" smtClean="0"/>
              <a:t>… ?</a:t>
            </a:r>
            <a:r>
              <a:rPr lang="en-US" sz="1400" dirty="0" smtClean="0"/>
              <a:t> </a:t>
            </a:r>
            <a:r>
              <a:rPr lang="en-US" sz="1400" dirty="0"/>
              <a:t>			</a:t>
            </a:r>
          </a:p>
          <a:p>
            <a:r>
              <a:rPr lang="en-US" sz="1400" dirty="0"/>
              <a:t>	</a:t>
            </a:r>
            <a:r>
              <a:rPr lang="en-US" sz="1400" b="1" dirty="0" smtClean="0"/>
              <a:t>General </a:t>
            </a:r>
            <a:r>
              <a:rPr lang="en-US" sz="1400" b="1" dirty="0" smtClean="0"/>
              <a:t>housekeeping  &amp; </a:t>
            </a:r>
            <a:r>
              <a:rPr lang="en-US" sz="1400" dirty="0"/>
              <a:t>Q &amp; A</a:t>
            </a:r>
          </a:p>
          <a:p>
            <a:r>
              <a:rPr lang="en-US" sz="1400" b="1" dirty="0"/>
              <a:t>	</a:t>
            </a:r>
            <a:r>
              <a:rPr lang="en-US" sz="1400" dirty="0"/>
              <a:t> </a:t>
            </a:r>
          </a:p>
          <a:p>
            <a:r>
              <a:rPr lang="en-US" sz="1400" dirty="0"/>
              <a:t>10:30	</a:t>
            </a:r>
            <a:r>
              <a:rPr lang="en-US" sz="1400" b="1" dirty="0" smtClean="0"/>
              <a:t>Group </a:t>
            </a:r>
            <a:r>
              <a:rPr lang="en-US" sz="1400" b="1" dirty="0"/>
              <a:t>activity</a:t>
            </a:r>
            <a:endParaRPr lang="en-US" sz="1400" dirty="0"/>
          </a:p>
          <a:p>
            <a:r>
              <a:rPr lang="en-US" sz="1400" dirty="0"/>
              <a:t> </a:t>
            </a:r>
          </a:p>
          <a:p>
            <a:r>
              <a:rPr lang="en-US" sz="1400" dirty="0"/>
              <a:t>10:55	</a:t>
            </a:r>
            <a:r>
              <a:rPr lang="en-US" sz="1400" b="1" dirty="0" smtClean="0"/>
              <a:t>For </a:t>
            </a:r>
            <a:r>
              <a:rPr lang="en-US" sz="1400" b="1" dirty="0"/>
              <a:t>the Good of the Order &amp; </a:t>
            </a:r>
            <a:r>
              <a:rPr lang="en-US" sz="1400" b="1" dirty="0" smtClean="0"/>
              <a:t>announcements (Library)</a:t>
            </a:r>
            <a:endParaRPr lang="en-US" sz="1400" dirty="0"/>
          </a:p>
          <a:p>
            <a:r>
              <a:rPr lang="en-US" sz="1400" dirty="0"/>
              <a:t> </a:t>
            </a:r>
          </a:p>
          <a:p>
            <a:r>
              <a:rPr lang="en-US" sz="1400" dirty="0"/>
              <a:t>11:00	</a:t>
            </a:r>
            <a:r>
              <a:rPr lang="en-US" sz="1400" b="1" dirty="0" smtClean="0"/>
              <a:t>Break</a:t>
            </a:r>
            <a:endParaRPr lang="en-US" sz="1400" dirty="0"/>
          </a:p>
          <a:p>
            <a:r>
              <a:rPr lang="en-US" sz="1400" dirty="0"/>
              <a:t> </a:t>
            </a:r>
          </a:p>
          <a:p>
            <a:r>
              <a:rPr lang="en-US" sz="1400" dirty="0"/>
              <a:t>11:15</a:t>
            </a:r>
            <a:r>
              <a:rPr lang="en-US" sz="1400" b="1" dirty="0"/>
              <a:t>	</a:t>
            </a:r>
            <a:r>
              <a:rPr lang="en-US" sz="1400" b="1" dirty="0" smtClean="0"/>
              <a:t>Break </a:t>
            </a:r>
            <a:r>
              <a:rPr lang="en-US" sz="1400" b="1" dirty="0"/>
              <a:t>out to Department Meetings</a:t>
            </a:r>
            <a:endParaRPr lang="en-US" sz="1400" dirty="0"/>
          </a:p>
          <a:p>
            <a:r>
              <a:rPr lang="en-US" sz="1400" b="1" dirty="0"/>
              <a:t>	</a:t>
            </a:r>
            <a:r>
              <a:rPr lang="en-US" sz="1400" b="1" i="1" dirty="0" smtClean="0"/>
              <a:t>Locations: U-102 </a:t>
            </a:r>
            <a:r>
              <a:rPr lang="en-US" sz="1400" b="1" i="1" dirty="0"/>
              <a:t>or 107: English</a:t>
            </a:r>
            <a:br>
              <a:rPr lang="en-US" sz="1400" b="1" i="1" dirty="0"/>
            </a:br>
            <a:r>
              <a:rPr lang="en-US" sz="1400" b="1" i="1" dirty="0"/>
              <a:t>	</a:t>
            </a:r>
            <a:r>
              <a:rPr lang="en-US" sz="1400" b="1" i="1" dirty="0" smtClean="0"/>
              <a:t>L-119B</a:t>
            </a:r>
            <a:r>
              <a:rPr lang="en-US" sz="1400" b="1" i="1" dirty="0"/>
              <a:t>: Humanities and Fine Arts</a:t>
            </a:r>
            <a:br>
              <a:rPr lang="en-US" sz="1400" b="1" i="1" dirty="0"/>
            </a:br>
            <a:r>
              <a:rPr lang="en-US" sz="1400" b="1" i="1" dirty="0"/>
              <a:t>	</a:t>
            </a:r>
            <a:r>
              <a:rPr lang="en-US" sz="1400" b="1" i="1" dirty="0" smtClean="0"/>
              <a:t>U-109</a:t>
            </a:r>
            <a:r>
              <a:rPr lang="en-US" sz="1400" b="1" i="1" dirty="0"/>
              <a:t>:  Social Sciences	</a:t>
            </a:r>
            <a:endParaRPr lang="en-US" sz="1400" dirty="0"/>
          </a:p>
          <a:p>
            <a:r>
              <a:rPr lang="en-US" sz="1400" b="1" i="1" dirty="0"/>
              <a:t>	</a:t>
            </a:r>
            <a:r>
              <a:rPr lang="en-US" sz="1400" b="1" i="1" dirty="0" smtClean="0"/>
              <a:t>U-110</a:t>
            </a:r>
            <a:r>
              <a:rPr lang="en-US" sz="1400" b="1" i="1" dirty="0"/>
              <a:t>:  Speech Communications &amp; Foreign Languages</a:t>
            </a:r>
            <a:endParaRPr lang="en-US" sz="1400" dirty="0"/>
          </a:p>
          <a:p>
            <a:r>
              <a:rPr lang="en-US" sz="1400" b="1" i="1" dirty="0"/>
              <a:t>		</a:t>
            </a:r>
            <a:endParaRPr lang="en-US" sz="1400" dirty="0"/>
          </a:p>
          <a:p>
            <a:r>
              <a:rPr lang="en-US" sz="1400" dirty="0"/>
              <a:t>12:00 noon	</a:t>
            </a:r>
            <a:r>
              <a:rPr lang="en-US" sz="1400" b="1" dirty="0"/>
              <a:t>Dismissal</a:t>
            </a:r>
            <a:r>
              <a:rPr lang="en-US" sz="1400" dirty="0"/>
              <a:t> (</a:t>
            </a:r>
            <a:r>
              <a:rPr lang="en-US" sz="1400" i="1" dirty="0"/>
              <a:t>lunch on your own), afternoon for College meetings </a:t>
            </a:r>
            <a:r>
              <a:rPr lang="en-US" sz="1400" i="1" dirty="0" smtClean="0"/>
              <a:t>	and/or </a:t>
            </a:r>
            <a:r>
              <a:rPr lang="en-US" sz="1400" i="1" dirty="0"/>
              <a:t>office hours and </a:t>
            </a:r>
            <a:r>
              <a:rPr lang="en-US" sz="1400" i="1" dirty="0" smtClean="0"/>
              <a:t>preparation </a:t>
            </a:r>
            <a:r>
              <a:rPr lang="en-US" sz="1400" i="1" dirty="0"/>
              <a:t>as needed</a:t>
            </a:r>
            <a:r>
              <a:rPr lang="en-US" sz="1400" dirty="0"/>
              <a:t>)</a:t>
            </a:r>
          </a:p>
          <a:p>
            <a:r>
              <a:rPr lang="en-US" sz="1400" dirty="0"/>
              <a:t> </a:t>
            </a:r>
          </a:p>
          <a:p>
            <a:r>
              <a:rPr lang="en-US" sz="1400" dirty="0"/>
              <a:t>1:00 - 	</a:t>
            </a:r>
            <a:r>
              <a:rPr lang="en-US" sz="1400" b="1" dirty="0"/>
              <a:t>College wide meetings (</a:t>
            </a:r>
            <a:r>
              <a:rPr lang="en-US" sz="1400" i="1" dirty="0"/>
              <a:t>at your discretion</a:t>
            </a:r>
            <a:r>
              <a:rPr lang="en-US" sz="1400" dirty="0"/>
              <a:t>)</a:t>
            </a:r>
          </a:p>
        </p:txBody>
      </p:sp>
      <p:pic>
        <p:nvPicPr>
          <p:cNvPr id="5" name="Picture 4" descr="Description: Description: Description: cid:image003.png@01CF8559.E1AC9040"/>
          <p:cNvPicPr/>
          <p:nvPr/>
        </p:nvPicPr>
        <p:blipFill>
          <a:blip r:embed="rId3" r:link="rId4" cstate="print"/>
          <a:srcRect/>
          <a:stretch>
            <a:fillRect/>
          </a:stretch>
        </p:blipFill>
        <p:spPr bwMode="auto">
          <a:xfrm>
            <a:off x="5410200" y="152400"/>
            <a:ext cx="2576195" cy="1148080"/>
          </a:xfrm>
          <a:prstGeom prst="rect">
            <a:avLst/>
          </a:prstGeom>
          <a:noFill/>
          <a:ln w="9525">
            <a:noFill/>
            <a:miter lim="800000"/>
            <a:headEnd/>
            <a:tailEnd/>
          </a:ln>
        </p:spPr>
      </p:pic>
    </p:spTree>
    <p:extLst>
      <p:ext uri="{BB962C8B-B14F-4D97-AF65-F5344CB8AC3E}">
        <p14:creationId xmlns:p14="http://schemas.microsoft.com/office/powerpoint/2010/main" val="4049169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6494085"/>
          </a:xfrm>
          <a:prstGeom prst="rect">
            <a:avLst/>
          </a:prstGeom>
        </p:spPr>
        <p:txBody>
          <a:bodyPr wrap="square">
            <a:spAutoFit/>
          </a:bodyPr>
          <a:lstStyle/>
          <a:p>
            <a:r>
              <a:rPr lang="en-US" sz="1600" b="1" i="1" dirty="0" smtClean="0"/>
              <a:t>Who </a:t>
            </a:r>
            <a:r>
              <a:rPr lang="en-US" sz="1600" b="1" i="1" dirty="0"/>
              <a:t>we are…</a:t>
            </a:r>
            <a:endParaRPr lang="en-US" sz="1600" b="1" dirty="0"/>
          </a:p>
          <a:p>
            <a:r>
              <a:rPr lang="en-US" sz="1600" dirty="0"/>
              <a:t> </a:t>
            </a:r>
          </a:p>
          <a:p>
            <a:r>
              <a:rPr lang="en-US" sz="1600" dirty="0"/>
              <a:t>The School of Arts, Humanities and Social Sciences supports all degree and certificate programs of study offered at Florida SouthWestern State College.  Through a broad curriculum, the SoAHSS provides high-quality teaching and learning experiences that are accessible and affordable, and prepares students to achieve the majority of their general education competencies.  </a:t>
            </a:r>
          </a:p>
          <a:p>
            <a:r>
              <a:rPr lang="en-US" sz="1600" dirty="0"/>
              <a:t> </a:t>
            </a:r>
          </a:p>
          <a:p>
            <a:r>
              <a:rPr lang="en-US" sz="1600" dirty="0"/>
              <a:t>Within a culturally and artistically rich academic environment, our students develop the abilities to communicate effectively, think critically, use technology, and apply scientific principles and methods.  Our core course offerings promote awareness and understanding of the complexities of the human condition while nurturing the ability of our students to explore history, society, and culture from multiple vantage points.  Through the development of these skills, we prepare our students to engage challenges and embrace opportunities in the workforce, in the community, and in the world.   </a:t>
            </a:r>
          </a:p>
          <a:p>
            <a:r>
              <a:rPr lang="en-US" sz="1600" dirty="0"/>
              <a:t> </a:t>
            </a:r>
          </a:p>
          <a:p>
            <a:r>
              <a:rPr lang="en-US" sz="1600" dirty="0"/>
              <a:t>The interdisciplinary scope of the School, as well as its focus on expressions of the human experience, prepares students for the diversity of the world in which we live.  The School is committed to promoting respect for the uniqueness of every individual, while demonstrating through our coursework the commonalities that unite humanity.</a:t>
            </a:r>
          </a:p>
          <a:p>
            <a:r>
              <a:rPr lang="en-US" sz="1600" dirty="0"/>
              <a:t> </a:t>
            </a:r>
          </a:p>
          <a:p>
            <a:r>
              <a:rPr lang="en-US" sz="1600" dirty="0"/>
              <a:t>The School ardently serves as an economic, cultural and civic beacon in our community, while our fine and performing arts programs underscore our commitment to contribute to the rich and diverse cultural life of our community.  </a:t>
            </a:r>
          </a:p>
          <a:p>
            <a:r>
              <a:rPr lang="en-US" sz="1600" dirty="0"/>
              <a:t> </a:t>
            </a:r>
          </a:p>
        </p:txBody>
      </p:sp>
      <p:pic>
        <p:nvPicPr>
          <p:cNvPr id="3" name="Picture 2" descr="Description: Description: Description: cid:image003.png@01CF8559.E1AC9040"/>
          <p:cNvPicPr/>
          <p:nvPr/>
        </p:nvPicPr>
        <p:blipFill>
          <a:blip r:embed="rId3" r:link="rId4" cstate="print"/>
          <a:srcRect/>
          <a:stretch>
            <a:fillRect/>
          </a:stretch>
        </p:blipFill>
        <p:spPr bwMode="auto">
          <a:xfrm>
            <a:off x="6400800" y="93980"/>
            <a:ext cx="1966595" cy="726440"/>
          </a:xfrm>
          <a:prstGeom prst="rect">
            <a:avLst/>
          </a:prstGeom>
          <a:noFill/>
          <a:ln w="9525">
            <a:noFill/>
            <a:miter lim="800000"/>
            <a:headEnd/>
            <a:tailEnd/>
          </a:ln>
        </p:spPr>
      </p:pic>
    </p:spTree>
    <p:extLst>
      <p:ext uri="{BB962C8B-B14F-4D97-AF65-F5344CB8AC3E}">
        <p14:creationId xmlns:p14="http://schemas.microsoft.com/office/powerpoint/2010/main" val="317589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 what…?</a:t>
            </a:r>
          </a:p>
        </p:txBody>
      </p:sp>
    </p:spTree>
    <p:extLst>
      <p:ext uri="{BB962C8B-B14F-4D97-AF65-F5344CB8AC3E}">
        <p14:creationId xmlns:p14="http://schemas.microsoft.com/office/powerpoint/2010/main" val="11833951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My Personal Mission Statement</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dirty="0" smtClean="0"/>
              <a:t>“</a:t>
            </a:r>
            <a:r>
              <a:rPr lang="en-US" dirty="0"/>
              <a:t>I will work harder to find that balance between my professional and personal life, to be true to my personal values, while maintaining my integrity and trusting relationships with others, being compassionate with who those who are struggling, while fostering a healthier personal life style. I will do the right thing for the right reasons, and I will strive to inspire the best in others by doing the best myself.”  [Alford, WLDI Chair Academy, June 2010.]</a:t>
            </a:r>
          </a:p>
          <a:p>
            <a:endParaRPr lang="en-US" dirty="0"/>
          </a:p>
        </p:txBody>
      </p:sp>
    </p:spTree>
    <p:extLst>
      <p:ext uri="{BB962C8B-B14F-4D97-AF65-F5344CB8AC3E}">
        <p14:creationId xmlns:p14="http://schemas.microsoft.com/office/powerpoint/2010/main" val="2801736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My Professional Leadership Statement</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dirty="0"/>
              <a:t>“I will use my experiences to influence and inspire those with whom I work.  I will strive to be more open-minded, to look for creative ways for problem solving and visioning new directions. I will take more time in the moment to stop and assist those struggling with institutional policies and procedures, while always looking to find that perfect balance between my own professional and personal activities.”  [Alford, 6/21/10; revised 1/23/11.] </a:t>
            </a:r>
          </a:p>
          <a:p>
            <a:endParaRPr lang="en-US" dirty="0"/>
          </a:p>
        </p:txBody>
      </p:sp>
    </p:spTree>
    <p:extLst>
      <p:ext uri="{BB962C8B-B14F-4D97-AF65-F5344CB8AC3E}">
        <p14:creationId xmlns:p14="http://schemas.microsoft.com/office/powerpoint/2010/main" val="1384660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Suggestions for Initiatives</a:t>
            </a:r>
          </a:p>
        </p:txBody>
      </p:sp>
      <p:sp>
        <p:nvSpPr>
          <p:cNvPr id="46082" name="Content Placeholder 2"/>
          <p:cNvSpPr>
            <a:spLocks noGrp="1"/>
          </p:cNvSpPr>
          <p:nvPr>
            <p:ph idx="1"/>
          </p:nvPr>
        </p:nvSpPr>
        <p:spPr/>
        <p:txBody>
          <a:bodyPr/>
          <a:lstStyle/>
          <a:p>
            <a:pPr eaLnBrk="1" hangingPunct="1"/>
            <a:endParaRPr lang="en-US" smtClean="0"/>
          </a:p>
          <a:p>
            <a:pPr eaLnBrk="1" hangingPunct="1"/>
            <a:r>
              <a:rPr lang="en-US" smtClean="0"/>
              <a:t>Review, assess and strengthen the Arts, Humanities &amp; Social Sciences curriculum through discipline/ program reviews</a:t>
            </a:r>
          </a:p>
          <a:p>
            <a:pPr eaLnBrk="1" hangingPunct="1"/>
            <a:r>
              <a:rPr lang="en-US" smtClean="0"/>
              <a:t>Improve student success</a:t>
            </a:r>
          </a:p>
          <a:p>
            <a:pPr eaLnBrk="1" hangingPunct="1"/>
            <a:r>
              <a:rPr lang="en-US" smtClean="0"/>
              <a:t>Augment  course delivery methods and strategies</a:t>
            </a:r>
          </a:p>
          <a:p>
            <a:pPr eaLnBrk="1" hangingPunct="1"/>
            <a:r>
              <a:rPr lang="en-US" smtClean="0"/>
              <a:t>Seek new educational and workforce opportunities</a:t>
            </a:r>
          </a:p>
          <a:p>
            <a:pPr eaLnBrk="1" hangingPunct="1"/>
            <a:r>
              <a:rPr lang="en-US" smtClean="0"/>
              <a:t>Review operational procedures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 what now…?</a:t>
            </a:r>
          </a:p>
        </p:txBody>
      </p:sp>
    </p:spTree>
    <p:extLst>
      <p:ext uri="{BB962C8B-B14F-4D97-AF65-F5344CB8AC3E}">
        <p14:creationId xmlns:p14="http://schemas.microsoft.com/office/powerpoint/2010/main" val="13679596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 Why </a:t>
            </a:r>
            <a:r>
              <a:rPr lang="en-US" i="1" dirty="0" smtClean="0"/>
              <a:t>Plan?</a:t>
            </a:r>
            <a:endParaRPr lang="en-US" i="1" dirty="0"/>
          </a:p>
        </p:txBody>
      </p:sp>
      <p:sp>
        <p:nvSpPr>
          <p:cNvPr id="3" name="Content Placeholder 2"/>
          <p:cNvSpPr>
            <a:spLocks noGrp="1"/>
          </p:cNvSpPr>
          <p:nvPr>
            <p:ph idx="1"/>
          </p:nvPr>
        </p:nvSpPr>
        <p:spPr/>
        <p:txBody>
          <a:bodyPr/>
          <a:lstStyle/>
          <a:p>
            <a:pPr>
              <a:buNone/>
            </a:pPr>
            <a:r>
              <a:rPr lang="en-US" dirty="0" smtClean="0"/>
              <a:t>It has been said that there are three kinds of organizations:</a:t>
            </a:r>
          </a:p>
          <a:p>
            <a:pPr>
              <a:buNone/>
            </a:pPr>
            <a:endParaRPr lang="en-US" dirty="0" smtClean="0"/>
          </a:p>
          <a:p>
            <a:r>
              <a:rPr lang="en-US" dirty="0" smtClean="0"/>
              <a:t>Those that make things happen</a:t>
            </a:r>
          </a:p>
          <a:p>
            <a:r>
              <a:rPr lang="en-US" dirty="0" smtClean="0"/>
              <a:t>Those that watch things happen</a:t>
            </a:r>
          </a:p>
          <a:p>
            <a:r>
              <a:rPr lang="en-US" dirty="0" smtClean="0"/>
              <a:t>Those that wonder what happened</a:t>
            </a:r>
          </a:p>
          <a:p>
            <a:pPr>
              <a:buNone/>
            </a:pPr>
            <a:endParaRPr lang="en-US" dirty="0" smtClean="0"/>
          </a:p>
        </p:txBody>
      </p:sp>
    </p:spTree>
    <p:extLst>
      <p:ext uri="{BB962C8B-B14F-4D97-AF65-F5344CB8AC3E}">
        <p14:creationId xmlns:p14="http://schemas.microsoft.com/office/powerpoint/2010/main" val="10511317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smtClean="0"/>
              <a:t>Moving forward…</a:t>
            </a:r>
            <a:endParaRPr lang="en-US" dirty="0" smtClean="0"/>
          </a:p>
        </p:txBody>
      </p:sp>
      <p:sp>
        <p:nvSpPr>
          <p:cNvPr id="3" name="Content Placeholder 2"/>
          <p:cNvSpPr>
            <a:spLocks noGrp="1"/>
          </p:cNvSpPr>
          <p:nvPr>
            <p:ph idx="1"/>
          </p:nvPr>
        </p:nvSpPr>
        <p:spPr/>
        <p:txBody>
          <a:bodyPr/>
          <a:lstStyle/>
          <a:p>
            <a:pPr eaLnBrk="1" hangingPunct="1">
              <a:lnSpc>
                <a:spcPct val="80000"/>
              </a:lnSpc>
            </a:pPr>
            <a:endParaRPr lang="en-US" sz="2200" dirty="0" smtClean="0"/>
          </a:p>
          <a:p>
            <a:pPr eaLnBrk="1" hangingPunct="1">
              <a:lnSpc>
                <a:spcPct val="80000"/>
              </a:lnSpc>
              <a:buFont typeface="Calibri" pitchFamily="34" charset="0"/>
              <a:buAutoNum type="arabicPeriod"/>
            </a:pPr>
            <a:r>
              <a:rPr lang="en-US" sz="2200" dirty="0" smtClean="0"/>
              <a:t>Create a culture of </a:t>
            </a:r>
            <a:r>
              <a:rPr lang="en-US" sz="2200" i="1" dirty="0" smtClean="0"/>
              <a:t>excellence</a:t>
            </a:r>
            <a:r>
              <a:rPr lang="en-US" sz="2200" dirty="0" smtClean="0"/>
              <a:t>.</a:t>
            </a:r>
          </a:p>
          <a:p>
            <a:pPr eaLnBrk="1" hangingPunct="1">
              <a:lnSpc>
                <a:spcPct val="80000"/>
              </a:lnSpc>
              <a:buFont typeface="Calibri" pitchFamily="34" charset="0"/>
              <a:buAutoNum type="arabicPeriod"/>
            </a:pPr>
            <a:r>
              <a:rPr lang="en-US" sz="2200" dirty="0" smtClean="0"/>
              <a:t>Provide support for professional development.</a:t>
            </a:r>
          </a:p>
          <a:p>
            <a:pPr eaLnBrk="1" hangingPunct="1">
              <a:lnSpc>
                <a:spcPct val="80000"/>
              </a:lnSpc>
              <a:buFont typeface="Calibri" pitchFamily="34" charset="0"/>
              <a:buAutoNum type="arabicPeriod"/>
            </a:pPr>
            <a:r>
              <a:rPr lang="en-US" sz="2200" dirty="0" smtClean="0"/>
              <a:t>Promote academic integrity in all programs.</a:t>
            </a:r>
          </a:p>
          <a:p>
            <a:pPr eaLnBrk="1" hangingPunct="1">
              <a:lnSpc>
                <a:spcPct val="80000"/>
              </a:lnSpc>
              <a:buFont typeface="Calibri" pitchFamily="34" charset="0"/>
              <a:buAutoNum type="arabicPeriod"/>
            </a:pPr>
            <a:r>
              <a:rPr lang="en-US" sz="2200" dirty="0" smtClean="0"/>
              <a:t>Resolve SACS compliance issues </a:t>
            </a:r>
            <a:r>
              <a:rPr lang="en-US" sz="2200" i="1" dirty="0" smtClean="0"/>
              <a:t>prior to</a:t>
            </a:r>
            <a:r>
              <a:rPr lang="en-US" sz="2200" dirty="0" smtClean="0"/>
              <a:t> the next 5-year site </a:t>
            </a:r>
            <a:r>
              <a:rPr lang="en-US" sz="2200" dirty="0" smtClean="0"/>
              <a:t>visit (2017).</a:t>
            </a:r>
            <a:endParaRPr lang="en-US" sz="2200" dirty="0" smtClean="0"/>
          </a:p>
          <a:p>
            <a:pPr eaLnBrk="1" hangingPunct="1">
              <a:lnSpc>
                <a:spcPct val="80000"/>
              </a:lnSpc>
              <a:buFont typeface="Calibri" pitchFamily="34" charset="0"/>
              <a:buAutoNum type="arabicPeriod"/>
            </a:pPr>
            <a:r>
              <a:rPr lang="en-US" sz="2200" dirty="0" smtClean="0"/>
              <a:t>Provide support services that guarantee “</a:t>
            </a:r>
            <a:r>
              <a:rPr lang="en-US" sz="2200" i="1" dirty="0" smtClean="0"/>
              <a:t>no student will be left behind</a:t>
            </a:r>
            <a:r>
              <a:rPr lang="en-US" sz="2200" dirty="0" smtClean="0"/>
              <a:t>.”</a:t>
            </a:r>
          </a:p>
          <a:p>
            <a:pPr eaLnBrk="1" hangingPunct="1">
              <a:lnSpc>
                <a:spcPct val="80000"/>
              </a:lnSpc>
              <a:buFont typeface="Calibri" pitchFamily="34" charset="0"/>
              <a:buAutoNum type="arabicPeriod"/>
            </a:pPr>
            <a:r>
              <a:rPr lang="en-US" sz="2200" dirty="0" smtClean="0"/>
              <a:t>Adopt and enhance a “</a:t>
            </a:r>
            <a:r>
              <a:rPr lang="en-US" sz="2200" i="1" dirty="0" smtClean="0"/>
              <a:t>STE</a:t>
            </a:r>
            <a:r>
              <a:rPr lang="en-US" sz="3700" b="1" i="1" dirty="0" smtClean="0"/>
              <a:t>A</a:t>
            </a:r>
            <a:r>
              <a:rPr lang="en-US" sz="2200" i="1" dirty="0" smtClean="0"/>
              <a:t>M</a:t>
            </a:r>
            <a:r>
              <a:rPr lang="en-US" sz="2200" dirty="0" smtClean="0"/>
              <a:t>” curriculum.</a:t>
            </a:r>
          </a:p>
          <a:p>
            <a:pPr eaLnBrk="1" hangingPunct="1">
              <a:lnSpc>
                <a:spcPct val="80000"/>
              </a:lnSpc>
              <a:buFont typeface="Calibri" pitchFamily="34" charset="0"/>
              <a:buAutoNum type="arabicPeriod"/>
            </a:pPr>
            <a:r>
              <a:rPr lang="en-US" sz="2200" dirty="0" smtClean="0"/>
              <a:t>Seek DOE approval for an A.F.A. degree.</a:t>
            </a:r>
          </a:p>
          <a:p>
            <a:pPr eaLnBrk="1" hangingPunct="1">
              <a:lnSpc>
                <a:spcPct val="80000"/>
              </a:lnSpc>
              <a:buFont typeface="Calibri" pitchFamily="34" charset="0"/>
              <a:buAutoNum type="arabicPeriod"/>
            </a:pPr>
            <a:r>
              <a:rPr lang="en-US" sz="2200" dirty="0" smtClean="0"/>
              <a:t>Initiate a Unit Plan that supports </a:t>
            </a:r>
            <a:r>
              <a:rPr lang="en-US" sz="2200" dirty="0" smtClean="0"/>
              <a:t>FSW</a:t>
            </a:r>
            <a:r>
              <a:rPr lang="en-US" sz="2200" dirty="0" smtClean="0"/>
              <a:t>’s </a:t>
            </a:r>
            <a:r>
              <a:rPr lang="en-US" sz="2200" dirty="0" smtClean="0"/>
              <a:t>Strategic Plan.</a:t>
            </a:r>
          </a:p>
          <a:p>
            <a:pPr eaLnBrk="1" hangingPunct="1">
              <a:lnSpc>
                <a:spcPct val="80000"/>
              </a:lnSpc>
              <a:buFont typeface="Calibri" pitchFamily="34" charset="0"/>
              <a:buAutoNum type="arabicPeriod"/>
            </a:pPr>
            <a:r>
              <a:rPr lang="en-US" sz="2200" dirty="0" smtClean="0"/>
              <a:t>Develop a marketing and recruitment plan.</a:t>
            </a:r>
          </a:p>
          <a:p>
            <a:pPr eaLnBrk="1" hangingPunct="1">
              <a:lnSpc>
                <a:spcPct val="80000"/>
              </a:lnSpc>
              <a:buFont typeface="Wingdings 2" pitchFamily="18" charset="2"/>
              <a:buNone/>
            </a:pPr>
            <a:endParaRPr lang="en-US" sz="2200" dirty="0" smtClean="0"/>
          </a:p>
          <a:p>
            <a:pPr eaLnBrk="1" hangingPunct="1">
              <a:lnSpc>
                <a:spcPct val="80000"/>
              </a:lnSpc>
              <a:buFont typeface="Wingdings 2" pitchFamily="18" charset="2"/>
              <a:buNone/>
            </a:pPr>
            <a:endParaRPr lang="en-US" sz="2200" dirty="0" smtClean="0"/>
          </a:p>
          <a:p>
            <a:pPr eaLnBrk="1" hangingPunct="1">
              <a:lnSpc>
                <a:spcPct val="80000"/>
              </a:lnSpc>
            </a:pPr>
            <a:endParaRPr lang="en-US" sz="2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i="1" dirty="0" smtClean="0">
                <a:latin typeface="+mn-lt"/>
              </a:rPr>
              <a:t>Five years from now we will have:</a:t>
            </a:r>
            <a:endParaRPr lang="en-US" sz="3600" b="1" i="1" dirty="0">
              <a:latin typeface="+mn-lt"/>
            </a:endParaRPr>
          </a:p>
        </p:txBody>
      </p:sp>
      <p:sp>
        <p:nvSpPr>
          <p:cNvPr id="3" name="Content Placeholder 2"/>
          <p:cNvSpPr>
            <a:spLocks noGrp="1"/>
          </p:cNvSpPr>
          <p:nvPr>
            <p:ph idx="1"/>
          </p:nvPr>
        </p:nvSpPr>
        <p:spPr/>
        <p:txBody>
          <a:bodyPr/>
          <a:lstStyle/>
          <a:p>
            <a:pPr marL="514350" indent="-514350" eaLnBrk="1" hangingPunct="1">
              <a:lnSpc>
                <a:spcPct val="90000"/>
              </a:lnSpc>
              <a:buFont typeface="Calibri" pitchFamily="34" charset="0"/>
              <a:buAutoNum type="arabicPeriod"/>
            </a:pPr>
            <a:r>
              <a:rPr lang="en-US" sz="2400" dirty="0" smtClean="0"/>
              <a:t>reviewed and modified our general education  require-</a:t>
            </a:r>
            <a:r>
              <a:rPr lang="en-US" sz="2400" dirty="0" err="1" smtClean="0"/>
              <a:t>ments</a:t>
            </a:r>
            <a:r>
              <a:rPr lang="en-US" sz="2400" dirty="0" smtClean="0"/>
              <a:t>, to include foreign language competency, as set forth by the SBE, BOG, and the recommendations of the </a:t>
            </a:r>
            <a:r>
              <a:rPr lang="en-US" sz="2400" dirty="0" smtClean="0"/>
              <a:t>SoAHSS </a:t>
            </a:r>
            <a:r>
              <a:rPr lang="en-US" sz="2400" dirty="0" smtClean="0"/>
              <a:t>faculty;</a:t>
            </a:r>
          </a:p>
          <a:p>
            <a:pPr marL="514350" indent="-514350" eaLnBrk="1" hangingPunct="1">
              <a:lnSpc>
                <a:spcPct val="90000"/>
              </a:lnSpc>
              <a:buFont typeface="Calibri" pitchFamily="34" charset="0"/>
              <a:buAutoNum type="arabicPeriod"/>
            </a:pPr>
            <a:r>
              <a:rPr lang="en-US" sz="2400" dirty="0" smtClean="0"/>
              <a:t>developed/adopted an assessment model that accurately assesses student outcomes;</a:t>
            </a:r>
          </a:p>
          <a:p>
            <a:pPr marL="514350" indent="-514350" eaLnBrk="1" hangingPunct="1">
              <a:lnSpc>
                <a:spcPct val="90000"/>
              </a:lnSpc>
              <a:buFont typeface="Calibri" pitchFamily="34" charset="0"/>
              <a:buAutoNum type="arabicPeriod"/>
            </a:pPr>
            <a:r>
              <a:rPr lang="en-US" sz="2400" dirty="0" smtClean="0"/>
              <a:t>addressed and resolved the issues specific to the </a:t>
            </a:r>
            <a:r>
              <a:rPr lang="en-US" sz="2400" dirty="0" smtClean="0"/>
              <a:t>SoAHSS, as </a:t>
            </a:r>
            <a:r>
              <a:rPr lang="en-US" sz="2400" dirty="0" smtClean="0"/>
              <a:t>outlined in the SACS recommendations;</a:t>
            </a:r>
          </a:p>
          <a:p>
            <a:pPr marL="514350" indent="-514350" eaLnBrk="1" hangingPunct="1">
              <a:lnSpc>
                <a:spcPct val="90000"/>
              </a:lnSpc>
              <a:buFont typeface="Calibri" pitchFamily="34" charset="0"/>
              <a:buAutoNum type="arabicPeriod"/>
            </a:pPr>
            <a:r>
              <a:rPr lang="en-US" sz="2400" dirty="0" smtClean="0"/>
              <a:t>enhanced academic integrity in all </a:t>
            </a:r>
            <a:r>
              <a:rPr lang="en-US" sz="2400" dirty="0" smtClean="0"/>
              <a:t>FSW</a:t>
            </a:r>
            <a:r>
              <a:rPr lang="en-US" sz="2400" dirty="0" smtClean="0"/>
              <a:t> </a:t>
            </a:r>
            <a:r>
              <a:rPr lang="en-US" sz="2400" dirty="0" smtClean="0"/>
              <a:t>programs;</a:t>
            </a:r>
          </a:p>
          <a:p>
            <a:pPr marL="514350" indent="-514350" eaLnBrk="1" hangingPunct="1">
              <a:lnSpc>
                <a:spcPct val="90000"/>
              </a:lnSpc>
              <a:buFont typeface="Calibri" pitchFamily="34" charset="0"/>
              <a:buAutoNum type="arabicPeriod"/>
            </a:pPr>
            <a:r>
              <a:rPr lang="en-US" sz="2400" dirty="0" smtClean="0"/>
              <a:t>created a web presence for the division; and </a:t>
            </a:r>
          </a:p>
          <a:p>
            <a:pPr marL="514350" indent="-514350" eaLnBrk="1" hangingPunct="1">
              <a:lnSpc>
                <a:spcPct val="90000"/>
              </a:lnSpc>
              <a:buFont typeface="Wingdings 2" pitchFamily="18" charset="2"/>
              <a:buNone/>
            </a:pPr>
            <a:r>
              <a:rPr lang="en-US" sz="2400" i="1" dirty="0" smtClean="0"/>
              <a:t>		…drum roll, please…</a:t>
            </a:r>
          </a:p>
          <a:p>
            <a:pPr marL="514350" indent="-514350" eaLnBrk="1" hangingPunct="1">
              <a:lnSpc>
                <a:spcPct val="90000"/>
              </a:lnSpc>
              <a:buFont typeface="Wingdings 2" pitchFamily="18" charset="2"/>
              <a:buNone/>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i="1" dirty="0" smtClean="0">
                <a:latin typeface="+mn-lt"/>
              </a:rPr>
              <a:t>Five years from now we will have:</a:t>
            </a:r>
            <a:endParaRPr lang="en-US" sz="3600" b="1" i="1" dirty="0">
              <a:latin typeface="+mn-lt"/>
            </a:endParaRPr>
          </a:p>
        </p:txBody>
      </p:sp>
      <p:sp>
        <p:nvSpPr>
          <p:cNvPr id="3" name="Content Placeholder 2"/>
          <p:cNvSpPr>
            <a:spLocks noGrp="1"/>
          </p:cNvSpPr>
          <p:nvPr>
            <p:ph idx="1"/>
          </p:nvPr>
        </p:nvSpPr>
        <p:spPr/>
        <p:txBody>
          <a:bodyPr/>
          <a:lstStyle/>
          <a:p>
            <a:pPr marL="514350" indent="-514350" eaLnBrk="1" hangingPunct="1">
              <a:lnSpc>
                <a:spcPct val="80000"/>
              </a:lnSpc>
              <a:buFont typeface="Calibri" pitchFamily="34" charset="0"/>
              <a:buAutoNum type="arabicPeriod"/>
            </a:pPr>
            <a:r>
              <a:rPr lang="en-US" sz="2400" dirty="0" smtClean="0"/>
              <a:t>developed an A,H&amp;SS vision &amp; mission statement;</a:t>
            </a:r>
          </a:p>
          <a:p>
            <a:pPr marL="514350" indent="-514350" eaLnBrk="1" hangingPunct="1">
              <a:lnSpc>
                <a:spcPct val="80000"/>
              </a:lnSpc>
              <a:buFont typeface="Calibri" pitchFamily="34" charset="0"/>
              <a:buAutoNum type="arabicPeriod"/>
            </a:pPr>
            <a:r>
              <a:rPr lang="en-US" sz="2400" dirty="0" smtClean="0"/>
              <a:t>reviewed and modified our GE requirements, to include foreign language competency, as set forth by the SBE, BOG, and as proposed by ESC’s A&amp;S faculty;</a:t>
            </a:r>
          </a:p>
          <a:p>
            <a:pPr marL="514350" indent="-514350" eaLnBrk="1" hangingPunct="1">
              <a:lnSpc>
                <a:spcPct val="80000"/>
              </a:lnSpc>
              <a:buFont typeface="Calibri" pitchFamily="34" charset="0"/>
              <a:buAutoNum type="arabicPeriod"/>
            </a:pPr>
            <a:r>
              <a:rPr lang="en-US" sz="2400" dirty="0" smtClean="0"/>
              <a:t>developed/adopted an assessment model that accurately assesses student outcomes;</a:t>
            </a:r>
          </a:p>
          <a:p>
            <a:pPr marL="514350" indent="-514350" eaLnBrk="1" hangingPunct="1">
              <a:lnSpc>
                <a:spcPct val="80000"/>
              </a:lnSpc>
              <a:buFont typeface="Calibri" pitchFamily="34" charset="0"/>
              <a:buAutoNum type="arabicPeriod"/>
            </a:pPr>
            <a:r>
              <a:rPr lang="en-US" sz="2400" dirty="0" smtClean="0"/>
              <a:t>addressed and resolved the issues specific to the A&amp;S division as outlined in the SACS 14 recommendations.</a:t>
            </a:r>
          </a:p>
          <a:p>
            <a:pPr marL="514350" indent="-514350" eaLnBrk="1" hangingPunct="1">
              <a:lnSpc>
                <a:spcPct val="80000"/>
              </a:lnSpc>
              <a:buFont typeface="Calibri" pitchFamily="34" charset="0"/>
              <a:buAutoNum type="arabicPeriod"/>
            </a:pPr>
            <a:r>
              <a:rPr lang="en-US" sz="2400" dirty="0" smtClean="0"/>
              <a:t>restored academic integrity to all ESC programs;</a:t>
            </a:r>
          </a:p>
          <a:p>
            <a:pPr marL="514350" indent="-514350" eaLnBrk="1" hangingPunct="1">
              <a:lnSpc>
                <a:spcPct val="80000"/>
              </a:lnSpc>
              <a:buFont typeface="Calibri" pitchFamily="34" charset="0"/>
              <a:buAutoNum type="arabicPeriod"/>
            </a:pPr>
            <a:r>
              <a:rPr lang="en-US" sz="2400" dirty="0" smtClean="0"/>
              <a:t>created a web presence for the division;</a:t>
            </a:r>
          </a:p>
          <a:p>
            <a:pPr marL="514350" indent="-514350" eaLnBrk="1" hangingPunct="1">
              <a:lnSpc>
                <a:spcPct val="80000"/>
              </a:lnSpc>
              <a:buFont typeface="Calibri" pitchFamily="34" charset="0"/>
              <a:buAutoNum type="arabicPeriod"/>
            </a:pPr>
            <a:r>
              <a:rPr lang="en-US" sz="2400" dirty="0" smtClean="0">
                <a:solidFill>
                  <a:srgbClr val="FF0000"/>
                </a:solidFill>
              </a:rPr>
              <a:t>become a recognized </a:t>
            </a:r>
            <a:r>
              <a:rPr lang="en-US" sz="2400" dirty="0" smtClean="0">
                <a:solidFill>
                  <a:srgbClr val="FF0000"/>
                </a:solidFill>
              </a:rPr>
              <a:t>School</a:t>
            </a:r>
            <a:r>
              <a:rPr lang="en-US" sz="2400" dirty="0" smtClean="0">
                <a:solidFill>
                  <a:srgbClr val="FF0000"/>
                </a:solidFill>
              </a:rPr>
              <a:t> </a:t>
            </a:r>
            <a:r>
              <a:rPr lang="en-US" sz="2400" dirty="0" smtClean="0">
                <a:solidFill>
                  <a:srgbClr val="FF0000"/>
                </a:solidFill>
              </a:rPr>
              <a:t>and </a:t>
            </a:r>
            <a:r>
              <a:rPr lang="en-US" sz="2400" b="1" i="1" dirty="0" smtClean="0">
                <a:solidFill>
                  <a:srgbClr val="FF0000"/>
                </a:solidFill>
              </a:rPr>
              <a:t>institution of excellence </a:t>
            </a:r>
            <a:r>
              <a:rPr lang="en-US" sz="2400" i="1" u="sng" dirty="0" smtClean="0">
                <a:solidFill>
                  <a:srgbClr val="FF0000"/>
                </a:solidFill>
              </a:rPr>
              <a:t>because of</a:t>
            </a:r>
            <a:r>
              <a:rPr lang="en-US" sz="2400" dirty="0" smtClean="0">
                <a:solidFill>
                  <a:srgbClr val="FF0000"/>
                </a:solidFill>
              </a:rPr>
              <a:t> our offerings of accessible high quality programs!</a:t>
            </a:r>
          </a:p>
          <a:p>
            <a:pPr marL="514350" indent="-514350" eaLnBrk="1" hangingPunct="1">
              <a:lnSpc>
                <a:spcPct val="80000"/>
              </a:lnSpc>
            </a:pPr>
            <a:endParaRPr lang="en-US" sz="2400" dirty="0" smtClean="0"/>
          </a:p>
        </p:txBody>
      </p:sp>
    </p:spTree>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lstStyle/>
          <a:p>
            <a:r>
              <a:rPr lang="en-US" dirty="0" smtClean="0"/>
              <a:t>Introductions</a:t>
            </a:r>
            <a:endParaRPr lang="en-US" dirty="0"/>
          </a:p>
        </p:txBody>
      </p:sp>
      <p:sp>
        <p:nvSpPr>
          <p:cNvPr id="3" name="Content Placeholder 2"/>
          <p:cNvSpPr>
            <a:spLocks noGrp="1"/>
          </p:cNvSpPr>
          <p:nvPr>
            <p:ph idx="1"/>
          </p:nvPr>
        </p:nvSpPr>
        <p:spPr>
          <a:xfrm>
            <a:off x="457200" y="1376680"/>
            <a:ext cx="8229600" cy="5029201"/>
          </a:xfrm>
        </p:spPr>
        <p:txBody>
          <a:bodyPr/>
          <a:lstStyle/>
          <a:p>
            <a:r>
              <a:rPr lang="en-US" i="1" dirty="0" smtClean="0"/>
              <a:t>Steven Chase – Art/</a:t>
            </a:r>
            <a:r>
              <a:rPr lang="en-US" i="1" dirty="0" err="1" smtClean="0"/>
              <a:t>Photograhy</a:t>
            </a:r>
            <a:endParaRPr lang="en-US" i="1" dirty="0" smtClean="0"/>
          </a:p>
          <a:p>
            <a:r>
              <a:rPr lang="en-US" i="1" dirty="0" smtClean="0"/>
              <a:t>Dr. Ronald Doiron - Music</a:t>
            </a:r>
          </a:p>
          <a:p>
            <a:r>
              <a:rPr lang="en-US" i="1" dirty="0" smtClean="0"/>
              <a:t>Dr. Elijah Pritchett – Humanities (Charlotte)</a:t>
            </a:r>
          </a:p>
          <a:p>
            <a:r>
              <a:rPr lang="en-US" i="1" dirty="0" smtClean="0"/>
              <a:t>Mr. Bruno Baltodano – Political Science </a:t>
            </a:r>
          </a:p>
          <a:p>
            <a:r>
              <a:rPr lang="en-US" i="1" dirty="0" smtClean="0"/>
              <a:t>Dr. Cindy Ermus – History</a:t>
            </a:r>
          </a:p>
          <a:p>
            <a:r>
              <a:rPr lang="en-US" i="1" dirty="0" smtClean="0"/>
              <a:t>Dr. Matthew – History (Collier)</a:t>
            </a:r>
          </a:p>
          <a:p>
            <a:r>
              <a:rPr lang="en-US" i="1" dirty="0" smtClean="0"/>
              <a:t>Dr. Jennifer Grove – English/Developmental </a:t>
            </a:r>
          </a:p>
          <a:p>
            <a:r>
              <a:rPr lang="en-US" i="1" dirty="0" smtClean="0"/>
              <a:t>Mr. Thomas Mohundro – English/Developmental</a:t>
            </a:r>
          </a:p>
          <a:p>
            <a:r>
              <a:rPr lang="en-US" i="1" dirty="0" smtClean="0"/>
              <a:t>Ms. Alane Enyart – Sr. Staff Assistant</a:t>
            </a:r>
          </a:p>
          <a:p>
            <a:r>
              <a:rPr lang="en-US" i="1" dirty="0" smtClean="0"/>
              <a:t>Mr. Wendie Thompson – Staff Assistant</a:t>
            </a:r>
          </a:p>
          <a:p>
            <a:r>
              <a:rPr lang="en-US" i="1" dirty="0" smtClean="0"/>
              <a:t>(vacancies)</a:t>
            </a:r>
            <a:endParaRPr lang="en-US" i="1" dirty="0"/>
          </a:p>
          <a:p>
            <a:pPr marL="0" indent="0">
              <a:buNone/>
            </a:pPr>
            <a:endParaRPr lang="en-US" i="1" dirty="0"/>
          </a:p>
        </p:txBody>
      </p:sp>
      <p:pic>
        <p:nvPicPr>
          <p:cNvPr id="4" name="Picture 3" descr="Description: Description: Description: cid:image003.png@01CF8559.E1AC9040"/>
          <p:cNvPicPr/>
          <p:nvPr/>
        </p:nvPicPr>
        <p:blipFill>
          <a:blip r:embed="rId3" r:link="rId4" cstate="print"/>
          <a:srcRect/>
          <a:stretch>
            <a:fillRect/>
          </a:stretch>
        </p:blipFill>
        <p:spPr bwMode="auto">
          <a:xfrm>
            <a:off x="5715000" y="228600"/>
            <a:ext cx="2576195" cy="1148080"/>
          </a:xfrm>
          <a:prstGeom prst="rect">
            <a:avLst/>
          </a:prstGeom>
          <a:noFill/>
          <a:ln w="9525">
            <a:noFill/>
            <a:miter lim="800000"/>
            <a:headEnd/>
            <a:tailEnd/>
          </a:ln>
        </p:spPr>
      </p:pic>
    </p:spTree>
    <p:extLst>
      <p:ext uri="{BB962C8B-B14F-4D97-AF65-F5344CB8AC3E}">
        <p14:creationId xmlns:p14="http://schemas.microsoft.com/office/powerpoint/2010/main" val="3720456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smtClean="0"/>
          </a:p>
        </p:txBody>
      </p:sp>
      <p:sp>
        <p:nvSpPr>
          <p:cNvPr id="54274" name="Content Placeholder 2"/>
          <p:cNvSpPr>
            <a:spLocks noGrp="1"/>
          </p:cNvSpPr>
          <p:nvPr>
            <p:ph idx="1"/>
          </p:nvPr>
        </p:nvSpPr>
        <p:spPr/>
        <p:txBody>
          <a:bodyPr/>
          <a:lstStyle/>
          <a:p>
            <a:pPr algn="ctr" eaLnBrk="1" hangingPunct="1">
              <a:buFont typeface="Wingdings 2" pitchFamily="18" charset="2"/>
              <a:buNone/>
            </a:pPr>
            <a:endParaRPr lang="en-US" sz="4000" i="1" smtClean="0"/>
          </a:p>
          <a:p>
            <a:pPr algn="ctr" eaLnBrk="1" hangingPunct="1">
              <a:buFont typeface="Wingdings 2" pitchFamily="18" charset="2"/>
              <a:buNone/>
            </a:pPr>
            <a:endParaRPr lang="en-US" sz="4000" i="1" smtClean="0"/>
          </a:p>
          <a:p>
            <a:pPr algn="ctr" eaLnBrk="1" hangingPunct="1">
              <a:buFont typeface="Wingdings 2" pitchFamily="18" charset="2"/>
              <a:buNone/>
            </a:pPr>
            <a:r>
              <a:rPr lang="en-US" sz="4000" i="1" smtClean="0"/>
              <a:t>Questions from the audience?</a:t>
            </a:r>
          </a:p>
          <a:p>
            <a:pPr algn="ctr" eaLnBrk="1" hangingPunct="1">
              <a:buFont typeface="Wingdings 2" pitchFamily="18" charset="2"/>
              <a:buNone/>
            </a:pPr>
            <a:endParaRPr lang="en-US" sz="4000" i="1" smtClean="0"/>
          </a:p>
          <a:p>
            <a:pPr algn="ctr" eaLnBrk="1" hangingPunct="1">
              <a:buFont typeface="Wingdings 2" pitchFamily="18" charset="2"/>
              <a:buNone/>
            </a:pPr>
            <a:endParaRPr lang="en-US" sz="4000" i="1" smtClean="0"/>
          </a:p>
          <a:p>
            <a:pPr algn="r" eaLnBrk="1" hangingPunct="1">
              <a:buFont typeface="Wingdings 2" pitchFamily="18" charset="2"/>
              <a:buNone/>
            </a:pPr>
            <a:endParaRPr lang="en-US" sz="900" smtClean="0">
              <a:hlinkClick r:id="rId3"/>
            </a:endParaRPr>
          </a:p>
          <a:p>
            <a:pPr algn="r" eaLnBrk="1" hangingPunct="1">
              <a:buFont typeface="Wingdings 2" pitchFamily="18" charset="2"/>
              <a:buNone/>
            </a:pPr>
            <a:endParaRPr lang="en-US" sz="900" smtClean="0">
              <a:hlinkClick r:id="rId3"/>
            </a:endParaRPr>
          </a:p>
          <a:p>
            <a:pPr algn="r" eaLnBrk="1" hangingPunct="1">
              <a:buFont typeface="Wingdings 2" pitchFamily="18" charset="2"/>
              <a:buNone/>
            </a:pPr>
            <a:endParaRPr lang="en-US" sz="900" smtClean="0">
              <a:hlinkClick r:id="rId3"/>
            </a:endParaRPr>
          </a:p>
          <a:p>
            <a:pPr algn="r" eaLnBrk="1" hangingPunct="1">
              <a:buFont typeface="Wingdings 2" pitchFamily="18" charset="2"/>
              <a:buNone/>
            </a:pPr>
            <a:r>
              <a:rPr lang="en-US" sz="900" smtClean="0">
                <a:hlinkClick r:id="rId4"/>
              </a:rPr>
              <a:t>I Can See Clearly Now…Johnny Nash (1972)</a:t>
            </a:r>
            <a:endParaRPr lang="en-US" sz="900" smtClean="0"/>
          </a:p>
          <a:p>
            <a:pPr algn="r" eaLnBrk="1" hangingPunct="1">
              <a:buFont typeface="Wingdings 2" pitchFamily="18" charset="2"/>
              <a:buNone/>
            </a:pPr>
            <a:endParaRPr lang="en-US" sz="4000" i="1"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A Sense of Goose</a:t>
            </a:r>
          </a:p>
          <a:p>
            <a:pPr algn="ctr"/>
            <a:endParaRPr lang="en-US" dirty="0" smtClean="0"/>
          </a:p>
          <a:p>
            <a:pPr algn="ctr"/>
            <a:r>
              <a:rPr lang="en-US" dirty="0" smtClean="0"/>
              <a:t>Arts and Education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64900" cy="128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437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0"/>
            <a:ext cx="6985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9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US" smtClean="0"/>
          </a:p>
        </p:txBody>
      </p:sp>
      <p:sp>
        <p:nvSpPr>
          <p:cNvPr id="56322" name="Content Placeholder 2"/>
          <p:cNvSpPr>
            <a:spLocks noGrp="1"/>
          </p:cNvSpPr>
          <p:nvPr>
            <p:ph idx="1"/>
          </p:nvPr>
        </p:nvSpPr>
        <p:spPr/>
        <p:txBody>
          <a:bodyPr/>
          <a:lstStyle/>
          <a:p>
            <a:pPr eaLnBrk="1" hangingPunct="1"/>
            <a:endParaRPr lang="en-US" smtClean="0">
              <a:hlinkClick r:id="rId4"/>
            </a:endParaRPr>
          </a:p>
          <a:p>
            <a:pPr algn="ctr" eaLnBrk="1" hangingPunct="1">
              <a:buFont typeface="Wingdings 2" pitchFamily="18" charset="2"/>
              <a:buNone/>
            </a:pPr>
            <a:r>
              <a:rPr lang="en-US" sz="9600" smtClean="0"/>
              <a:t>Applause</a:t>
            </a:r>
            <a:endParaRPr lang="en-US" sz="9600" smtClean="0">
              <a:hlinkClick r:id="rId4"/>
            </a:endParaRPr>
          </a:p>
          <a:p>
            <a:pPr eaLnBrk="1" hangingPunct="1">
              <a:buFont typeface="Wingdings 2" pitchFamily="18" charset="2"/>
              <a:buNone/>
            </a:pPr>
            <a:endParaRPr lang="en-US" smtClean="0">
              <a:hlinkClick r:id="rId4"/>
            </a:endParaRPr>
          </a:p>
          <a:p>
            <a:pPr algn="r" eaLnBrk="1" hangingPunct="1">
              <a:buFont typeface="Wingdings 2" pitchFamily="18" charset="2"/>
              <a:buNone/>
            </a:pPr>
            <a:endParaRPr lang="en-US" smtClean="0">
              <a:hlinkClick r:id="rId4"/>
            </a:endParaRPr>
          </a:p>
          <a:p>
            <a:pPr algn="r" eaLnBrk="1" hangingPunct="1">
              <a:buFont typeface="Wingdings 2" pitchFamily="18" charset="2"/>
              <a:buNone/>
            </a:pPr>
            <a:endParaRPr lang="en-US" smtClean="0">
              <a:hlinkClick r:id="rId4"/>
            </a:endParaRPr>
          </a:p>
          <a:p>
            <a:pPr algn="r" eaLnBrk="1" hangingPunct="1">
              <a:buFont typeface="Wingdings 2" pitchFamily="18" charset="2"/>
              <a:buNone/>
            </a:pPr>
            <a:endParaRPr lang="en-US" smtClean="0">
              <a:hlinkClick r:id="rId4"/>
            </a:endParaRPr>
          </a:p>
        </p:txBody>
      </p:sp>
    </p:spTree>
  </p:cSld>
  <p:clrMapOvr>
    <a:masterClrMapping/>
  </p:clrMapOvr>
  <p:transition spd="slow">
    <p:dissolve/>
    <p:sndAc>
      <p:stSnd>
        <p:snd r:embed="rId3"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a:t>
            </a:r>
          </a:p>
        </p:txBody>
      </p:sp>
    </p:spTree>
    <p:extLst>
      <p:ext uri="{BB962C8B-B14F-4D97-AF65-F5344CB8AC3E}">
        <p14:creationId xmlns:p14="http://schemas.microsoft.com/office/powerpoint/2010/main" val="13101235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Baskerville Old Face" pitchFamily="18" charset="0"/>
              </a:rPr>
              <a:t>Dr. Emery E. Alford</a:t>
            </a:r>
            <a:r>
              <a:rPr lang="en-US" dirty="0" smtClean="0"/>
              <a:t/>
            </a:r>
            <a:br>
              <a:rPr lang="en-US" dirty="0" smtClean="0"/>
            </a:br>
            <a:endParaRPr lang="en-US" dirty="0"/>
          </a:p>
        </p:txBody>
      </p:sp>
      <p:sp>
        <p:nvSpPr>
          <p:cNvPr id="3" name="Subtitle 2"/>
          <p:cNvSpPr>
            <a:spLocks noGrp="1"/>
          </p:cNvSpPr>
          <p:nvPr>
            <p:ph type="subTitle" idx="1"/>
          </p:nvPr>
        </p:nvSpPr>
        <p:spPr>
          <a:xfrm>
            <a:off x="990600" y="3886200"/>
            <a:ext cx="7239000" cy="1752600"/>
          </a:xfrm>
        </p:spPr>
        <p:txBody>
          <a:bodyPr/>
          <a:lstStyle/>
          <a:p>
            <a:r>
              <a:rPr lang="en-US" dirty="0" smtClean="0">
                <a:latin typeface="Baskerville Old Face" pitchFamily="18" charset="0"/>
              </a:rPr>
              <a:t>Candidate for Dean, Arts and Sciences</a:t>
            </a:r>
            <a:br>
              <a:rPr lang="en-US" dirty="0" smtClean="0">
                <a:latin typeface="Baskerville Old Face" pitchFamily="18" charset="0"/>
              </a:rPr>
            </a:br>
            <a:r>
              <a:rPr lang="en-US" dirty="0" smtClean="0">
                <a:latin typeface="Baskerville Old Face" pitchFamily="18" charset="0"/>
              </a:rPr>
              <a:t>Edison State College, Lee Campus</a:t>
            </a:r>
            <a:br>
              <a:rPr lang="en-US" dirty="0" smtClean="0">
                <a:latin typeface="Baskerville Old Face" pitchFamily="18" charset="0"/>
              </a:rPr>
            </a:br>
            <a:r>
              <a:rPr lang="en-US" dirty="0" smtClean="0">
                <a:latin typeface="Baskerville Old Face" pitchFamily="18" charset="0"/>
              </a:rPr>
              <a:t>May 21, 2012</a:t>
            </a:r>
            <a:endParaRPr lang="en-US" dirty="0">
              <a:latin typeface="Baskerville Old Face" pitchFamily="18" charset="0"/>
            </a:endParaRPr>
          </a:p>
        </p:txBody>
      </p:sp>
      <p:pic>
        <p:nvPicPr>
          <p:cNvPr id="27650" name="Picture 2" descr="Edison State College">
            <a:hlinkClick r:id="rId3"/>
          </p:cNvPr>
          <p:cNvPicPr>
            <a:picLocks noChangeAspect="1" noChangeArrowheads="1"/>
          </p:cNvPicPr>
          <p:nvPr/>
        </p:nvPicPr>
        <p:blipFill>
          <a:blip r:embed="rId4" cstate="print"/>
          <a:srcRect/>
          <a:stretch>
            <a:fillRect/>
          </a:stretch>
        </p:blipFill>
        <p:spPr bwMode="auto">
          <a:xfrm>
            <a:off x="0" y="0"/>
            <a:ext cx="2809875" cy="990601"/>
          </a:xfrm>
          <a:prstGeom prst="rect">
            <a:avLst/>
          </a:prstGeom>
          <a:noFill/>
        </p:spPr>
      </p:pic>
    </p:spTree>
    <p:extLst>
      <p:ext uri="{BB962C8B-B14F-4D97-AF65-F5344CB8AC3E}">
        <p14:creationId xmlns:p14="http://schemas.microsoft.com/office/powerpoint/2010/main" val="9234250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My first slide…</a:t>
            </a:r>
          </a:p>
        </p:txBody>
      </p:sp>
      <p:sp>
        <p:nvSpPr>
          <p:cNvPr id="17410" name="Content Placeholder 2"/>
          <p:cNvSpPr>
            <a:spLocks noGrp="1"/>
          </p:cNvSpPr>
          <p:nvPr>
            <p:ph idx="1"/>
          </p:nvPr>
        </p:nvSpPr>
        <p:spPr/>
        <p:txBody>
          <a:bodyPr/>
          <a:lstStyle/>
          <a:p>
            <a:pPr eaLnBrk="1" hangingPunct="1">
              <a:buFont typeface="Wingdings 2" pitchFamily="18" charset="2"/>
              <a:buNone/>
            </a:pPr>
            <a:endParaRPr lang="en-US" smtClean="0"/>
          </a:p>
        </p:txBody>
      </p:sp>
      <p:pic>
        <p:nvPicPr>
          <p:cNvPr id="17411" name="Picture 3" descr="C:\Documents and Settings\ealford\Local Settings\Temporary Internet Files\Content.IE5\U877ZA4P\MC900356437[1].wmf"/>
          <p:cNvPicPr>
            <a:picLocks noChangeAspect="1" noChangeArrowheads="1"/>
          </p:cNvPicPr>
          <p:nvPr/>
        </p:nvPicPr>
        <p:blipFill>
          <a:blip r:embed="rId3"/>
          <a:srcRect/>
          <a:stretch>
            <a:fillRect/>
          </a:stretch>
        </p:blipFill>
        <p:spPr bwMode="auto">
          <a:xfrm>
            <a:off x="2362200" y="2671763"/>
            <a:ext cx="4267200" cy="2890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Topic:</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just">
              <a:buNone/>
            </a:pPr>
            <a:r>
              <a:rPr lang="en-US" dirty="0" smtClean="0"/>
              <a:t>Describe your vision for Edison State College’s Arts and Sciences programs for the next five years.  Include ideas  for organizing multi-campus faculty initiatives, the role of shared governance, and changes to general education.</a:t>
            </a:r>
            <a:endParaRPr lang="en-US" dirty="0"/>
          </a:p>
        </p:txBody>
      </p:sp>
    </p:spTree>
    <p:extLst>
      <p:ext uri="{BB962C8B-B14F-4D97-AF65-F5344CB8AC3E}">
        <p14:creationId xmlns:p14="http://schemas.microsoft.com/office/powerpoint/2010/main" val="25959629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85800" y="1981200"/>
            <a:ext cx="8001000" cy="2209800"/>
          </a:xfrm>
        </p:spPr>
        <p:txBody>
          <a:bodyPr/>
          <a:lstStyle/>
          <a:p>
            <a:pPr algn="ctr" eaLnBrk="1" hangingPunct="1">
              <a:buFont typeface="Wingdings 2" pitchFamily="18" charset="2"/>
              <a:buNone/>
            </a:pPr>
            <a:r>
              <a:rPr lang="en-US" sz="8000" i="1" dirty="0" smtClean="0"/>
              <a:t>So…?</a:t>
            </a:r>
          </a:p>
        </p:txBody>
      </p:sp>
    </p:spTree>
    <p:extLst>
      <p:ext uri="{BB962C8B-B14F-4D97-AF65-F5344CB8AC3E}">
        <p14:creationId xmlns:p14="http://schemas.microsoft.com/office/powerpoint/2010/main" val="6778704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20000" cy="1981200"/>
          </a:xfrm>
        </p:spPr>
        <p:txBody>
          <a:bodyPr/>
          <a:lstStyle/>
          <a:p>
            <a:pPr eaLnBrk="1" fontAlgn="auto" hangingPunct="1">
              <a:spcAft>
                <a:spcPts val="0"/>
              </a:spcAft>
              <a:defRPr/>
            </a:pPr>
            <a:r>
              <a:rPr lang="en-US" dirty="0" smtClean="0">
                <a:latin typeface="Baskerville Old Face" pitchFamily="18" charset="0"/>
              </a:rPr>
              <a:t>Dr. Emery E. Alford</a:t>
            </a:r>
            <a:r>
              <a:rPr lang="en-US" dirty="0" smtClean="0"/>
              <a:t/>
            </a:r>
            <a:br>
              <a:rPr lang="en-US" dirty="0" smtClean="0"/>
            </a:br>
            <a:endParaRPr lang="en-US" dirty="0"/>
          </a:p>
        </p:txBody>
      </p:sp>
      <p:sp>
        <p:nvSpPr>
          <p:cNvPr id="15362" name="Subtitle 2"/>
          <p:cNvSpPr>
            <a:spLocks noGrp="1"/>
          </p:cNvSpPr>
          <p:nvPr>
            <p:ph type="subTitle" idx="1"/>
          </p:nvPr>
        </p:nvSpPr>
        <p:spPr>
          <a:xfrm>
            <a:off x="990600" y="3886200"/>
            <a:ext cx="7239000" cy="1752600"/>
          </a:xfrm>
        </p:spPr>
        <p:txBody>
          <a:bodyPr/>
          <a:lstStyle/>
          <a:p>
            <a:pPr marR="0" eaLnBrk="1" hangingPunct="1"/>
            <a:r>
              <a:rPr lang="en-US" smtClean="0">
                <a:latin typeface="Baskerville Old Face"/>
              </a:rPr>
              <a:t>Candidate for Dean, </a:t>
            </a:r>
            <a:br>
              <a:rPr lang="en-US" smtClean="0">
                <a:latin typeface="Baskerville Old Face"/>
              </a:rPr>
            </a:br>
            <a:r>
              <a:rPr lang="en-US" smtClean="0">
                <a:latin typeface="Baskerville Old Face"/>
              </a:rPr>
              <a:t>School of Arts, Humanities and Social Sciences</a:t>
            </a:r>
            <a:br>
              <a:rPr lang="en-US" smtClean="0">
                <a:latin typeface="Baskerville Old Face"/>
              </a:rPr>
            </a:br>
            <a:r>
              <a:rPr lang="en-US" smtClean="0">
                <a:latin typeface="Baskerville Old Face"/>
              </a:rPr>
              <a:t>Edison State College, Lee Campus</a:t>
            </a:r>
            <a:br>
              <a:rPr lang="en-US" smtClean="0">
                <a:latin typeface="Baskerville Old Face"/>
              </a:rPr>
            </a:br>
            <a:r>
              <a:rPr lang="en-US" smtClean="0">
                <a:latin typeface="Baskerville Old Face"/>
              </a:rPr>
              <a:t>December 11, 2013</a:t>
            </a:r>
          </a:p>
        </p:txBody>
      </p:sp>
      <p:pic>
        <p:nvPicPr>
          <p:cNvPr id="15363" name="Picture 2" descr="Edison State College Logo">
            <a:hlinkClick r:id="rId3"/>
          </p:cNvPr>
          <p:cNvPicPr>
            <a:picLocks noChangeAspect="1" noChangeArrowheads="1"/>
          </p:cNvPicPr>
          <p:nvPr/>
        </p:nvPicPr>
        <p:blipFill>
          <a:blip r:embed="rId4"/>
          <a:srcRect/>
          <a:stretch>
            <a:fillRect/>
          </a:stretch>
        </p:blipFill>
        <p:spPr bwMode="auto">
          <a:xfrm>
            <a:off x="23813" y="0"/>
            <a:ext cx="2914650" cy="90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1995</TotalTime>
  <Words>2600</Words>
  <Application>Microsoft Office PowerPoint</Application>
  <PresentationFormat>On-screen Show (4:3)</PresentationFormat>
  <Paragraphs>417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   </vt:lpstr>
      <vt:lpstr>PowerPoint Presentation</vt:lpstr>
      <vt:lpstr>Introductions</vt:lpstr>
      <vt:lpstr>PowerPoint Presentation</vt:lpstr>
      <vt:lpstr>Dr. Emery E. Alford </vt:lpstr>
      <vt:lpstr>My first slide…</vt:lpstr>
      <vt:lpstr>Presentation Topic:</vt:lpstr>
      <vt:lpstr>PowerPoint Presentation</vt:lpstr>
      <vt:lpstr>Dr. Emery E. Alford </vt:lpstr>
      <vt:lpstr>PowerPoint Presentation</vt:lpstr>
      <vt:lpstr>PowerPoint Presentation</vt:lpstr>
      <vt:lpstr>Presentation Topic:</vt:lpstr>
      <vt:lpstr>ESC Vision &amp; Mission…</vt:lpstr>
      <vt:lpstr>  STRATEGIC PRIORITIES</vt:lpstr>
      <vt:lpstr>ESC G.E. Competencies</vt:lpstr>
      <vt:lpstr>School of Arts, Humanities, and Social Sciences &amp;  School of Pure and Applied Sciences</vt:lpstr>
      <vt:lpstr>Future Goals - Five Year Vision Statement …(draft)</vt:lpstr>
      <vt:lpstr>PowerPoint Presentation</vt:lpstr>
      <vt:lpstr>PowerPoint Presentation</vt:lpstr>
      <vt:lpstr>PowerPoint Presentation</vt:lpstr>
      <vt:lpstr>PowerPoint Presentation</vt:lpstr>
      <vt:lpstr>My Personal Mission Statement </vt:lpstr>
      <vt:lpstr>My Professional Leadership Statement </vt:lpstr>
      <vt:lpstr>Suggestions for Initiatives</vt:lpstr>
      <vt:lpstr>PowerPoint Presentation</vt:lpstr>
      <vt:lpstr>So Why Plan?</vt:lpstr>
      <vt:lpstr>Moving forward…</vt:lpstr>
      <vt:lpstr>Five years from now we will have:</vt:lpstr>
      <vt:lpstr>Five years from now we will have:</vt:lpstr>
      <vt:lpstr>PowerPoint Presentation</vt:lpstr>
      <vt:lpstr>PowerPoint Presentation</vt:lpstr>
      <vt:lpstr>PowerPoint Presentation</vt:lpstr>
      <vt:lpstr>PowerPoint Presentation</vt:lpstr>
    </vt:vector>
  </TitlesOfParts>
  <Company>Hillsborough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Emery E. Alford</dc:title>
  <dc:creator>ealford</dc:creator>
  <cp:lastModifiedBy>Edison</cp:lastModifiedBy>
  <cp:revision>197</cp:revision>
  <cp:lastPrinted>2014-08-20T00:10:59Z</cp:lastPrinted>
  <dcterms:created xsi:type="dcterms:W3CDTF">2012-05-16T23:36:01Z</dcterms:created>
  <dcterms:modified xsi:type="dcterms:W3CDTF">2014-08-20T00:18:59Z</dcterms:modified>
</cp:coreProperties>
</file>