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91" r:id="rId2"/>
    <p:sldId id="263" r:id="rId3"/>
    <p:sldId id="307" r:id="rId4"/>
    <p:sldId id="264" r:id="rId5"/>
    <p:sldId id="304" r:id="rId6"/>
    <p:sldId id="305" r:id="rId7"/>
    <p:sldId id="306" r:id="rId8"/>
    <p:sldId id="299" r:id="rId9"/>
    <p:sldId id="300" r:id="rId10"/>
    <p:sldId id="301" r:id="rId11"/>
    <p:sldId id="302" r:id="rId12"/>
    <p:sldId id="297" r:id="rId13"/>
    <p:sldId id="303" r:id="rId14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bbie Psihountas" initials="DP" lastIdx="1" clrIdx="0">
    <p:extLst>
      <p:ext uri="{19B8F6BF-5375-455C-9EA6-DF929625EA0E}">
        <p15:presenceInfo xmlns:p15="http://schemas.microsoft.com/office/powerpoint/2012/main" userId="S-1-5-21-2207996845-521149321-3078721690-2171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7EB"/>
          </a:solidFill>
        </a:fill>
      </a:tcStyle>
    </a:wholeTbl>
    <a:band1H>
      <a:tcStyle>
        <a:tcBdr/>
        <a:fill>
          <a:solidFill>
            <a:srgbClr val="CFCCD4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CCD4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70A68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70A68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70A68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70A68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D2F340-B148-4D5C-A088-7304582969DD}" type="datetimeFigureOut">
              <a:rPr lang="en-US" smtClean="0"/>
              <a:t>10/27/2020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8A1FA-D9AE-4699-AAF9-875C48AC2B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072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D3019B2-8CC7-4775-A70E-D049AB4256E2}" type="datetimeFigureOut">
              <a:rPr lang="en-US" altLang="en-US"/>
              <a:pPr>
                <a:defRPr/>
              </a:pPr>
              <a:t>10/27/2020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A163116-D63F-473E-89D2-73EF8F650F4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4E7F7F8A-D63E-420D-9E31-C362AA556928}" type="slidenum">
              <a:rPr lang="en-US" altLang="en-US"/>
              <a:pPr/>
              <a:t>2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4E7F7F8A-D63E-420D-9E31-C362AA556928}" type="slidenum">
              <a:rPr lang="en-US" altLang="en-US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54415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32A21-C195-4691-886C-C5F46F5EAB52}" type="datetime1">
              <a:rPr lang="en-US" altLang="en-US"/>
              <a:pPr>
                <a:defRPr/>
              </a:pPr>
              <a:t>10/27/2020</a:t>
            </a:fld>
            <a:endParaRPr lang="en-US" altLang="en-US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91213-E734-408A-AE66-084354B20B8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71128603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3861B-F1C8-4F58-8353-2F56BDD925F3}" type="datetime1">
              <a:rPr lang="en-US" altLang="en-US"/>
              <a:pPr>
                <a:defRPr/>
              </a:pPr>
              <a:t>10/27/2020</a:t>
            </a:fld>
            <a:endParaRPr lang="en-US" altLang="en-US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24F6D-5555-45D0-AF96-2B25CA76334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32563521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ACFA2-6C9D-48AA-9A64-87622F4B351C}" type="datetime1">
              <a:rPr lang="en-US" altLang="en-US"/>
              <a:pPr>
                <a:defRPr/>
              </a:pPr>
              <a:t>10/27/2020</a:t>
            </a:fld>
            <a:endParaRPr lang="en-US" altLang="en-US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36B53-2E0B-4266-BA99-7DFF8D747CB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801404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10AE8-F5C9-490D-B555-43D647870AFB}" type="datetime1">
              <a:rPr lang="en-US" altLang="en-US"/>
              <a:pPr>
                <a:defRPr/>
              </a:pPr>
              <a:t>10/27/2020</a:t>
            </a:fld>
            <a:endParaRPr lang="en-US" altLang="en-US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EE25C-22BD-4798-9C76-3CA7F779ECE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98472931"/>
      </p:ext>
    </p:extLst>
  </p:cSld>
  <p:clrMapOvr>
    <a:masterClrMapping/>
  </p:clrMapOvr>
  <p:transition spd="slow"/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8DC55-BF75-4804-90EB-1C2DE87AB407}" type="datetime1">
              <a:rPr lang="en-US" altLang="en-US"/>
              <a:pPr>
                <a:defRPr/>
              </a:pPr>
              <a:t>10/27/2020</a:t>
            </a:fld>
            <a:endParaRPr lang="en-US" altLang="en-US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9A75F-072F-45A4-A44E-026AC89F2C6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2528709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59709-BA1A-4C90-BF1F-718E834B872A}" type="datetime1">
              <a:rPr lang="en-US" altLang="en-US"/>
              <a:pPr>
                <a:defRPr/>
              </a:pPr>
              <a:t>10/27/2020</a:t>
            </a:fld>
            <a:endParaRPr lang="en-US" altLang="en-US" dirty="0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F97D4-47AB-4764-977F-131FF992725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315820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E6844-CBB5-4E86-BF0E-0198E3EA56B8}" type="datetime1">
              <a:rPr lang="en-US" altLang="en-US"/>
              <a:pPr>
                <a:defRPr/>
              </a:pPr>
              <a:t>10/27/2020</a:t>
            </a:fld>
            <a:endParaRPr lang="en-US" altLang="en-US" dirty="0"/>
          </a:p>
        </p:txBody>
      </p:sp>
      <p:sp>
        <p:nvSpPr>
          <p:cNvPr id="8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79BE1-4DEA-48D9-B37A-AEBB28094DB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14017923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EA69E-B11B-4164-80A0-F368FD0A8224}" type="datetime1">
              <a:rPr lang="en-US" altLang="en-US"/>
              <a:pPr>
                <a:defRPr/>
              </a:pPr>
              <a:t>10/27/2020</a:t>
            </a:fld>
            <a:endParaRPr lang="en-US" altLang="en-US" dirty="0"/>
          </a:p>
        </p:txBody>
      </p:sp>
      <p:sp>
        <p:nvSpPr>
          <p:cNvPr id="4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00C1B-59D0-49BB-AED6-5CB7BA947BA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49045765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373EE-8DE8-44F1-84B1-79475C0FE483}" type="datetime1">
              <a:rPr lang="en-US" altLang="en-US"/>
              <a:pPr>
                <a:defRPr/>
              </a:pPr>
              <a:t>10/27/2020</a:t>
            </a:fld>
            <a:endParaRPr lang="en-US" altLang="en-US" dirty="0"/>
          </a:p>
        </p:txBody>
      </p:sp>
      <p:sp>
        <p:nvSpPr>
          <p:cNvPr id="3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A3BCA-82B3-4635-8441-7FD83CF1772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11725584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8A968-82C4-4703-BCFF-BD7EC9DF0988}" type="datetime1">
              <a:rPr lang="en-US" altLang="en-US"/>
              <a:pPr>
                <a:defRPr/>
              </a:pPr>
              <a:t>10/27/2020</a:t>
            </a:fld>
            <a:endParaRPr lang="en-US" altLang="en-US" dirty="0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D18B7-35DB-4A01-87A6-B9E5587AA0A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35951400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BE1E9-0C15-40F9-9D47-FDFB35EEACCE}" type="datetime1">
              <a:rPr lang="en-US" altLang="en-US"/>
              <a:pPr>
                <a:defRPr/>
              </a:pPr>
              <a:t>10/27/2020</a:t>
            </a:fld>
            <a:endParaRPr lang="en-US" altLang="en-US" dirty="0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37BED-D2A3-4E6C-8387-1C1AA62152F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17471842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 txBox="1"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F87CF61-7AC3-4971-8253-E03D8966B3FB}" type="datetime1">
              <a:rPr lang="en-US" altLang="en-US"/>
              <a:pPr>
                <a:defRPr/>
              </a:pPr>
              <a:t>10/27/2020</a:t>
            </a:fld>
            <a:endParaRPr lang="en-US" altLang="en-US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6BE3A28-70BA-4442-9436-9826B6E4346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  <a:ea typeface="MS PGothic" panose="020B0600070205080204" pitchFamily="34" charset="-128"/>
          <a:cs typeface="ＭＳ Ｐゴシック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MS PGothic" panose="020B0600070205080204" pitchFamily="34" charset="-128"/>
          <a:cs typeface="ＭＳ Ｐゴシック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MS PGothic" panose="020B0600070205080204" pitchFamily="34" charset="-128"/>
          <a:cs typeface="ＭＳ Ｐゴシック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MS PGothic" panose="020B0600070205080204" pitchFamily="34" charset="-128"/>
          <a:cs typeface="ＭＳ Ｐゴシック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ＭＳ Ｐゴシック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ＭＳ Ｐゴシック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ＭＳ Ｐゴシック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ＭＳ Ｐゴシック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  <a:ea typeface="MS PGothic" panose="020B0600070205080204" pitchFamily="34" charset="-128"/>
          <a:cs typeface="ＭＳ Ｐゴシック" charset="0"/>
        </a:defRPr>
      </a:lvl1pPr>
      <a:lvl2pPr marL="685800" lvl="1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  <a:ea typeface="MS PGothic" panose="020B0600070205080204" pitchFamily="34" charset="-128"/>
        </a:defRPr>
      </a:lvl2pPr>
      <a:lvl3pPr marL="1143000" lvl="2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  <a:ea typeface="MS PGothic" panose="020B0600070205080204" pitchFamily="34" charset="-128"/>
        </a:defRPr>
      </a:lvl3pPr>
      <a:lvl4pPr marL="1600200" lvl="3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  <a:ea typeface="MS PGothic" panose="020B0600070205080204" pitchFamily="34" charset="-128"/>
        </a:defRPr>
      </a:lvl4pPr>
      <a:lvl5pPr marL="2057400" lvl="4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  <a:ea typeface="MS PGothic" panose="020B0600070205080204" pitchFamily="34" charset="-12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hangingPunct="1"/>
            <a:endParaRPr altLang="en-US" dirty="0">
              <a:latin typeface="Calibri Light" panose="020F0302020204030204" pitchFamily="34" charset="0"/>
            </a:endParaRPr>
          </a:p>
        </p:txBody>
      </p:sp>
      <p:sp>
        <p:nvSpPr>
          <p:cNvPr id="3075" name="Content Placeholder 2"/>
          <p:cNvSpPr txBox="1">
            <a:spLocks noGrp="1"/>
          </p:cNvSpPr>
          <p:nvPr>
            <p:ph idx="1"/>
          </p:nvPr>
        </p:nvSpPr>
        <p:spPr>
          <a:xfrm>
            <a:off x="628650" y="2797175"/>
            <a:ext cx="7853363" cy="3695700"/>
          </a:xfrm>
        </p:spPr>
        <p:txBody>
          <a:bodyPr/>
          <a:lstStyle/>
          <a:p>
            <a:pPr marL="0" indent="0" algn="ctr" hangingPunct="1">
              <a:buFont typeface="Arial" panose="020B0604020202020204" pitchFamily="34" charset="0"/>
              <a:buNone/>
            </a:pPr>
            <a:r>
              <a:rPr altLang="en-US" sz="3600" dirty="0">
                <a:latin typeface="Calibri" panose="020F0502020204030204" pitchFamily="34" charset="0"/>
              </a:rPr>
              <a:t>SCHOOL OF BUSINESS AND TECHNOLOGY</a:t>
            </a:r>
          </a:p>
          <a:p>
            <a:pPr marL="0" indent="0" algn="ctr" hangingPunct="1">
              <a:buFont typeface="Arial" panose="020B0604020202020204" pitchFamily="34" charset="0"/>
              <a:buNone/>
            </a:pPr>
            <a:endParaRPr altLang="en-US" sz="3600" dirty="0">
              <a:latin typeface="Calibri" panose="020F0502020204030204" pitchFamily="34" charset="0"/>
            </a:endParaRPr>
          </a:p>
          <a:p>
            <a:pPr marL="0" indent="0" algn="ctr" hangingPunct="1">
              <a:buFont typeface="Arial" panose="020B0604020202020204" pitchFamily="34" charset="0"/>
              <a:buNone/>
            </a:pPr>
            <a:r>
              <a:rPr altLang="en-US" sz="32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Advisory Board Meeting</a:t>
            </a:r>
          </a:p>
          <a:p>
            <a:pPr marL="0" indent="0" algn="ctr" hangingPunct="1">
              <a:buFont typeface="Arial" panose="020B0604020202020204" pitchFamily="34" charset="0"/>
              <a:buNone/>
            </a:pPr>
            <a:r>
              <a:rPr altLang="en-US" dirty="0">
                <a:latin typeface="Calibri" panose="020F0502020204030204" pitchFamily="34" charset="0"/>
              </a:rPr>
              <a:t>OCTOBER </a:t>
            </a:r>
            <a:r>
              <a:rPr lang="en-US" altLang="en-US" dirty="0">
                <a:latin typeface="Calibri" panose="020F0502020204030204" pitchFamily="34" charset="0"/>
              </a:rPr>
              <a:t>27</a:t>
            </a:r>
            <a:r>
              <a:rPr altLang="en-US" dirty="0">
                <a:latin typeface="Calibri" panose="020F0502020204030204" pitchFamily="34" charset="0"/>
              </a:rPr>
              <a:t>, </a:t>
            </a:r>
            <a:r>
              <a:rPr lang="en-US" altLang="en-US" dirty="0">
                <a:latin typeface="Calibri" panose="020F0502020204030204" pitchFamily="34" charset="0"/>
              </a:rPr>
              <a:t>2020</a:t>
            </a:r>
          </a:p>
          <a:p>
            <a:pPr marL="0" indent="0" algn="ctr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alibri" panose="020F0502020204030204" pitchFamily="34" charset="0"/>
              </a:rPr>
              <a:t>12:30-1:30 pm   H118 and Virtual</a:t>
            </a:r>
          </a:p>
          <a:p>
            <a:pPr marL="0" indent="0" algn="ctr" hangingPunct="1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Happy Halloween!</a:t>
            </a:r>
            <a:endParaRPr altLang="en-US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307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524"/>
          <a:stretch>
            <a:fillRect/>
          </a:stretch>
        </p:blipFill>
        <p:spPr bwMode="auto">
          <a:xfrm>
            <a:off x="0" y="0"/>
            <a:ext cx="9144000" cy="257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 txBox="1">
            <a:spLocks noGrp="1"/>
          </p:cNvSpPr>
          <p:nvPr>
            <p:ph type="title"/>
          </p:nvPr>
        </p:nvSpPr>
        <p:spPr>
          <a:xfrm>
            <a:off x="171450" y="244475"/>
            <a:ext cx="4800600" cy="1148896"/>
          </a:xfrm>
          <a:solidFill>
            <a:srgbClr val="470A68"/>
          </a:solidFill>
        </p:spPr>
        <p:txBody>
          <a:bodyPr/>
          <a:lstStyle/>
          <a:p>
            <a:pPr eaLnBrk="1" hangingPunct="1"/>
            <a:r>
              <a:rPr lang="en-US" altLang="en-US" sz="3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Job Seeking Events</a:t>
            </a:r>
            <a:br>
              <a:rPr altLang="en-US" sz="3600" b="1" dirty="0">
                <a:latin typeface="Century Gothic" panose="020B0502020202020204" pitchFamily="34" charset="0"/>
              </a:rPr>
            </a:br>
            <a:endParaRPr altLang="en-US" sz="3500" dirty="0">
              <a:solidFill>
                <a:srgbClr val="FFFFFF"/>
              </a:solidFill>
              <a:latin typeface="Adobe Devanagari" panose="02040503050201020203" pitchFamily="18" charset="0"/>
            </a:endParaRPr>
          </a:p>
        </p:txBody>
      </p:sp>
      <p:sp>
        <p:nvSpPr>
          <p:cNvPr id="6147" name="Content Placeholder 2"/>
          <p:cNvSpPr txBox="1">
            <a:spLocks noChangeArrowheads="1"/>
          </p:cNvSpPr>
          <p:nvPr/>
        </p:nvSpPr>
        <p:spPr bwMode="auto">
          <a:xfrm>
            <a:off x="171450" y="1577521"/>
            <a:ext cx="4800600" cy="5064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500" dirty="0">
                <a:solidFill>
                  <a:schemeClr val="accent2">
                    <a:lumMod val="75000"/>
                  </a:schemeClr>
                </a:solidFill>
                <a:latin typeface="Adobe Devanagari" panose="02040503050201020203" pitchFamily="18" charset="0"/>
              </a:rPr>
              <a:t>Unemployment in SWFL</a:t>
            </a:r>
          </a:p>
          <a:p>
            <a:pPr eaLnBrk="1" hangingPunct="1"/>
            <a:endParaRPr lang="en-US" altLang="en-US" sz="2500" dirty="0">
              <a:latin typeface="Adobe Devanagari" panose="02040503050201020203" pitchFamily="18" charset="0"/>
            </a:endParaRPr>
          </a:p>
          <a:p>
            <a:pPr marL="0" indent="0" eaLnBrk="1" hangingPunct="1">
              <a:buNone/>
            </a:pPr>
            <a:endParaRPr lang="en-US" altLang="en-US" sz="2500" dirty="0">
              <a:latin typeface="Adobe Devanagari" panose="02040503050201020203" pitchFamily="18" charset="0"/>
            </a:endParaRPr>
          </a:p>
          <a:p>
            <a:pPr marL="0" indent="0" eaLnBrk="1" hangingPunct="1">
              <a:buNone/>
            </a:pPr>
            <a:endParaRPr lang="en-US" altLang="en-US" sz="2500" dirty="0">
              <a:latin typeface="Adobe Devanagari" panose="02040503050201020203" pitchFamily="18" charset="0"/>
            </a:endParaRPr>
          </a:p>
          <a:p>
            <a:pPr marL="0" indent="0" eaLnBrk="1" hangingPunct="1">
              <a:buNone/>
            </a:pPr>
            <a:endParaRPr lang="en-US" altLang="en-US" sz="2500" dirty="0">
              <a:latin typeface="Adobe Devanagari" panose="02040503050201020203" pitchFamily="18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972050" y="244475"/>
            <a:ext cx="4000500" cy="6213475"/>
          </a:xfrm>
          <a:prstGeom prst="rect">
            <a:avLst/>
          </a:prstGeom>
          <a:solidFill>
            <a:srgbClr val="00BFB3"/>
          </a:solidFill>
          <a:ln w="12701">
            <a:solidFill>
              <a:srgbClr val="32054A"/>
            </a:solidFill>
            <a:miter lim="800000"/>
            <a:headEnd/>
            <a:tailEnd/>
          </a:ln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Picture Here</a:t>
            </a:r>
          </a:p>
        </p:txBody>
      </p:sp>
      <p:pic>
        <p:nvPicPr>
          <p:cNvPr id="6149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963" y="1289050"/>
            <a:ext cx="3095625" cy="447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8925952"/>
      </p:ext>
    </p:extLst>
  </p:cSld>
  <p:clrMapOvr>
    <a:masterClrMapping/>
  </p:clrMapOvr>
  <p:transition spd="slow" advTm="9000"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 txBox="1">
            <a:spLocks noGrp="1"/>
          </p:cNvSpPr>
          <p:nvPr>
            <p:ph type="title"/>
          </p:nvPr>
        </p:nvSpPr>
        <p:spPr>
          <a:xfrm>
            <a:off x="84083" y="244475"/>
            <a:ext cx="4887967" cy="1148896"/>
          </a:xfrm>
          <a:solidFill>
            <a:srgbClr val="470A68"/>
          </a:solidFill>
        </p:spPr>
        <p:txBody>
          <a:bodyPr/>
          <a:lstStyle/>
          <a:p>
            <a:pPr eaLnBrk="1" hangingPunct="1"/>
            <a:br>
              <a:rPr lang="en-US" alt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altLang="en-US" sz="2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Enrollment: Summer and Fall</a:t>
            </a:r>
            <a:br>
              <a:rPr altLang="en-US" sz="3600" b="1" dirty="0">
                <a:latin typeface="Century Gothic" panose="020B0502020202020204" pitchFamily="34" charset="0"/>
              </a:rPr>
            </a:br>
            <a:endParaRPr altLang="en-US" sz="3500" dirty="0">
              <a:solidFill>
                <a:srgbClr val="FFFFFF"/>
              </a:solidFill>
              <a:latin typeface="Adobe Devanagari" panose="02040503050201020203" pitchFamily="18" charset="0"/>
            </a:endParaRPr>
          </a:p>
        </p:txBody>
      </p:sp>
      <p:sp>
        <p:nvSpPr>
          <p:cNvPr id="6147" name="Content Placeholder 2"/>
          <p:cNvSpPr txBox="1">
            <a:spLocks noChangeArrowheads="1"/>
          </p:cNvSpPr>
          <p:nvPr/>
        </p:nvSpPr>
        <p:spPr bwMode="auto">
          <a:xfrm>
            <a:off x="171450" y="1577521"/>
            <a:ext cx="4800600" cy="5064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indent="0" eaLnBrk="1" hangingPunct="1">
              <a:buNone/>
            </a:pPr>
            <a:r>
              <a:rPr lang="en-US" altLang="en-US" sz="2500" dirty="0">
                <a:latin typeface="Adobe Devanagari" panose="02040503050201020203" pitchFamily="18" charset="0"/>
              </a:rPr>
              <a:t>SOBT was the only school in summer term of the 5 schools at FSW that had growth in year-over-year enrollment from the prior summer</a:t>
            </a:r>
          </a:p>
          <a:p>
            <a:pPr marL="0" indent="0" eaLnBrk="1" hangingPunct="1">
              <a:buNone/>
            </a:pPr>
            <a:r>
              <a:rPr lang="en-US" altLang="en-US" sz="2500" dirty="0">
                <a:solidFill>
                  <a:schemeClr val="accent2">
                    <a:lumMod val="75000"/>
                  </a:schemeClr>
                </a:solidFill>
                <a:latin typeface="Adobe Devanagari" panose="02040503050201020203" pitchFamily="18" charset="0"/>
              </a:rPr>
              <a:t>Fall has continued successfully – responded quickly with new choices for students. We have been up close to 4.8% over our Fall 2019 numbers all fall term</a:t>
            </a:r>
          </a:p>
          <a:p>
            <a:pPr marL="0" indent="0" eaLnBrk="1" hangingPunct="1">
              <a:buNone/>
            </a:pPr>
            <a:r>
              <a:rPr lang="en-US" altLang="en-US" sz="2500" dirty="0">
                <a:latin typeface="Adobe Devanagari" panose="02040503050201020203" pitchFamily="18" charset="0"/>
              </a:rPr>
              <a:t>Have surveyed students – trying our best to be responsive during these trying times</a:t>
            </a:r>
          </a:p>
          <a:p>
            <a:pPr marL="0" indent="0" eaLnBrk="1" hangingPunct="1">
              <a:buNone/>
            </a:pPr>
            <a:endParaRPr lang="en-US" altLang="en-US" sz="2500" dirty="0">
              <a:latin typeface="Adobe Devanagari" panose="02040503050201020203" pitchFamily="18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972050" y="244475"/>
            <a:ext cx="4000500" cy="6213475"/>
          </a:xfrm>
          <a:prstGeom prst="rect">
            <a:avLst/>
          </a:prstGeom>
          <a:solidFill>
            <a:srgbClr val="00BFB3"/>
          </a:solidFill>
          <a:ln w="12701">
            <a:solidFill>
              <a:srgbClr val="32054A"/>
            </a:solidFill>
            <a:miter lim="800000"/>
            <a:headEnd/>
            <a:tailEnd/>
          </a:ln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Picture Here</a:t>
            </a: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C95321DE-4976-457A-B7D4-CDB67AD36E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238" y="1330325"/>
            <a:ext cx="2979737" cy="407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0193422"/>
      </p:ext>
    </p:extLst>
  </p:cSld>
  <p:clrMapOvr>
    <a:masterClrMapping/>
  </p:clrMapOvr>
  <p:transition spd="slow" advTm="9000"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 noGrp="1"/>
          </p:cNvSpPr>
          <p:nvPr>
            <p:ph type="title"/>
          </p:nvPr>
        </p:nvSpPr>
        <p:spPr>
          <a:xfrm>
            <a:off x="112713" y="463551"/>
            <a:ext cx="7962141" cy="1759144"/>
          </a:xfrm>
          <a:solidFill>
            <a:srgbClr val="470A68"/>
          </a:solidFill>
        </p:spPr>
        <p:txBody>
          <a:bodyPr/>
          <a:lstStyle/>
          <a:p>
            <a:r>
              <a:rPr lang="en-US" altLang="en-US" sz="35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dobe Devanagari" panose="02040503050201020203" pitchFamily="18" charset="0"/>
              </a:rPr>
              <a:t>Other: Miscellaneous</a:t>
            </a:r>
            <a:br>
              <a:rPr lang="en-US" altLang="en-US" sz="35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dobe Devanagari" panose="02040503050201020203" pitchFamily="18" charset="0"/>
              </a:rPr>
            </a:br>
            <a:r>
              <a:rPr lang="en-US" altLang="en-US" sz="35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dobe Devanagari" panose="02040503050201020203" pitchFamily="18" charset="0"/>
              </a:rPr>
              <a:t>Field Trips in </a:t>
            </a:r>
            <a:r>
              <a:rPr lang="en-US" altLang="en-US" sz="32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dobe Devanagari" panose="02040503050201020203" pitchFamily="18" charset="0"/>
              </a:rPr>
              <a:t>Architecture/Construction</a:t>
            </a:r>
            <a:br>
              <a:rPr lang="en-US" altLang="en-US" sz="32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dobe Devanagari" panose="02040503050201020203" pitchFamily="18" charset="0"/>
              </a:rPr>
            </a:br>
            <a:r>
              <a:rPr lang="en-US" altLang="en-US" sz="32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dobe Devanagari" panose="02040503050201020203" pitchFamily="18" charset="0"/>
              </a:rPr>
              <a:t>New “West End at </a:t>
            </a:r>
            <a:r>
              <a:rPr lang="en-US" altLang="en-US" sz="32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Adobe Devanagari" panose="02040503050201020203" pitchFamily="18" charset="0"/>
              </a:rPr>
              <a:t>Citywalk</a:t>
            </a:r>
            <a:r>
              <a:rPr lang="en-US" altLang="en-US" sz="32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dobe Devanagari" panose="02040503050201020203" pitchFamily="18" charset="0"/>
              </a:rPr>
              <a:t>” Job Site</a:t>
            </a:r>
            <a:endParaRPr altLang="en-US" sz="3500" dirty="0">
              <a:solidFill>
                <a:srgbClr val="FFFFFF"/>
              </a:solidFill>
              <a:latin typeface="Adobe Devanagari" panose="020405030502010202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0C7DD-2ADB-412A-8551-3AC3B7AD988A}"/>
              </a:ext>
            </a:extLst>
          </p:cNvPr>
          <p:cNvSpPr>
            <a:spLocks noGrp="1"/>
          </p:cNvSpPr>
          <p:nvPr>
            <p:ph idx="1"/>
          </p:nvPr>
        </p:nvSpPr>
        <p:spPr>
          <a:xfrm flipV="1">
            <a:off x="2813537" y="2883876"/>
            <a:ext cx="3052691" cy="54512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 descr="field trip marcet brooks and freund">
            <a:extLst>
              <a:ext uri="{FF2B5EF4-FFF2-40B4-BE49-F238E27FC236}">
                <a16:creationId xmlns:a16="http://schemas.microsoft.com/office/drawing/2014/main" id="{B2414A87-51E8-47E1-852D-8D38C83D99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608" y="2504048"/>
            <a:ext cx="7358991" cy="4353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6930479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 noGrp="1"/>
          </p:cNvSpPr>
          <p:nvPr>
            <p:ph type="title"/>
          </p:nvPr>
        </p:nvSpPr>
        <p:spPr>
          <a:xfrm>
            <a:off x="112713" y="260350"/>
            <a:ext cx="8434387" cy="2370308"/>
          </a:xfrm>
          <a:solidFill>
            <a:srgbClr val="470A68"/>
          </a:solidFill>
        </p:spPr>
        <p:txBody>
          <a:bodyPr/>
          <a:lstStyle/>
          <a:p>
            <a:r>
              <a:rPr lang="en-US" altLang="en-US" sz="40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dobe Devanagari" panose="02040503050201020203" pitchFamily="18" charset="0"/>
              </a:rPr>
              <a:t>Next Meeting Items and</a:t>
            </a:r>
            <a:br>
              <a:rPr lang="en-US" altLang="en-US" sz="40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dobe Devanagari" panose="02040503050201020203" pitchFamily="18" charset="0"/>
              </a:rPr>
            </a:br>
            <a:r>
              <a:rPr lang="en-US" altLang="en-US" sz="40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dobe Devanagari" panose="02040503050201020203" pitchFamily="18" charset="0"/>
              </a:rPr>
              <a:t>Close  - Thank you for </a:t>
            </a:r>
            <a:br>
              <a:rPr lang="en-US" altLang="en-US" sz="40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dobe Devanagari" panose="02040503050201020203" pitchFamily="18" charset="0"/>
              </a:rPr>
            </a:br>
            <a:r>
              <a:rPr lang="en-US" altLang="en-US" sz="40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dobe Devanagari" panose="02040503050201020203" pitchFamily="18" charset="0"/>
              </a:rPr>
              <a:t>coming!</a:t>
            </a:r>
            <a:br>
              <a:rPr altLang="en-US" sz="3500" dirty="0">
                <a:solidFill>
                  <a:srgbClr val="FFFFFF"/>
                </a:solidFill>
                <a:latin typeface="Adobe Devanagari" panose="02040503050201020203" pitchFamily="18" charset="0"/>
              </a:rPr>
            </a:br>
            <a:endParaRPr altLang="en-US" sz="3500" dirty="0">
              <a:solidFill>
                <a:srgbClr val="FFFFFF"/>
              </a:solidFill>
              <a:latin typeface="Adobe Devanagari" panose="02040503050201020203" pitchFamily="18" charset="0"/>
            </a:endParaRPr>
          </a:p>
        </p:txBody>
      </p:sp>
      <p:sp>
        <p:nvSpPr>
          <p:cNvPr id="7171" name="Content Placeholder 3"/>
          <p:cNvSpPr txBox="1">
            <a:spLocks noGrp="1"/>
          </p:cNvSpPr>
          <p:nvPr>
            <p:ph idx="1"/>
          </p:nvPr>
        </p:nvSpPr>
        <p:spPr>
          <a:xfrm>
            <a:off x="112713" y="2762250"/>
            <a:ext cx="4859337" cy="409575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3200" dirty="0">
                <a:latin typeface="Adobe Devanagari" panose="02040503050201020203" pitchFamily="18" charset="0"/>
              </a:rPr>
              <a:t>Open Discussion </a:t>
            </a:r>
          </a:p>
          <a:p>
            <a:pPr marL="0" indent="0" eaLnBrk="1" hangingPunct="1">
              <a:buNone/>
            </a:pPr>
            <a:endParaRPr lang="en-US" altLang="en-US" sz="3200">
              <a:solidFill>
                <a:schemeClr val="tx1"/>
              </a:solidFill>
              <a:latin typeface="Adobe Devanagari" panose="02040503050201020203" pitchFamily="18" charset="0"/>
            </a:endParaRPr>
          </a:p>
          <a:p>
            <a:pPr marL="0" indent="0" eaLnBrk="1" hangingPunct="1">
              <a:buNone/>
            </a:pPr>
            <a:r>
              <a:rPr lang="en-US" altLang="en-US" sz="3200">
                <a:solidFill>
                  <a:schemeClr val="tx1"/>
                </a:solidFill>
                <a:latin typeface="Adobe Devanagari" panose="02040503050201020203" pitchFamily="18" charset="0"/>
              </a:rPr>
              <a:t>Next </a:t>
            </a:r>
            <a:r>
              <a:rPr lang="en-US" altLang="en-US" sz="3200" dirty="0">
                <a:solidFill>
                  <a:schemeClr val="tx1"/>
                </a:solidFill>
                <a:latin typeface="Adobe Devanagari" panose="02040503050201020203" pitchFamily="18" charset="0"/>
              </a:rPr>
              <a:t>Meeting: Spring 2021</a:t>
            </a:r>
            <a:endParaRPr altLang="en-US" sz="3200" dirty="0">
              <a:solidFill>
                <a:schemeClr val="tx1"/>
              </a:solidFill>
              <a:latin typeface="Adobe Devanagari" panose="02040503050201020203" pitchFamily="18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987925" y="260350"/>
            <a:ext cx="4000500" cy="6213475"/>
          </a:xfrm>
          <a:prstGeom prst="rect">
            <a:avLst/>
          </a:prstGeom>
          <a:solidFill>
            <a:srgbClr val="00BFB3"/>
          </a:solidFill>
          <a:ln w="12701">
            <a:solidFill>
              <a:srgbClr val="32054A"/>
            </a:solidFill>
            <a:miter lim="800000"/>
            <a:headEnd/>
            <a:tailEnd/>
          </a:ln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Picture Here</a:t>
            </a:r>
          </a:p>
        </p:txBody>
      </p:sp>
      <p:pic>
        <p:nvPicPr>
          <p:cNvPr id="7173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238" y="1330325"/>
            <a:ext cx="2979737" cy="407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7675" y="1039813"/>
            <a:ext cx="3019425" cy="465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4115752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 txBox="1">
            <a:spLocks noGrp="1"/>
          </p:cNvSpPr>
          <p:nvPr>
            <p:ph type="title"/>
          </p:nvPr>
        </p:nvSpPr>
        <p:spPr>
          <a:xfrm>
            <a:off x="266700" y="428625"/>
            <a:ext cx="7886700" cy="1566863"/>
          </a:xfrm>
          <a:solidFill>
            <a:srgbClr val="470A68"/>
          </a:solidFill>
        </p:spPr>
        <p:txBody>
          <a:bodyPr/>
          <a:lstStyle/>
          <a:p>
            <a:pPr eaLnBrk="1" hangingPunct="1"/>
            <a:r>
              <a:rPr altLang="en-US" sz="4000" b="1" dirty="0">
                <a:solidFill>
                  <a:srgbClr val="FFC000"/>
                </a:solidFill>
                <a:latin typeface="Adobe Devanagari" panose="02040503050201020203" pitchFamily="18" charset="0"/>
              </a:rPr>
              <a:t>AGENDA</a:t>
            </a:r>
            <a:endParaRPr altLang="en-US" sz="4000" dirty="0">
              <a:solidFill>
                <a:srgbClr val="FFC000"/>
              </a:solidFill>
              <a:latin typeface="Adobe Devanagari" panose="02040503050201020203" pitchFamily="18" charset="0"/>
            </a:endParaRPr>
          </a:p>
        </p:txBody>
      </p:sp>
      <p:sp>
        <p:nvSpPr>
          <p:cNvPr id="4099" name="Content Placeholder 2"/>
          <p:cNvSpPr txBox="1">
            <a:spLocks noChangeArrowheads="1"/>
          </p:cNvSpPr>
          <p:nvPr/>
        </p:nvSpPr>
        <p:spPr bwMode="auto">
          <a:xfrm>
            <a:off x="266700" y="2136775"/>
            <a:ext cx="4705350" cy="4616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Agenda and Covid update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Sz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</a:pPr>
            <a:r>
              <a:rPr lang="en-US" altLang="en-US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Update on Programs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SzTx/>
              <a:buNone/>
            </a:pPr>
            <a:endParaRPr lang="en-US" altLang="en-US" sz="24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Grants Update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Sz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</a:pPr>
            <a:r>
              <a:rPr lang="en-US" altLang="en-US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Promotion and Marketing events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SzTx/>
              <a:buNone/>
            </a:pPr>
            <a:endParaRPr lang="en-US" altLang="en-US" sz="24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New job-seeking events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Sz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</a:pPr>
            <a:r>
              <a:rPr lang="en-US" altLang="en-US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Enrollment – summer and fall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SzTx/>
              <a:buNone/>
            </a:pPr>
            <a:endParaRPr lang="en-US" altLang="en-US" sz="24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Next meeting items and Close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</a:pPr>
            <a:endParaRPr lang="en-US" altLang="en-US" b="1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972050" y="428625"/>
            <a:ext cx="4000500" cy="6029325"/>
          </a:xfrm>
          <a:prstGeom prst="rect">
            <a:avLst/>
          </a:prstGeom>
          <a:solidFill>
            <a:srgbClr val="00BFB3"/>
          </a:solidFill>
          <a:ln w="12701">
            <a:solidFill>
              <a:srgbClr val="32054A"/>
            </a:solidFill>
            <a:miter lim="800000"/>
            <a:headEnd/>
            <a:tailEnd/>
          </a:ln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Picture Here</a:t>
            </a:r>
          </a:p>
        </p:txBody>
      </p:sp>
      <p:pic>
        <p:nvPicPr>
          <p:cNvPr id="4101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9438" y="1717675"/>
            <a:ext cx="2625725" cy="371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 txBox="1">
            <a:spLocks noGrp="1"/>
          </p:cNvSpPr>
          <p:nvPr>
            <p:ph type="title"/>
          </p:nvPr>
        </p:nvSpPr>
        <p:spPr>
          <a:xfrm>
            <a:off x="266700" y="428625"/>
            <a:ext cx="7886700" cy="1566863"/>
          </a:xfrm>
          <a:solidFill>
            <a:srgbClr val="470A68"/>
          </a:solidFill>
        </p:spPr>
        <p:txBody>
          <a:bodyPr/>
          <a:lstStyle/>
          <a:p>
            <a:pPr eaLnBrk="1" hangingPunct="1"/>
            <a:r>
              <a:rPr lang="en-US" altLang="en-US" sz="3500" b="1" dirty="0">
                <a:solidFill>
                  <a:srgbClr val="FFC000"/>
                </a:solidFill>
                <a:latin typeface="Adobe Devanagari" panose="02040503050201020203" pitchFamily="18" charset="0"/>
              </a:rPr>
              <a:t>Covid 19 Update</a:t>
            </a:r>
            <a:endParaRPr altLang="en-US" sz="3500" dirty="0">
              <a:solidFill>
                <a:srgbClr val="FFC000"/>
              </a:solidFill>
              <a:latin typeface="Adobe Devanagari" panose="02040503050201020203" pitchFamily="18" charset="0"/>
            </a:endParaRPr>
          </a:p>
        </p:txBody>
      </p:sp>
      <p:sp>
        <p:nvSpPr>
          <p:cNvPr id="4099" name="Content Placeholder 2"/>
          <p:cNvSpPr txBox="1">
            <a:spLocks noChangeArrowheads="1"/>
          </p:cNvSpPr>
          <p:nvPr/>
        </p:nvSpPr>
        <p:spPr bwMode="auto">
          <a:xfrm>
            <a:off x="266700" y="2136775"/>
            <a:ext cx="4705350" cy="4616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</a:pPr>
            <a:r>
              <a:rPr lang="en-US" altLang="en-US" b="1" dirty="0">
                <a:solidFill>
                  <a:schemeClr val="tx1"/>
                </a:solidFill>
                <a:latin typeface="Century Gothic" panose="020B0502020202020204" pitchFamily="34" charset="0"/>
              </a:rPr>
              <a:t>March 24 meeting canceled due to school’s closure in mid-March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SzTx/>
              <a:buNone/>
            </a:pPr>
            <a:endParaRPr lang="en-US" altLang="en-US" b="1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972050" y="428625"/>
            <a:ext cx="4000500" cy="6029325"/>
          </a:xfrm>
          <a:prstGeom prst="rect">
            <a:avLst/>
          </a:prstGeom>
          <a:solidFill>
            <a:srgbClr val="00BFB3"/>
          </a:solidFill>
          <a:ln w="12701">
            <a:solidFill>
              <a:srgbClr val="32054A"/>
            </a:solidFill>
            <a:miter lim="800000"/>
            <a:headEnd/>
            <a:tailEnd/>
          </a:ln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Picture Here</a:t>
            </a:r>
          </a:p>
        </p:txBody>
      </p:sp>
      <p:pic>
        <p:nvPicPr>
          <p:cNvPr id="4101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9438" y="1717675"/>
            <a:ext cx="2625725" cy="371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429655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 txBox="1">
            <a:spLocks noGrp="1"/>
          </p:cNvSpPr>
          <p:nvPr>
            <p:ph type="title"/>
          </p:nvPr>
        </p:nvSpPr>
        <p:spPr>
          <a:xfrm>
            <a:off x="696686" y="244475"/>
            <a:ext cx="4275364" cy="1148896"/>
          </a:xfrm>
          <a:solidFill>
            <a:srgbClr val="470A68"/>
          </a:solidFill>
        </p:spPr>
        <p:txBody>
          <a:bodyPr/>
          <a:lstStyle/>
          <a:p>
            <a:pPr eaLnBrk="1" hangingPunct="1"/>
            <a:r>
              <a:rPr altLang="en-US" sz="3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Program Update</a:t>
            </a:r>
            <a:br>
              <a:rPr altLang="en-US" sz="3600" b="1" dirty="0">
                <a:latin typeface="Century Gothic" panose="020B0502020202020204" pitchFamily="34" charset="0"/>
              </a:rPr>
            </a:br>
            <a:r>
              <a:rPr lang="en-US" altLang="en-US" sz="3200" b="1" dirty="0">
                <a:solidFill>
                  <a:srgbClr val="FFC000"/>
                </a:solidFill>
                <a:latin typeface="Century Gothic" panose="020B0502020202020204" pitchFamily="34" charset="0"/>
              </a:rPr>
              <a:t>Business Department</a:t>
            </a:r>
            <a:endParaRPr altLang="en-US" sz="3200" dirty="0">
              <a:solidFill>
                <a:srgbClr val="FFC000"/>
              </a:solidFill>
              <a:latin typeface="Adobe Devanagari" panose="02040503050201020203" pitchFamily="18" charset="0"/>
            </a:endParaRPr>
          </a:p>
        </p:txBody>
      </p:sp>
      <p:sp>
        <p:nvSpPr>
          <p:cNvPr id="6147" name="Content Placeholder 2"/>
          <p:cNvSpPr txBox="1">
            <a:spLocks noChangeArrowheads="1"/>
          </p:cNvSpPr>
          <p:nvPr/>
        </p:nvSpPr>
        <p:spPr bwMode="auto">
          <a:xfrm>
            <a:off x="171450" y="1577521"/>
            <a:ext cx="4800600" cy="5064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500" dirty="0">
                <a:latin typeface="Adobe Devanagari" panose="02040503050201020203" pitchFamily="18" charset="0"/>
              </a:rPr>
              <a:t>New AS in Business Administration and Management track this fall:</a:t>
            </a:r>
          </a:p>
          <a:p>
            <a:pPr marL="0" indent="0" eaLnBrk="1" hangingPunct="1">
              <a:buNone/>
            </a:pPr>
            <a:r>
              <a:rPr lang="en-US" altLang="en-US" sz="2500" dirty="0">
                <a:latin typeface="Adobe Devanagari" panose="02040503050201020203" pitchFamily="18" charset="0"/>
              </a:rPr>
              <a:t>Entrepreneurship Track</a:t>
            </a:r>
          </a:p>
          <a:p>
            <a:pPr marL="0" indent="0" eaLnBrk="1" hangingPunct="1">
              <a:buNone/>
            </a:pPr>
            <a:endParaRPr lang="en-US" altLang="en-US" sz="2500" dirty="0">
              <a:latin typeface="Adobe Devanagari" panose="02040503050201020203" pitchFamily="18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972050" y="244475"/>
            <a:ext cx="4000500" cy="6213475"/>
          </a:xfrm>
          <a:prstGeom prst="rect">
            <a:avLst/>
          </a:prstGeom>
          <a:solidFill>
            <a:srgbClr val="00BFB3"/>
          </a:solidFill>
          <a:ln w="12701">
            <a:solidFill>
              <a:srgbClr val="32054A"/>
            </a:solidFill>
            <a:miter lim="800000"/>
            <a:headEnd/>
            <a:tailEnd/>
          </a:ln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Picture Here</a:t>
            </a:r>
          </a:p>
        </p:txBody>
      </p:sp>
      <p:pic>
        <p:nvPicPr>
          <p:cNvPr id="6149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963" y="1289050"/>
            <a:ext cx="3095625" cy="447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00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 txBox="1">
            <a:spLocks noGrp="1"/>
          </p:cNvSpPr>
          <p:nvPr>
            <p:ph type="title"/>
          </p:nvPr>
        </p:nvSpPr>
        <p:spPr>
          <a:xfrm>
            <a:off x="84083" y="244475"/>
            <a:ext cx="4887967" cy="1148896"/>
          </a:xfrm>
          <a:solidFill>
            <a:srgbClr val="470A68"/>
          </a:solidFill>
        </p:spPr>
        <p:txBody>
          <a:bodyPr/>
          <a:lstStyle/>
          <a:p>
            <a:pPr eaLnBrk="1" hangingPunct="1"/>
            <a:r>
              <a:rPr altLang="en-US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Program Update</a:t>
            </a:r>
            <a:br>
              <a:rPr altLang="en-US" sz="3600" b="1" dirty="0">
                <a:latin typeface="Century Gothic" panose="020B0502020202020204" pitchFamily="34" charset="0"/>
              </a:rPr>
            </a:br>
            <a:r>
              <a:rPr lang="en-US" altLang="en-US" sz="3200" b="1" dirty="0">
                <a:solidFill>
                  <a:srgbClr val="FFC000"/>
                </a:solidFill>
                <a:latin typeface="Century Gothic" panose="020B0502020202020204" pitchFamily="34" charset="0"/>
              </a:rPr>
              <a:t>Computer Science </a:t>
            </a:r>
            <a:r>
              <a:rPr lang="en-US" altLang="en-US" sz="3200" b="1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Dpt</a:t>
            </a:r>
            <a:endParaRPr altLang="en-US" sz="3200" dirty="0">
              <a:solidFill>
                <a:srgbClr val="FFC000"/>
              </a:solidFill>
              <a:latin typeface="Adobe Devanagari" panose="02040503050201020203" pitchFamily="18" charset="0"/>
            </a:endParaRPr>
          </a:p>
        </p:txBody>
      </p:sp>
      <p:sp>
        <p:nvSpPr>
          <p:cNvPr id="6147" name="Content Placeholder 2"/>
          <p:cNvSpPr txBox="1">
            <a:spLocks noChangeArrowheads="1"/>
          </p:cNvSpPr>
          <p:nvPr/>
        </p:nvSpPr>
        <p:spPr bwMode="auto">
          <a:xfrm>
            <a:off x="171450" y="1577521"/>
            <a:ext cx="4800600" cy="5064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500" dirty="0">
                <a:latin typeface="Adobe Devanagari" panose="02040503050201020203" pitchFamily="18" charset="0"/>
              </a:rPr>
              <a:t>Based on feedback from new faculty, Computer Science advisory board, and leadership of the new chair (since January, Dr. Mary Myers), extensive resequencing of courses underway.</a:t>
            </a:r>
          </a:p>
          <a:p>
            <a:pPr marL="0" indent="0" eaLnBrk="1" hangingPunct="1">
              <a:buNone/>
            </a:pPr>
            <a:endParaRPr lang="en-US" altLang="en-US" sz="2500" dirty="0">
              <a:latin typeface="Adobe Devanagari" panose="02040503050201020203" pitchFamily="18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972050" y="244475"/>
            <a:ext cx="4000500" cy="6213475"/>
          </a:xfrm>
          <a:prstGeom prst="rect">
            <a:avLst/>
          </a:prstGeom>
          <a:solidFill>
            <a:srgbClr val="00BFB3"/>
          </a:solidFill>
          <a:ln w="12701">
            <a:solidFill>
              <a:srgbClr val="32054A"/>
            </a:solidFill>
            <a:miter lim="800000"/>
            <a:headEnd/>
            <a:tailEnd/>
          </a:ln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Picture Here</a:t>
            </a:r>
          </a:p>
        </p:txBody>
      </p:sp>
      <p:pic>
        <p:nvPicPr>
          <p:cNvPr id="6149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963" y="1289050"/>
            <a:ext cx="3095625" cy="447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9390102"/>
      </p:ext>
    </p:extLst>
  </p:cSld>
  <p:clrMapOvr>
    <a:masterClrMapping/>
  </p:clrMapOvr>
  <p:transition spd="slow" advTm="9000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 txBox="1">
            <a:spLocks noGrp="1"/>
          </p:cNvSpPr>
          <p:nvPr>
            <p:ph type="title"/>
          </p:nvPr>
        </p:nvSpPr>
        <p:spPr>
          <a:xfrm>
            <a:off x="171450" y="244475"/>
            <a:ext cx="4800600" cy="1333046"/>
          </a:xfrm>
          <a:solidFill>
            <a:srgbClr val="470A68"/>
          </a:solidFill>
        </p:spPr>
        <p:txBody>
          <a:bodyPr/>
          <a:lstStyle/>
          <a:p>
            <a:pPr eaLnBrk="1" hangingPunct="1"/>
            <a:r>
              <a:rPr altLang="en-US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Program Update</a:t>
            </a:r>
            <a:br>
              <a:rPr altLang="en-US" sz="3600" b="1" dirty="0">
                <a:latin typeface="Century Gothic" panose="020B0502020202020204" pitchFamily="34" charset="0"/>
              </a:rPr>
            </a:br>
            <a:r>
              <a:rPr lang="en-US" altLang="en-US" sz="2400" b="1" dirty="0">
                <a:solidFill>
                  <a:srgbClr val="FFC000"/>
                </a:solidFill>
                <a:latin typeface="Century Gothic" panose="020B0502020202020204" pitchFamily="34" charset="0"/>
              </a:rPr>
              <a:t>Legal Studies, Architecture, Construction, &amp; Engineering</a:t>
            </a:r>
            <a:endParaRPr altLang="en-US" sz="2400" dirty="0">
              <a:solidFill>
                <a:srgbClr val="FFC000"/>
              </a:solidFill>
              <a:latin typeface="Adobe Devanagari" panose="02040503050201020203" pitchFamily="18" charset="0"/>
            </a:endParaRPr>
          </a:p>
        </p:txBody>
      </p:sp>
      <p:sp>
        <p:nvSpPr>
          <p:cNvPr id="6147" name="Content Placeholder 2"/>
          <p:cNvSpPr txBox="1">
            <a:spLocks noChangeArrowheads="1"/>
          </p:cNvSpPr>
          <p:nvPr/>
        </p:nvSpPr>
        <p:spPr bwMode="auto">
          <a:xfrm>
            <a:off x="171450" y="1577521"/>
            <a:ext cx="4800600" cy="5064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500" dirty="0">
                <a:latin typeface="Adobe Devanagari" panose="02040503050201020203" pitchFamily="18" charset="0"/>
              </a:rPr>
              <a:t>New CCC – College Credit Certificate in Paralegal Real Estate started in fall 2020</a:t>
            </a:r>
          </a:p>
          <a:p>
            <a:pPr marL="0" indent="0" eaLnBrk="1" hangingPunct="1">
              <a:buNone/>
            </a:pPr>
            <a:endParaRPr lang="en-US" altLang="en-US" sz="2500" dirty="0">
              <a:latin typeface="Adobe Devanagari" panose="02040503050201020203" pitchFamily="18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972050" y="244475"/>
            <a:ext cx="4000500" cy="6213475"/>
          </a:xfrm>
          <a:prstGeom prst="rect">
            <a:avLst/>
          </a:prstGeom>
          <a:solidFill>
            <a:srgbClr val="00BFB3"/>
          </a:solidFill>
          <a:ln w="12701">
            <a:solidFill>
              <a:srgbClr val="32054A"/>
            </a:solidFill>
            <a:miter lim="800000"/>
            <a:headEnd/>
            <a:tailEnd/>
          </a:ln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Picture Here</a:t>
            </a:r>
          </a:p>
        </p:txBody>
      </p:sp>
      <p:pic>
        <p:nvPicPr>
          <p:cNvPr id="6149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963" y="1289050"/>
            <a:ext cx="3095625" cy="447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6038213"/>
      </p:ext>
    </p:extLst>
  </p:cSld>
  <p:clrMapOvr>
    <a:masterClrMapping/>
  </p:clrMapOvr>
  <p:transition spd="slow" advTm="9000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 txBox="1">
            <a:spLocks noGrp="1"/>
          </p:cNvSpPr>
          <p:nvPr>
            <p:ph type="title"/>
          </p:nvPr>
        </p:nvSpPr>
        <p:spPr>
          <a:xfrm>
            <a:off x="73572" y="244475"/>
            <a:ext cx="4898478" cy="1148896"/>
          </a:xfrm>
          <a:solidFill>
            <a:srgbClr val="470A68"/>
          </a:solidFill>
        </p:spPr>
        <p:txBody>
          <a:bodyPr/>
          <a:lstStyle/>
          <a:p>
            <a:pPr eaLnBrk="1" hangingPunct="1"/>
            <a:r>
              <a:rPr alt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Program Update</a:t>
            </a:r>
            <a:br>
              <a:rPr altLang="en-US" sz="3600" b="1" dirty="0">
                <a:latin typeface="Century Gothic" panose="020B0502020202020204" pitchFamily="34" charset="0"/>
              </a:rPr>
            </a:br>
            <a:r>
              <a:rPr lang="en-US" altLang="en-US" sz="2800" b="1" dirty="0">
                <a:solidFill>
                  <a:srgbClr val="FFC000"/>
                </a:solidFill>
                <a:latin typeface="Century Gothic" panose="020B0502020202020204" pitchFamily="34" charset="0"/>
              </a:rPr>
              <a:t>Criminal Justice, Crime Scene Tech, Public Safety</a:t>
            </a:r>
            <a:endParaRPr altLang="en-US" sz="2800" dirty="0">
              <a:solidFill>
                <a:srgbClr val="FFC000"/>
              </a:solidFill>
              <a:latin typeface="Adobe Devanagari" panose="02040503050201020203" pitchFamily="18" charset="0"/>
            </a:endParaRPr>
          </a:p>
        </p:txBody>
      </p:sp>
      <p:sp>
        <p:nvSpPr>
          <p:cNvPr id="6147" name="Content Placeholder 2"/>
          <p:cNvSpPr txBox="1">
            <a:spLocks noChangeArrowheads="1"/>
          </p:cNvSpPr>
          <p:nvPr/>
        </p:nvSpPr>
        <p:spPr bwMode="auto">
          <a:xfrm>
            <a:off x="171450" y="1577521"/>
            <a:ext cx="4800600" cy="5064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500" dirty="0">
                <a:latin typeface="Adobe Devanagari" panose="02040503050201020203" pitchFamily="18" charset="0"/>
              </a:rPr>
              <a:t>Significant enrollment growth in Crime Scene Technology</a:t>
            </a:r>
          </a:p>
          <a:p>
            <a:pPr eaLnBrk="1" hangingPunct="1"/>
            <a:r>
              <a:rPr lang="en-US" altLang="en-US" sz="2500" dirty="0">
                <a:latin typeface="Adobe Devanagari" panose="02040503050201020203" pitchFamily="18" charset="0"/>
              </a:rPr>
              <a:t>Search underway for new CJ/PAD faculty to join in January (or next fall) – Professor Mike Nisson is retiring in December</a:t>
            </a:r>
          </a:p>
          <a:p>
            <a:pPr marL="0" indent="0" eaLnBrk="1" hangingPunct="1">
              <a:buNone/>
            </a:pPr>
            <a:endParaRPr lang="en-US" altLang="en-US" sz="2500" dirty="0">
              <a:latin typeface="Adobe Devanagari" panose="02040503050201020203" pitchFamily="18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972050" y="244475"/>
            <a:ext cx="4000500" cy="6213475"/>
          </a:xfrm>
          <a:prstGeom prst="rect">
            <a:avLst/>
          </a:prstGeom>
          <a:solidFill>
            <a:srgbClr val="00BFB3"/>
          </a:solidFill>
          <a:ln w="12701">
            <a:solidFill>
              <a:srgbClr val="32054A"/>
            </a:solidFill>
            <a:miter lim="800000"/>
            <a:headEnd/>
            <a:tailEnd/>
          </a:ln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Picture Here</a:t>
            </a:r>
          </a:p>
        </p:txBody>
      </p:sp>
      <p:pic>
        <p:nvPicPr>
          <p:cNvPr id="6149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963" y="1289050"/>
            <a:ext cx="3095625" cy="447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4587734"/>
      </p:ext>
    </p:extLst>
  </p:cSld>
  <p:clrMapOvr>
    <a:masterClrMapping/>
  </p:clrMapOvr>
  <p:transition spd="slow" advTm="9000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 txBox="1">
            <a:spLocks noGrp="1"/>
          </p:cNvSpPr>
          <p:nvPr>
            <p:ph type="title"/>
          </p:nvPr>
        </p:nvSpPr>
        <p:spPr>
          <a:xfrm>
            <a:off x="84083" y="244475"/>
            <a:ext cx="4887967" cy="1148896"/>
          </a:xfrm>
          <a:solidFill>
            <a:srgbClr val="470A68"/>
          </a:solidFill>
        </p:spPr>
        <p:txBody>
          <a:bodyPr/>
          <a:lstStyle/>
          <a:p>
            <a:pPr eaLnBrk="1" hangingPunct="1"/>
            <a:r>
              <a:rPr lang="en-US" altLang="en-US" sz="3600" b="1" dirty="0">
                <a:solidFill>
                  <a:srgbClr val="FFC000"/>
                </a:solidFill>
                <a:latin typeface="Century Gothic" panose="020B0502020202020204" pitchFamily="34" charset="0"/>
              </a:rPr>
              <a:t>Grants</a:t>
            </a:r>
            <a:r>
              <a:rPr altLang="en-US" sz="3600" b="1" dirty="0">
                <a:solidFill>
                  <a:srgbClr val="FFC000"/>
                </a:solidFill>
                <a:latin typeface="Century Gothic" panose="020B0502020202020204" pitchFamily="34" charset="0"/>
              </a:rPr>
              <a:t> Update</a:t>
            </a:r>
            <a:br>
              <a:rPr altLang="en-US" sz="3600" b="1" dirty="0">
                <a:latin typeface="Century Gothic" panose="020B0502020202020204" pitchFamily="34" charset="0"/>
              </a:rPr>
            </a:br>
            <a:endParaRPr altLang="en-US" sz="3500" dirty="0">
              <a:solidFill>
                <a:srgbClr val="FFFFFF"/>
              </a:solidFill>
              <a:latin typeface="Adobe Devanagari" panose="02040503050201020203" pitchFamily="18" charset="0"/>
            </a:endParaRPr>
          </a:p>
        </p:txBody>
      </p:sp>
      <p:sp>
        <p:nvSpPr>
          <p:cNvPr id="6147" name="Content Placeholder 2"/>
          <p:cNvSpPr txBox="1">
            <a:spLocks noChangeArrowheads="1"/>
          </p:cNvSpPr>
          <p:nvPr/>
        </p:nvSpPr>
        <p:spPr bwMode="auto">
          <a:xfrm>
            <a:off x="171450" y="1553029"/>
            <a:ext cx="4800600" cy="530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indent="0" eaLnBrk="1" hangingPunct="1">
              <a:buNone/>
            </a:pPr>
            <a:r>
              <a:rPr lang="en-US" altLang="en-US" sz="2500" dirty="0">
                <a:latin typeface="Adobe Devanagari" panose="02040503050201020203" pitchFamily="18" charset="0"/>
              </a:rPr>
              <a:t>Schulze Foundation</a:t>
            </a:r>
          </a:p>
          <a:p>
            <a:pPr marL="0" indent="0" eaLnBrk="1" hangingPunct="1">
              <a:buNone/>
            </a:pPr>
            <a:endParaRPr lang="en-US" altLang="en-US" sz="2500" dirty="0">
              <a:latin typeface="Adobe Devanagari" panose="02040503050201020203" pitchFamily="18" charset="0"/>
            </a:endParaRPr>
          </a:p>
          <a:p>
            <a:pPr marL="0" indent="0" eaLnBrk="1" hangingPunct="1">
              <a:buNone/>
            </a:pPr>
            <a:r>
              <a:rPr lang="en-US" altLang="en-US" sz="2500" dirty="0">
                <a:latin typeface="Adobe Devanagari" panose="02040503050201020203" pitchFamily="18" charset="0"/>
              </a:rPr>
              <a:t>CARES Grant</a:t>
            </a:r>
          </a:p>
          <a:p>
            <a:pPr marL="0" indent="0" eaLnBrk="1" hangingPunct="1">
              <a:buNone/>
            </a:pPr>
            <a:endParaRPr lang="en-US" altLang="en-US" sz="2500" dirty="0">
              <a:latin typeface="Adobe Devanagari" panose="02040503050201020203" pitchFamily="18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972050" y="244475"/>
            <a:ext cx="4000500" cy="6213475"/>
          </a:xfrm>
          <a:prstGeom prst="rect">
            <a:avLst/>
          </a:prstGeom>
          <a:solidFill>
            <a:srgbClr val="00BFB3"/>
          </a:solidFill>
          <a:ln w="12701">
            <a:solidFill>
              <a:srgbClr val="32054A"/>
            </a:solidFill>
            <a:miter lim="800000"/>
            <a:headEnd/>
            <a:tailEnd/>
          </a:ln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Picture Here</a:t>
            </a:r>
          </a:p>
        </p:txBody>
      </p:sp>
      <p:pic>
        <p:nvPicPr>
          <p:cNvPr id="6149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963" y="1289050"/>
            <a:ext cx="3095625" cy="447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1979311"/>
      </p:ext>
    </p:extLst>
  </p:cSld>
  <p:clrMapOvr>
    <a:masterClrMapping/>
  </p:clrMapOvr>
  <p:transition spd="slow" advTm="9000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 txBox="1">
            <a:spLocks noGrp="1"/>
          </p:cNvSpPr>
          <p:nvPr>
            <p:ph type="title"/>
          </p:nvPr>
        </p:nvSpPr>
        <p:spPr>
          <a:xfrm>
            <a:off x="171450" y="60325"/>
            <a:ext cx="4800600" cy="1228725"/>
          </a:xfrm>
          <a:solidFill>
            <a:srgbClr val="470A68"/>
          </a:solidFill>
        </p:spPr>
        <p:txBody>
          <a:bodyPr/>
          <a:lstStyle/>
          <a:p>
            <a:pPr algn="ctr" eaLnBrk="1" hangingPunct="1"/>
            <a:br>
              <a:rPr lang="en-US" altLang="en-US" sz="2800" b="1" dirty="0">
                <a:solidFill>
                  <a:srgbClr val="FFC000"/>
                </a:solidFill>
                <a:latin typeface="Century Gothic" panose="020B0502020202020204" pitchFamily="34" charset="0"/>
              </a:rPr>
            </a:br>
            <a:r>
              <a:rPr altLang="en-US" sz="2800" b="1" dirty="0">
                <a:solidFill>
                  <a:srgbClr val="FFC000"/>
                </a:solidFill>
                <a:latin typeface="Century Gothic" panose="020B0502020202020204" pitchFamily="34" charset="0"/>
              </a:rPr>
              <a:t>Pro</a:t>
            </a:r>
            <a:r>
              <a:rPr lang="en-US" altLang="en-US" sz="2800" b="1" dirty="0">
                <a:solidFill>
                  <a:srgbClr val="FFC000"/>
                </a:solidFill>
                <a:latin typeface="Century Gothic" panose="020B0502020202020204" pitchFamily="34" charset="0"/>
              </a:rPr>
              <a:t>motion and </a:t>
            </a:r>
            <a:r>
              <a:rPr altLang="en-US" sz="2800" b="1" dirty="0">
                <a:solidFill>
                  <a:srgbClr val="FFC000"/>
                </a:solidFill>
                <a:latin typeface="Century Gothic" panose="020B0502020202020204" pitchFamily="34" charset="0"/>
              </a:rPr>
              <a:t> </a:t>
            </a:r>
            <a:r>
              <a:rPr lang="en-US" altLang="en-US" sz="2800" b="1" dirty="0">
                <a:solidFill>
                  <a:srgbClr val="FFC000"/>
                </a:solidFill>
                <a:latin typeface="Century Gothic" panose="020B0502020202020204" pitchFamily="34" charset="0"/>
              </a:rPr>
              <a:t>Marketing Events</a:t>
            </a:r>
            <a:br>
              <a:rPr altLang="en-US" sz="3600" b="1" dirty="0">
                <a:latin typeface="Century Gothic" panose="020B0502020202020204" pitchFamily="34" charset="0"/>
              </a:rPr>
            </a:br>
            <a:endParaRPr altLang="en-US" sz="3500" dirty="0">
              <a:solidFill>
                <a:srgbClr val="FFFFFF"/>
              </a:solidFill>
              <a:latin typeface="Adobe Devanagari" panose="02040503050201020203" pitchFamily="18" charset="0"/>
            </a:endParaRPr>
          </a:p>
        </p:txBody>
      </p:sp>
      <p:sp>
        <p:nvSpPr>
          <p:cNvPr id="6147" name="Content Placeholder 2"/>
          <p:cNvSpPr txBox="1">
            <a:spLocks noChangeArrowheads="1"/>
          </p:cNvSpPr>
          <p:nvPr/>
        </p:nvSpPr>
        <p:spPr bwMode="auto">
          <a:xfrm>
            <a:off x="171449" y="1393371"/>
            <a:ext cx="4957599" cy="524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500" dirty="0">
                <a:latin typeface="Adobe Devanagari" panose="02040503050201020203" pitchFamily="18" charset="0"/>
              </a:rPr>
              <a:t>SOBT made significant headway over the summer with outreach to students</a:t>
            </a:r>
          </a:p>
          <a:p>
            <a:pPr marL="0" indent="0" eaLnBrk="1" hangingPunct="1">
              <a:buNone/>
            </a:pPr>
            <a:endParaRPr lang="en-US" altLang="en-US" sz="2500" dirty="0">
              <a:latin typeface="Adobe Devanagari" panose="02040503050201020203" pitchFamily="18" charset="0"/>
            </a:endParaRPr>
          </a:p>
          <a:p>
            <a:pPr marL="0" indent="0" eaLnBrk="1" hangingPunct="1">
              <a:buNone/>
            </a:pPr>
            <a:endParaRPr lang="en-US" altLang="en-US" sz="2500" dirty="0">
              <a:latin typeface="Adobe Devanagari" panose="02040503050201020203" pitchFamily="18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972050" y="244475"/>
            <a:ext cx="4000500" cy="6213475"/>
          </a:xfrm>
          <a:prstGeom prst="rect">
            <a:avLst/>
          </a:prstGeom>
          <a:solidFill>
            <a:srgbClr val="00BFB3"/>
          </a:solidFill>
          <a:ln w="12701">
            <a:solidFill>
              <a:srgbClr val="32054A"/>
            </a:solidFill>
            <a:miter lim="800000"/>
            <a:headEnd/>
            <a:tailEnd/>
          </a:ln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Picture Here</a:t>
            </a:r>
          </a:p>
        </p:txBody>
      </p:sp>
      <p:pic>
        <p:nvPicPr>
          <p:cNvPr id="6149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963" y="1289050"/>
            <a:ext cx="3095625" cy="447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4275721"/>
      </p:ext>
    </p:extLst>
  </p:cSld>
  <p:clrMapOvr>
    <a:masterClrMapping/>
  </p:clrMapOvr>
  <p:transition spd="slow" advTm="9000">
    <p:randomBar dir="vert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ulty Meeting October 2018" id="{B754C2E8-5BDC-4D1C-A957-1F913AF09C2C}" vid="{08E11FEF-383C-4745-A4BF-9CD96C78457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1218</TotalTime>
  <Words>358</Words>
  <Application>Microsoft Office PowerPoint</Application>
  <PresentationFormat>On-screen Show (4:3)</PresentationFormat>
  <Paragraphs>64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MS PGothic</vt:lpstr>
      <vt:lpstr>MS PGothic</vt:lpstr>
      <vt:lpstr>Adobe Devanagari</vt:lpstr>
      <vt:lpstr>Arial</vt:lpstr>
      <vt:lpstr>Calibri</vt:lpstr>
      <vt:lpstr>Calibri Light</vt:lpstr>
      <vt:lpstr>Century Gothic</vt:lpstr>
      <vt:lpstr>Office Theme</vt:lpstr>
      <vt:lpstr>PowerPoint Presentation</vt:lpstr>
      <vt:lpstr>AGENDA</vt:lpstr>
      <vt:lpstr>Covid 19 Update</vt:lpstr>
      <vt:lpstr>Program Update Business Department</vt:lpstr>
      <vt:lpstr>Program Update Computer Science Dpt</vt:lpstr>
      <vt:lpstr>Program Update Legal Studies, Architecture, Construction, &amp; Engineering</vt:lpstr>
      <vt:lpstr>Program Update Criminal Justice, Crime Scene Tech, Public Safety</vt:lpstr>
      <vt:lpstr>Grants Update </vt:lpstr>
      <vt:lpstr> Promotion and  Marketing Events </vt:lpstr>
      <vt:lpstr>Job Seeking Events </vt:lpstr>
      <vt:lpstr> Enrollment: Summer and Fall </vt:lpstr>
      <vt:lpstr>Other: Miscellaneous Field Trips in Architecture/Construction New “West End at Citywalk” Job Site</vt:lpstr>
      <vt:lpstr>Next Meeting Items and Close  - Thank you for  coming!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Psihountas</dc:creator>
  <cp:lastModifiedBy>Debbie Psihountas</cp:lastModifiedBy>
  <cp:revision>24</cp:revision>
  <cp:lastPrinted>2018-10-12T13:32:40Z</cp:lastPrinted>
  <dcterms:created xsi:type="dcterms:W3CDTF">2018-10-12T13:32:04Z</dcterms:created>
  <dcterms:modified xsi:type="dcterms:W3CDTF">2020-10-27T18:57:10Z</dcterms:modified>
</cp:coreProperties>
</file>