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86" r:id="rId2"/>
    <p:sldId id="418" r:id="rId3"/>
    <p:sldId id="417" r:id="rId4"/>
    <p:sldId id="410" r:id="rId5"/>
    <p:sldId id="411" r:id="rId6"/>
    <p:sldId id="412" r:id="rId7"/>
    <p:sldId id="413" r:id="rId8"/>
    <p:sldId id="414" r:id="rId9"/>
    <p:sldId id="415" r:id="rId10"/>
    <p:sldId id="416" r:id="rId11"/>
    <p:sldId id="386" r:id="rId12"/>
    <p:sldId id="353" r:id="rId13"/>
    <p:sldId id="298"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1F9"/>
    <a:srgbClr val="C91F23"/>
    <a:srgbClr val="FF9900"/>
    <a:srgbClr val="FEB0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331" autoAdjust="0"/>
  </p:normalViewPr>
  <p:slideViewPr>
    <p:cSldViewPr>
      <p:cViewPr>
        <p:scale>
          <a:sx n="70" d="100"/>
          <a:sy n="70" d="100"/>
        </p:scale>
        <p:origin x="-1386" y="-186"/>
      </p:cViewPr>
      <p:guideLst>
        <p:guide orient="horz" pos="2160"/>
        <p:guide pos="2880"/>
      </p:guideLst>
    </p:cSldViewPr>
  </p:slideViewPr>
  <p:notesTextViewPr>
    <p:cViewPr>
      <p:scale>
        <a:sx n="100" d="100"/>
        <a:sy n="100" d="100"/>
      </p:scale>
      <p:origin x="0" y="0"/>
    </p:cViewPr>
  </p:notesTextViewPr>
  <p:notesViewPr>
    <p:cSldViewPr>
      <p:cViewPr>
        <p:scale>
          <a:sx n="90" d="100"/>
          <a:sy n="90" d="100"/>
        </p:scale>
        <p:origin x="-1050" y="6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EC12116-D905-4AEF-BFC2-F6B76DAD6ABB}" type="datetimeFigureOut">
              <a:rPr lang="en-US" smtClean="0"/>
              <a:t>10/22/2014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1CA164FF-AA7D-4A00-8EF2-8842C75625B0}" type="slidenum">
              <a:rPr lang="en-US" smtClean="0"/>
              <a:t>‹#›</a:t>
            </a:fld>
            <a:endParaRPr lang="en-US" dirty="0"/>
          </a:p>
        </p:txBody>
      </p:sp>
    </p:spTree>
    <p:extLst>
      <p:ext uri="{BB962C8B-B14F-4D97-AF65-F5344CB8AC3E}">
        <p14:creationId xmlns:p14="http://schemas.microsoft.com/office/powerpoint/2010/main" val="3893634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FE7269E-95D6-4E9D-AAA0-960AD29E668D}" type="datetimeFigureOut">
              <a:rPr lang="en-US" smtClean="0"/>
              <a:pPr/>
              <a:t>10/22/2014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84CD5267-7E52-4235-BF64-08C9DA3C9140}" type="slidenum">
              <a:rPr lang="en-US" smtClean="0"/>
              <a:pPr/>
              <a:t>‹#›</a:t>
            </a:fld>
            <a:endParaRPr lang="en-US" dirty="0"/>
          </a:p>
        </p:txBody>
      </p:sp>
    </p:spTree>
    <p:extLst>
      <p:ext uri="{BB962C8B-B14F-4D97-AF65-F5344CB8AC3E}">
        <p14:creationId xmlns:p14="http://schemas.microsoft.com/office/powerpoint/2010/main" val="2280381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p>
        </p:txBody>
      </p:sp>
      <p:sp>
        <p:nvSpPr>
          <p:cNvPr id="4" name="Slide Number Placeholder 3"/>
          <p:cNvSpPr>
            <a:spLocks noGrp="1"/>
          </p:cNvSpPr>
          <p:nvPr>
            <p:ph type="sldNum" sz="quarter" idx="10"/>
          </p:nvPr>
        </p:nvSpPr>
        <p:spPr/>
        <p:txBody>
          <a:bodyPr/>
          <a:lstStyle/>
          <a:p>
            <a:fld id="{84CD5267-7E52-4235-BF64-08C9DA3C9140}"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4CD5267-7E52-4235-BF64-08C9DA3C9140}" type="slidenum">
              <a:rPr lang="en-US" smtClean="0"/>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7586E07C-ED98-4A7A-8ACA-8C7511AB088F}" type="datetimeFigureOut">
              <a:rPr lang="en-US" smtClean="0"/>
              <a:pPr/>
              <a:t>10/22/2014</a:t>
            </a:fld>
            <a:endParaRPr lang="en-US" dirty="0"/>
          </a:p>
        </p:txBody>
      </p:sp>
      <p:sp>
        <p:nvSpPr>
          <p:cNvPr id="17" name="Footer Placeholder 16"/>
          <p:cNvSpPr>
            <a:spLocks noGrp="1"/>
          </p:cNvSpPr>
          <p:nvPr>
            <p:ph type="ftr" sz="quarter" idx="11"/>
          </p:nvPr>
        </p:nvSpPr>
        <p:spPr>
          <a:xfrm>
            <a:off x="2898648" y="6355080"/>
            <a:ext cx="3474720" cy="365760"/>
          </a:xfrm>
        </p:spPr>
        <p:txBody>
          <a:bodyPr/>
          <a:lstStyle/>
          <a:p>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5944BFDC-2632-4312-8813-9D831054CAB8}"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86E07C-ED98-4A7A-8ACA-8C7511AB088F}" type="datetimeFigureOut">
              <a:rPr lang="en-US" smtClean="0"/>
              <a:pPr/>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44BFDC-2632-4312-8813-9D831054CAB8}" type="slidenum">
              <a:rPr lang="en-US" smtClean="0"/>
              <a:pPr/>
              <a:t>‹#›</a:t>
            </a:fld>
            <a:endParaRPr lang="en-US" dirty="0"/>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86E07C-ED98-4A7A-8ACA-8C7511AB088F}" type="datetimeFigureOut">
              <a:rPr lang="en-US" smtClean="0"/>
              <a:pPr/>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44BFDC-2632-4312-8813-9D831054CAB8}" type="slidenum">
              <a:rPr lang="en-US" smtClean="0"/>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586E07C-ED98-4A7A-8ACA-8C7511AB088F}" type="datetimeFigureOut">
              <a:rPr lang="en-US" smtClean="0"/>
              <a:pPr/>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44BFDC-2632-4312-8813-9D831054CAB8}" type="slidenum">
              <a:rPr lang="en-US" smtClean="0"/>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586E07C-ED98-4A7A-8ACA-8C7511AB088F}" type="datetimeFigureOut">
              <a:rPr lang="en-US" smtClean="0"/>
              <a:pPr/>
              <a:t>10/22/2014</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5944BFDC-2632-4312-8813-9D831054CAB8}" type="slidenum">
              <a:rPr lang="en-US" smtClean="0"/>
              <a:pPr/>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586E07C-ED98-4A7A-8ACA-8C7511AB088F}" type="datetimeFigureOut">
              <a:rPr lang="en-US" smtClean="0"/>
              <a:pPr/>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44BFDC-2632-4312-8813-9D831054CAB8}"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586E07C-ED98-4A7A-8ACA-8C7511AB088F}" type="datetimeFigureOut">
              <a:rPr lang="en-US" smtClean="0"/>
              <a:pPr/>
              <a:t>10/22/2014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944BFDC-2632-4312-8813-9D831054CAB8}"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586E07C-ED98-4A7A-8ACA-8C7511AB088F}" type="datetimeFigureOut">
              <a:rPr lang="en-US" smtClean="0"/>
              <a:pPr/>
              <a:t>10/22/2014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944BFDC-2632-4312-8813-9D831054CAB8}" type="slidenum">
              <a:rPr lang="en-US" smtClean="0"/>
              <a:pPr/>
              <a:t>‹#›</a:t>
            </a:fld>
            <a:endParaRPr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86E07C-ED98-4A7A-8ACA-8C7511AB088F}" type="datetimeFigureOut">
              <a:rPr lang="en-US" smtClean="0"/>
              <a:pPr/>
              <a:t>10/22/2014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944BFDC-2632-4312-8813-9D831054CAB8}"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86E07C-ED98-4A7A-8ACA-8C7511AB088F}" type="datetimeFigureOut">
              <a:rPr lang="en-US" smtClean="0"/>
              <a:pPr/>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44BFDC-2632-4312-8813-9D831054CAB8}"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86E07C-ED98-4A7A-8ACA-8C7511AB088F}" type="datetimeFigureOut">
              <a:rPr lang="en-US" smtClean="0"/>
              <a:pPr/>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44BFDC-2632-4312-8813-9D831054CAB8}"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alpha val="3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586E07C-ED98-4A7A-8ACA-8C7511AB088F}" type="datetimeFigureOut">
              <a:rPr lang="en-US" smtClean="0"/>
              <a:pPr/>
              <a:t>10/22/2014</a:t>
            </a:fld>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944BFDC-2632-4312-8813-9D831054CAB8}" type="slidenum">
              <a:rPr lang="en-US" smtClean="0"/>
              <a:pPr/>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random/>
  </p:transition>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fsw.edu/fye/index"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Cambria" pitchFamily="18" charset="0"/>
              </a:rPr>
              <a:t>Florida </a:t>
            </a:r>
            <a:r>
              <a:rPr lang="en-US" dirty="0" err="1" smtClean="0">
                <a:latin typeface="Cambria" pitchFamily="18" charset="0"/>
              </a:rPr>
              <a:t>SouthWestern</a:t>
            </a:r>
            <a:r>
              <a:rPr lang="en-US" dirty="0" smtClean="0">
                <a:latin typeface="Cambria" pitchFamily="18" charset="0"/>
              </a:rPr>
              <a:t> State College’s</a:t>
            </a:r>
            <a:br>
              <a:rPr lang="en-US" dirty="0" smtClean="0">
                <a:latin typeface="Cambria" pitchFamily="18" charset="0"/>
              </a:rPr>
            </a:br>
            <a:r>
              <a:rPr lang="en-US" dirty="0" smtClean="0">
                <a:latin typeface="Cambria" pitchFamily="18" charset="0"/>
              </a:rPr>
              <a:t>Quality Enhancement Plan (QEP)</a:t>
            </a:r>
            <a:endParaRPr lang="en-US" dirty="0">
              <a:latin typeface="Cambria" pitchFamily="18" charset="0"/>
            </a:endParaRPr>
          </a:p>
        </p:txBody>
      </p:sp>
      <p:sp>
        <p:nvSpPr>
          <p:cNvPr id="5" name="TextBox 4"/>
          <p:cNvSpPr txBox="1"/>
          <p:nvPr/>
        </p:nvSpPr>
        <p:spPr>
          <a:xfrm>
            <a:off x="533400" y="4800600"/>
            <a:ext cx="8001000" cy="800219"/>
          </a:xfrm>
          <a:prstGeom prst="rect">
            <a:avLst/>
          </a:prstGeom>
          <a:noFill/>
        </p:spPr>
        <p:txBody>
          <a:bodyPr wrap="square" rtlCol="0">
            <a:spAutoFit/>
          </a:bodyPr>
          <a:lstStyle/>
          <a:p>
            <a:pPr algn="ctr"/>
            <a:r>
              <a:rPr lang="en-US" b="1" dirty="0" smtClean="0">
                <a:latin typeface="Cambria" pitchFamily="18" charset="0"/>
              </a:rPr>
              <a:t>Data for Academic Success Meeting 10/10/2014</a:t>
            </a:r>
            <a:endParaRPr lang="en-US" dirty="0" smtClean="0">
              <a:latin typeface="Cambria" pitchFamily="18" charset="0"/>
            </a:endParaRPr>
          </a:p>
          <a:p>
            <a:pPr algn="ctr"/>
            <a:endParaRPr lang="en-US" sz="1400" b="1" dirty="0" smtClean="0">
              <a:latin typeface="Cambria" pitchFamily="18" charset="0"/>
            </a:endParaRPr>
          </a:p>
          <a:p>
            <a:pPr algn="ctr"/>
            <a:r>
              <a:rPr lang="en-US" sz="1400" dirty="0" smtClean="0">
                <a:latin typeface="Cambria" pitchFamily="18" charset="0"/>
              </a:rPr>
              <a:t>Eileen DeLuca, Assistant Vice President, Academic Affairs</a:t>
            </a:r>
            <a:endParaRPr lang="en-US" sz="1400" dirty="0">
              <a:latin typeface="Cambria" pitchFamily="18" charset="0"/>
            </a:endParaRPr>
          </a:p>
        </p:txBody>
      </p:sp>
      <p:pic>
        <p:nvPicPr>
          <p:cNvPr id="1026" name="Picture 2" descr="Cornerston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747519"/>
            <a:ext cx="2895600" cy="283125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pPr algn="ctr"/>
            <a:r>
              <a:rPr lang="en-US" dirty="0"/>
              <a:t>Success Strategies Survey</a:t>
            </a: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1006174583"/>
              </p:ext>
            </p:extLst>
          </p:nvPr>
        </p:nvGraphicFramePr>
        <p:xfrm>
          <a:off x="304801" y="990600"/>
          <a:ext cx="8534400" cy="5608085"/>
        </p:xfrm>
        <a:graphic>
          <a:graphicData uri="http://schemas.openxmlformats.org/drawingml/2006/table">
            <a:tbl>
              <a:tblPr/>
              <a:tblGrid>
                <a:gridCol w="4201105"/>
                <a:gridCol w="731165"/>
                <a:gridCol w="809654"/>
                <a:gridCol w="776606"/>
                <a:gridCol w="594846"/>
                <a:gridCol w="627894"/>
                <a:gridCol w="793130"/>
              </a:tblGrid>
              <a:tr h="360162">
                <a:tc>
                  <a:txBody>
                    <a:bodyPr/>
                    <a:lstStyle/>
                    <a:p>
                      <a:pPr algn="l" fontAlgn="b"/>
                      <a:r>
                        <a:rPr lang="en-US" sz="1600" b="0" i="0" u="none" strike="noStrike">
                          <a:solidFill>
                            <a:srgbClr val="000000"/>
                          </a:solidFill>
                          <a:effectLst/>
                          <a:latin typeface="Calibri"/>
                        </a:rPr>
                        <a:t>Table 7</a:t>
                      </a: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a:endParaRPr>
                    </a:p>
                  </a:txBody>
                  <a:tcPr marL="9525" marR="9525" marT="9525" marB="0" anchor="b">
                    <a:lnL>
                      <a:noFill/>
                    </a:lnL>
                    <a:lnR>
                      <a:noFill/>
                    </a:lnR>
                    <a:lnT>
                      <a:noFill/>
                    </a:lnT>
                    <a:lnB>
                      <a:noFill/>
                    </a:lnB>
                  </a:tcPr>
                </a:tc>
              </a:tr>
              <a:tr h="651893">
                <a:tc gridSpan="7">
                  <a:txBody>
                    <a:bodyPr/>
                    <a:lstStyle/>
                    <a:p>
                      <a:pPr algn="l" fontAlgn="b"/>
                      <a:r>
                        <a:rPr lang="en-US" sz="1600" b="0" i="1" u="none" strike="noStrike">
                          <a:solidFill>
                            <a:srgbClr val="000000"/>
                          </a:solidFill>
                          <a:effectLst/>
                          <a:latin typeface="Calibri"/>
                        </a:rPr>
                        <a:t>Percentage of Respondents Reporting Substantial Improvement in Goal Attainment, Communication, and Cognitive Strategies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20324">
                <a:tc>
                  <a:txBody>
                    <a:bodyPr/>
                    <a:lstStyle/>
                    <a:p>
                      <a:pPr algn="ctr" fontAlgn="b"/>
                      <a:r>
                        <a:rPr lang="en-US" sz="1600" b="0" i="0" u="none" strike="noStrike">
                          <a:solidFill>
                            <a:srgbClr val="000000"/>
                          </a:solidFill>
                          <a:effectLst/>
                          <a:latin typeface="Calibri"/>
                        </a:rPr>
                        <a:t>Success Strategy</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Fall         2012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600" b="0" i="0" u="none" strike="noStrike">
                          <a:solidFill>
                            <a:srgbClr val="000000"/>
                          </a:solidFill>
                          <a:effectLst/>
                          <a:latin typeface="Calibri"/>
                        </a:rPr>
                        <a:t>Spring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600" b="0" i="0" u="none" strike="noStrike">
                          <a:solidFill>
                            <a:srgbClr val="000000"/>
                          </a:solidFill>
                          <a:effectLst/>
                          <a:latin typeface="Calibri"/>
                        </a:rPr>
                        <a:t>Summer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600" b="0" i="0" u="none" strike="noStrike">
                          <a:solidFill>
                            <a:srgbClr val="000000"/>
                          </a:solidFill>
                          <a:effectLst/>
                          <a:latin typeface="Calibri"/>
                        </a:rPr>
                        <a:t>Fall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600" b="0" i="0" u="none" strike="noStrike">
                          <a:solidFill>
                            <a:srgbClr val="000000"/>
                          </a:solidFill>
                          <a:effectLst/>
                          <a:latin typeface="Calibri"/>
                        </a:rPr>
                        <a:t>Spring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600" b="0" i="0" u="none" strike="noStrike">
                          <a:solidFill>
                            <a:srgbClr val="000000"/>
                          </a:solidFill>
                          <a:effectLst/>
                          <a:latin typeface="Calibri"/>
                        </a:rPr>
                        <a:t>Summer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r h="360162">
                <a:tc>
                  <a:txBody>
                    <a:bodyPr/>
                    <a:lstStyle/>
                    <a:p>
                      <a:pPr algn="l" fontAlgn="b"/>
                      <a:r>
                        <a:rPr lang="en-US" sz="1600" b="0" i="0" u="none" strike="noStrike">
                          <a:solidFill>
                            <a:srgbClr val="000000"/>
                          </a:solidFill>
                          <a:effectLst/>
                          <a:latin typeface="Calibri"/>
                        </a:rPr>
                        <a:t>Arriving to class on time.</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0" i="0" u="none" strike="noStrike">
                          <a:solidFill>
                            <a:srgbClr val="000000"/>
                          </a:solidFill>
                          <a:effectLst/>
                          <a:latin typeface="Calibri"/>
                        </a:rPr>
                        <a:t>5.0%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600" b="0" i="0" u="none" strike="noStrike">
                          <a:solidFill>
                            <a:srgbClr val="000000"/>
                          </a:solidFill>
                          <a:effectLst/>
                          <a:latin typeface="Calibri"/>
                        </a:rPr>
                        <a:t>7.3%</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600" b="0" i="0" u="none" strike="noStrike">
                          <a:solidFill>
                            <a:srgbClr val="000000"/>
                          </a:solidFill>
                          <a:effectLst/>
                          <a:latin typeface="Calibri"/>
                        </a:rPr>
                        <a:t>6.3%</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ctr" fontAlgn="b"/>
                      <a:r>
                        <a:rPr lang="en-US" sz="1600" b="0" i="0" u="none" strike="noStrike">
                          <a:solidFill>
                            <a:srgbClr val="000000"/>
                          </a:solidFill>
                          <a:effectLst/>
                          <a:latin typeface="Calibri"/>
                        </a:rPr>
                        <a:t>6.3%</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600" b="0" i="0" u="none" strike="noStrike">
                          <a:solidFill>
                            <a:srgbClr val="000000"/>
                          </a:solidFill>
                          <a:effectLst/>
                          <a:latin typeface="Calibri"/>
                        </a:rPr>
                        <a:t>11.8%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600" b="0" i="0" u="none" strike="noStrike">
                          <a:solidFill>
                            <a:srgbClr val="000000"/>
                          </a:solidFill>
                          <a:effectLst/>
                          <a:latin typeface="Calibri"/>
                        </a:rPr>
                        <a:t>7.69%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r>
              <a:tr h="360162">
                <a:tc>
                  <a:txBody>
                    <a:bodyPr/>
                    <a:lstStyle/>
                    <a:p>
                      <a:pPr algn="l" fontAlgn="b"/>
                      <a:r>
                        <a:rPr lang="en-US" sz="1600" b="0" i="0" u="none" strike="noStrike">
                          <a:solidFill>
                            <a:srgbClr val="000000"/>
                          </a:solidFill>
                          <a:effectLst/>
                          <a:latin typeface="Calibri"/>
                        </a:rPr>
                        <a:t>Attending class.</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10.0%</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7.3%</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4.2%</a:t>
                      </a:r>
                    </a:p>
                  </a:txBody>
                  <a:tcPr marL="9525" marR="9525" marT="9525" marB="0" anchor="b">
                    <a:lnL>
                      <a:noFill/>
                    </a:lnL>
                    <a:lnR>
                      <a:noFill/>
                    </a:lnR>
                    <a:lnT>
                      <a:noFill/>
                    </a:lnT>
                    <a:lnB>
                      <a:noFill/>
                    </a:lnB>
                    <a:solidFill>
                      <a:srgbClr val="F2DCDB"/>
                    </a:solidFill>
                  </a:tcPr>
                </a:tc>
                <a:tc>
                  <a:txBody>
                    <a:bodyPr/>
                    <a:lstStyle/>
                    <a:p>
                      <a:pPr algn="ctr" fontAlgn="b"/>
                      <a:r>
                        <a:rPr lang="en-US" sz="1600" b="0" i="0" u="none" strike="noStrike">
                          <a:solidFill>
                            <a:srgbClr val="000000"/>
                          </a:solidFill>
                          <a:effectLst/>
                          <a:latin typeface="Calibri"/>
                        </a:rPr>
                        <a:t>6.9%</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8.8%</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11.54%</a:t>
                      </a:r>
                    </a:p>
                  </a:txBody>
                  <a:tcPr marL="9525" marR="9525" marT="9525" marB="0" anchor="b">
                    <a:lnL>
                      <a:noFill/>
                    </a:lnL>
                    <a:lnR>
                      <a:noFill/>
                    </a:lnR>
                    <a:lnT>
                      <a:noFill/>
                    </a:lnT>
                    <a:lnB>
                      <a:noFill/>
                    </a:lnB>
                    <a:solidFill>
                      <a:srgbClr val="F2DCDB"/>
                    </a:solidFill>
                  </a:tcPr>
                </a:tc>
              </a:tr>
              <a:tr h="360162">
                <a:tc>
                  <a:txBody>
                    <a:bodyPr/>
                    <a:lstStyle/>
                    <a:p>
                      <a:pPr algn="l" fontAlgn="b"/>
                      <a:r>
                        <a:rPr lang="en-US" sz="1600" b="0" i="0" u="none" strike="noStrike">
                          <a:solidFill>
                            <a:srgbClr val="000000"/>
                          </a:solidFill>
                          <a:effectLst/>
                          <a:latin typeface="Calibri"/>
                        </a:rPr>
                        <a:t>Reviewing the course schedule.</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10.3%</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20.4%</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18.8%</a:t>
                      </a:r>
                    </a:p>
                  </a:txBody>
                  <a:tcPr marL="9525" marR="9525" marT="9525" marB="0" anchor="b">
                    <a:lnL>
                      <a:noFill/>
                    </a:lnL>
                    <a:lnR>
                      <a:noFill/>
                    </a:lnR>
                    <a:lnT>
                      <a:noFill/>
                    </a:lnT>
                    <a:lnB>
                      <a:noFill/>
                    </a:lnB>
                    <a:solidFill>
                      <a:srgbClr val="F2DCDB"/>
                    </a:solidFill>
                  </a:tcPr>
                </a:tc>
                <a:tc>
                  <a:txBody>
                    <a:bodyPr/>
                    <a:lstStyle/>
                    <a:p>
                      <a:pPr algn="ctr" fontAlgn="b"/>
                      <a:r>
                        <a:rPr lang="en-US" sz="1600" b="0" i="0" u="none" strike="noStrike">
                          <a:solidFill>
                            <a:srgbClr val="000000"/>
                          </a:solidFill>
                          <a:effectLst/>
                          <a:latin typeface="Calibri"/>
                        </a:rPr>
                        <a:t>12.6%</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21.7%</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19.23%</a:t>
                      </a:r>
                    </a:p>
                  </a:txBody>
                  <a:tcPr marL="9525" marR="9525" marT="9525" marB="0" anchor="b">
                    <a:lnL>
                      <a:noFill/>
                    </a:lnL>
                    <a:lnR>
                      <a:noFill/>
                    </a:lnR>
                    <a:lnT>
                      <a:noFill/>
                    </a:lnT>
                    <a:lnB>
                      <a:noFill/>
                    </a:lnB>
                    <a:solidFill>
                      <a:srgbClr val="F2DCDB"/>
                    </a:solidFill>
                  </a:tcPr>
                </a:tc>
              </a:tr>
              <a:tr h="360162">
                <a:tc>
                  <a:txBody>
                    <a:bodyPr/>
                    <a:lstStyle/>
                    <a:p>
                      <a:pPr algn="l" fontAlgn="b"/>
                      <a:r>
                        <a:rPr lang="en-US" sz="1600" b="0" i="0" u="none" strike="noStrike">
                          <a:solidFill>
                            <a:srgbClr val="000000"/>
                          </a:solidFill>
                          <a:effectLst/>
                          <a:latin typeface="Calibri"/>
                        </a:rPr>
                        <a:t>Using the calendar or lists.</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17.5%</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25.9%</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25.0%</a:t>
                      </a:r>
                    </a:p>
                  </a:txBody>
                  <a:tcPr marL="9525" marR="9525" marT="9525" marB="0" anchor="b">
                    <a:lnL>
                      <a:noFill/>
                    </a:lnL>
                    <a:lnR>
                      <a:noFill/>
                    </a:lnR>
                    <a:lnT>
                      <a:noFill/>
                    </a:lnT>
                    <a:lnB>
                      <a:noFill/>
                    </a:lnB>
                    <a:solidFill>
                      <a:srgbClr val="F2DCDB"/>
                    </a:solidFill>
                  </a:tcPr>
                </a:tc>
                <a:tc>
                  <a:txBody>
                    <a:bodyPr/>
                    <a:lstStyle/>
                    <a:p>
                      <a:pPr algn="ctr" fontAlgn="b"/>
                      <a:r>
                        <a:rPr lang="en-US" sz="1600" b="0" i="0" u="none" strike="noStrike">
                          <a:solidFill>
                            <a:srgbClr val="000000"/>
                          </a:solidFill>
                          <a:effectLst/>
                          <a:latin typeface="Calibri"/>
                        </a:rPr>
                        <a:t>20.1%</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13.2%</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26.92%</a:t>
                      </a:r>
                    </a:p>
                  </a:txBody>
                  <a:tcPr marL="9525" marR="9525" marT="9525" marB="0" anchor="b">
                    <a:lnL>
                      <a:noFill/>
                    </a:lnL>
                    <a:lnR>
                      <a:noFill/>
                    </a:lnR>
                    <a:lnT>
                      <a:noFill/>
                    </a:lnT>
                    <a:lnB>
                      <a:noFill/>
                    </a:lnB>
                    <a:solidFill>
                      <a:srgbClr val="F2DCDB"/>
                    </a:solidFill>
                  </a:tcPr>
                </a:tc>
              </a:tr>
              <a:tr h="360162">
                <a:tc>
                  <a:txBody>
                    <a:bodyPr/>
                    <a:lstStyle/>
                    <a:p>
                      <a:pPr algn="l" fontAlgn="b"/>
                      <a:r>
                        <a:rPr lang="en-US" sz="1600" b="0" i="0" u="none" strike="noStrike">
                          <a:solidFill>
                            <a:srgbClr val="000000"/>
                          </a:solidFill>
                          <a:effectLst/>
                          <a:latin typeface="Calibri"/>
                        </a:rPr>
                        <a:t>Working on large projects incrementally</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22.5%</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27.3%</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20.8%</a:t>
                      </a:r>
                    </a:p>
                  </a:txBody>
                  <a:tcPr marL="9525" marR="9525" marT="9525" marB="0" anchor="b">
                    <a:lnL>
                      <a:noFill/>
                    </a:lnL>
                    <a:lnR>
                      <a:noFill/>
                    </a:lnR>
                    <a:lnT>
                      <a:noFill/>
                    </a:lnT>
                    <a:lnB>
                      <a:noFill/>
                    </a:lnB>
                    <a:solidFill>
                      <a:srgbClr val="F2DCDB"/>
                    </a:solidFill>
                  </a:tcPr>
                </a:tc>
                <a:tc>
                  <a:txBody>
                    <a:bodyPr/>
                    <a:lstStyle/>
                    <a:p>
                      <a:pPr algn="ctr" fontAlgn="b"/>
                      <a:r>
                        <a:rPr lang="en-US" sz="1600" b="0" i="0" u="none" strike="noStrike">
                          <a:solidFill>
                            <a:srgbClr val="000000"/>
                          </a:solidFill>
                          <a:effectLst/>
                          <a:latin typeface="Calibri"/>
                        </a:rPr>
                        <a:t>18.3%</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29.0%</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24.00%</a:t>
                      </a:r>
                    </a:p>
                  </a:txBody>
                  <a:tcPr marL="9525" marR="9525" marT="9525" marB="0" anchor="b">
                    <a:lnL>
                      <a:noFill/>
                    </a:lnL>
                    <a:lnR>
                      <a:noFill/>
                    </a:lnR>
                    <a:lnT>
                      <a:noFill/>
                    </a:lnT>
                    <a:lnB>
                      <a:noFill/>
                    </a:lnB>
                    <a:solidFill>
                      <a:srgbClr val="F2DCDB"/>
                    </a:solidFill>
                  </a:tcPr>
                </a:tc>
              </a:tr>
              <a:tr h="360162">
                <a:tc>
                  <a:txBody>
                    <a:bodyPr/>
                    <a:lstStyle/>
                    <a:p>
                      <a:pPr algn="l" fontAlgn="b"/>
                      <a:r>
                        <a:rPr lang="en-US" sz="1600" b="0" i="0" u="none" strike="noStrike">
                          <a:solidFill>
                            <a:srgbClr val="000000"/>
                          </a:solidFill>
                          <a:effectLst/>
                          <a:latin typeface="Calibri"/>
                        </a:rPr>
                        <a:t>Using small group communication skills.</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35.0%</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52.9%</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25.0%</a:t>
                      </a:r>
                    </a:p>
                  </a:txBody>
                  <a:tcPr marL="9525" marR="9525" marT="9525" marB="0" anchor="b">
                    <a:lnL>
                      <a:noFill/>
                    </a:lnL>
                    <a:lnR>
                      <a:noFill/>
                    </a:lnR>
                    <a:lnT>
                      <a:noFill/>
                    </a:lnT>
                    <a:lnB>
                      <a:noFill/>
                    </a:lnB>
                    <a:solidFill>
                      <a:srgbClr val="F2DCDB"/>
                    </a:solidFill>
                  </a:tcPr>
                </a:tc>
                <a:tc>
                  <a:txBody>
                    <a:bodyPr/>
                    <a:lstStyle/>
                    <a:p>
                      <a:pPr algn="r" fontAlgn="b"/>
                      <a:r>
                        <a:rPr lang="en-US" sz="1600" b="0" i="0" u="none" strike="noStrike">
                          <a:solidFill>
                            <a:srgbClr val="000000"/>
                          </a:solidFill>
                          <a:effectLst/>
                          <a:latin typeface="Calibri"/>
                        </a:rPr>
                        <a:t>21.3%</a:t>
                      </a:r>
                    </a:p>
                  </a:txBody>
                  <a:tcPr marL="9525" marR="9525" marT="9525" marB="0" anchor="b">
                    <a:lnL>
                      <a:noFill/>
                    </a:lnL>
                    <a:lnR>
                      <a:noFill/>
                    </a:lnR>
                    <a:lnT>
                      <a:noFill/>
                    </a:lnT>
                    <a:lnB>
                      <a:noFill/>
                    </a:lnB>
                    <a:solidFill>
                      <a:srgbClr val="DCE6F1"/>
                    </a:solidFill>
                  </a:tcPr>
                </a:tc>
                <a:tc>
                  <a:txBody>
                    <a:bodyPr/>
                    <a:lstStyle/>
                    <a:p>
                      <a:pPr algn="r" fontAlgn="b"/>
                      <a:r>
                        <a:rPr lang="en-US" sz="1600" b="0" i="0" u="none" strike="noStrike">
                          <a:solidFill>
                            <a:srgbClr val="000000"/>
                          </a:solidFill>
                          <a:effectLst/>
                          <a:latin typeface="Calibri"/>
                        </a:rPr>
                        <a:t>34.9%</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38.46%</a:t>
                      </a:r>
                    </a:p>
                  </a:txBody>
                  <a:tcPr marL="9525" marR="9525" marT="9525" marB="0" anchor="b">
                    <a:lnL>
                      <a:noFill/>
                    </a:lnL>
                    <a:lnR>
                      <a:noFill/>
                    </a:lnR>
                    <a:lnT>
                      <a:noFill/>
                    </a:lnT>
                    <a:lnB>
                      <a:noFill/>
                    </a:lnB>
                    <a:solidFill>
                      <a:srgbClr val="F2DCDB"/>
                    </a:solidFill>
                  </a:tcPr>
                </a:tc>
              </a:tr>
              <a:tr h="360162">
                <a:tc>
                  <a:txBody>
                    <a:bodyPr/>
                    <a:lstStyle/>
                    <a:p>
                      <a:pPr algn="l" fontAlgn="b"/>
                      <a:r>
                        <a:rPr lang="en-US" sz="1600" b="0" i="0" u="none" strike="noStrike">
                          <a:solidFill>
                            <a:srgbClr val="000000"/>
                          </a:solidFill>
                          <a:effectLst/>
                          <a:latin typeface="Calibri"/>
                        </a:rPr>
                        <a:t>Participating and asking questions when appropriate.</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22.5%</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52.9%</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26.7%</a:t>
                      </a:r>
                    </a:p>
                  </a:txBody>
                  <a:tcPr marL="9525" marR="9525" marT="9525" marB="0" anchor="b">
                    <a:lnL>
                      <a:noFill/>
                    </a:lnL>
                    <a:lnR>
                      <a:noFill/>
                    </a:lnR>
                    <a:lnT>
                      <a:noFill/>
                    </a:lnT>
                    <a:lnB>
                      <a:noFill/>
                    </a:lnB>
                    <a:solidFill>
                      <a:srgbClr val="F2DCDB"/>
                    </a:solidFill>
                  </a:tcPr>
                </a:tc>
                <a:tc>
                  <a:txBody>
                    <a:bodyPr/>
                    <a:lstStyle/>
                    <a:p>
                      <a:pPr algn="r" fontAlgn="b"/>
                      <a:r>
                        <a:rPr lang="en-US" sz="1600" b="0" i="0" u="none" strike="noStrike">
                          <a:solidFill>
                            <a:srgbClr val="000000"/>
                          </a:solidFill>
                          <a:effectLst/>
                          <a:latin typeface="Calibri"/>
                        </a:rPr>
                        <a:t>20.6%</a:t>
                      </a:r>
                    </a:p>
                  </a:txBody>
                  <a:tcPr marL="9525" marR="9525" marT="9525" marB="0" anchor="b">
                    <a:lnL>
                      <a:noFill/>
                    </a:lnL>
                    <a:lnR>
                      <a:noFill/>
                    </a:lnR>
                    <a:lnT>
                      <a:noFill/>
                    </a:lnT>
                    <a:lnB>
                      <a:noFill/>
                    </a:lnB>
                    <a:solidFill>
                      <a:srgbClr val="DCE6F1"/>
                    </a:solidFill>
                  </a:tcPr>
                </a:tc>
                <a:tc>
                  <a:txBody>
                    <a:bodyPr/>
                    <a:lstStyle/>
                    <a:p>
                      <a:pPr algn="r" fontAlgn="b"/>
                      <a:r>
                        <a:rPr lang="en-US" sz="1600" b="0" i="0" u="none" strike="noStrike">
                          <a:solidFill>
                            <a:srgbClr val="000000"/>
                          </a:solidFill>
                          <a:effectLst/>
                          <a:latin typeface="Calibri"/>
                        </a:rPr>
                        <a:t>35.8%</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15.38%</a:t>
                      </a:r>
                    </a:p>
                  </a:txBody>
                  <a:tcPr marL="9525" marR="9525" marT="9525" marB="0" anchor="b">
                    <a:lnL>
                      <a:noFill/>
                    </a:lnL>
                    <a:lnR>
                      <a:noFill/>
                    </a:lnR>
                    <a:lnT>
                      <a:noFill/>
                    </a:lnT>
                    <a:lnB>
                      <a:noFill/>
                    </a:lnB>
                    <a:solidFill>
                      <a:srgbClr val="F2DCDB"/>
                    </a:solidFill>
                  </a:tcPr>
                </a:tc>
              </a:tr>
              <a:tr h="360162">
                <a:tc>
                  <a:txBody>
                    <a:bodyPr/>
                    <a:lstStyle/>
                    <a:p>
                      <a:pPr algn="l" fontAlgn="b"/>
                      <a:r>
                        <a:rPr lang="en-US" sz="1600" b="0" i="0" u="none" strike="noStrike">
                          <a:solidFill>
                            <a:srgbClr val="000000"/>
                          </a:solidFill>
                          <a:effectLst/>
                          <a:latin typeface="Calibri"/>
                        </a:rPr>
                        <a:t>Forming a relationship with other students.</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20.0%</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24.1%</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22.2%</a:t>
                      </a:r>
                    </a:p>
                  </a:txBody>
                  <a:tcPr marL="9525" marR="9525" marT="9525" marB="0" anchor="b">
                    <a:lnL>
                      <a:noFill/>
                    </a:lnL>
                    <a:lnR>
                      <a:noFill/>
                    </a:lnR>
                    <a:lnT>
                      <a:noFill/>
                    </a:lnT>
                    <a:lnB>
                      <a:noFill/>
                    </a:lnB>
                    <a:solidFill>
                      <a:srgbClr val="F2DCDB"/>
                    </a:solidFill>
                  </a:tcPr>
                </a:tc>
                <a:tc>
                  <a:txBody>
                    <a:bodyPr/>
                    <a:lstStyle/>
                    <a:p>
                      <a:pPr algn="r" fontAlgn="b"/>
                      <a:r>
                        <a:rPr lang="en-US" sz="1600" b="0" i="0" u="none" strike="noStrike">
                          <a:solidFill>
                            <a:srgbClr val="000000"/>
                          </a:solidFill>
                          <a:effectLst/>
                          <a:latin typeface="Calibri"/>
                        </a:rPr>
                        <a:t>18.3%</a:t>
                      </a:r>
                    </a:p>
                  </a:txBody>
                  <a:tcPr marL="9525" marR="9525" marT="9525" marB="0" anchor="b">
                    <a:lnL>
                      <a:noFill/>
                    </a:lnL>
                    <a:lnR>
                      <a:noFill/>
                    </a:lnR>
                    <a:lnT>
                      <a:noFill/>
                    </a:lnT>
                    <a:lnB>
                      <a:noFill/>
                    </a:lnB>
                    <a:solidFill>
                      <a:srgbClr val="DCE6F1"/>
                    </a:solidFill>
                  </a:tcPr>
                </a:tc>
                <a:tc>
                  <a:txBody>
                    <a:bodyPr/>
                    <a:lstStyle/>
                    <a:p>
                      <a:pPr algn="r" fontAlgn="b"/>
                      <a:r>
                        <a:rPr lang="en-US" sz="1600" b="0" i="0" u="none" strike="noStrike">
                          <a:solidFill>
                            <a:srgbClr val="000000"/>
                          </a:solidFill>
                          <a:effectLst/>
                          <a:latin typeface="Calibri"/>
                        </a:rPr>
                        <a:t>29.9%</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19.23%</a:t>
                      </a:r>
                    </a:p>
                  </a:txBody>
                  <a:tcPr marL="9525" marR="9525" marT="9525" marB="0" anchor="b">
                    <a:lnL>
                      <a:noFill/>
                    </a:lnL>
                    <a:lnR>
                      <a:noFill/>
                    </a:lnR>
                    <a:lnT>
                      <a:noFill/>
                    </a:lnT>
                    <a:lnB>
                      <a:noFill/>
                    </a:lnB>
                    <a:solidFill>
                      <a:srgbClr val="F2DCDB"/>
                    </a:solidFill>
                  </a:tcPr>
                </a:tc>
              </a:tr>
              <a:tr h="360162">
                <a:tc>
                  <a:txBody>
                    <a:bodyPr/>
                    <a:lstStyle/>
                    <a:p>
                      <a:pPr algn="l" fontAlgn="b"/>
                      <a:r>
                        <a:rPr lang="en-US" sz="1600" b="0" i="0" u="none" strike="noStrike">
                          <a:solidFill>
                            <a:srgbClr val="000000"/>
                          </a:solidFill>
                          <a:effectLst/>
                          <a:latin typeface="Calibri"/>
                        </a:rPr>
                        <a:t>Meeting with the professor outside of class for help.</a:t>
                      </a:r>
                    </a:p>
                  </a:txBody>
                  <a:tcPr marL="9525" marR="9525" marT="9525"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10.3%</a:t>
                      </a:r>
                    </a:p>
                  </a:txBody>
                  <a:tcPr marL="9525" marR="9525" marT="9525" marB="0" anchor="b">
                    <a:lnL>
                      <a:noFill/>
                    </a:lnL>
                    <a:lnR>
                      <a:noFill/>
                    </a:lnR>
                    <a:lnT>
                      <a:noFill/>
                    </a:lnT>
                    <a:lnB>
                      <a:noFill/>
                    </a:lnB>
                    <a:solidFill>
                      <a:srgbClr val="DCE6F1"/>
                    </a:solidFill>
                  </a:tcPr>
                </a:tc>
                <a:tc>
                  <a:txBody>
                    <a:bodyPr/>
                    <a:lstStyle/>
                    <a:p>
                      <a:pPr algn="ctr" fontAlgn="b"/>
                      <a:r>
                        <a:rPr lang="en-US" sz="1600" b="0" i="0" u="none" strike="noStrike">
                          <a:solidFill>
                            <a:srgbClr val="000000"/>
                          </a:solidFill>
                          <a:effectLst/>
                          <a:latin typeface="Calibri"/>
                        </a:rPr>
                        <a:t>27.8%</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20.0%</a:t>
                      </a:r>
                    </a:p>
                  </a:txBody>
                  <a:tcPr marL="9525" marR="9525" marT="9525" marB="0" anchor="b">
                    <a:lnL>
                      <a:noFill/>
                    </a:lnL>
                    <a:lnR>
                      <a:noFill/>
                    </a:lnR>
                    <a:lnT>
                      <a:noFill/>
                    </a:lnT>
                    <a:lnB>
                      <a:noFill/>
                    </a:lnB>
                    <a:solidFill>
                      <a:srgbClr val="F2DCDB"/>
                    </a:solidFill>
                  </a:tcPr>
                </a:tc>
                <a:tc>
                  <a:txBody>
                    <a:bodyPr/>
                    <a:lstStyle/>
                    <a:p>
                      <a:pPr algn="r" fontAlgn="b"/>
                      <a:r>
                        <a:rPr lang="en-US" sz="1600" b="0" i="0" u="none" strike="noStrike">
                          <a:solidFill>
                            <a:srgbClr val="000000"/>
                          </a:solidFill>
                          <a:effectLst/>
                          <a:latin typeface="Calibri"/>
                        </a:rPr>
                        <a:t>21.9%</a:t>
                      </a:r>
                    </a:p>
                  </a:txBody>
                  <a:tcPr marL="9525" marR="9525" marT="9525" marB="0" anchor="b">
                    <a:lnL>
                      <a:noFill/>
                    </a:lnL>
                    <a:lnR>
                      <a:noFill/>
                    </a:lnR>
                    <a:lnT>
                      <a:noFill/>
                    </a:lnT>
                    <a:lnB>
                      <a:noFill/>
                    </a:lnB>
                    <a:solidFill>
                      <a:srgbClr val="DCE6F1"/>
                    </a:solidFill>
                  </a:tcPr>
                </a:tc>
                <a:tc>
                  <a:txBody>
                    <a:bodyPr/>
                    <a:lstStyle/>
                    <a:p>
                      <a:pPr algn="r" fontAlgn="b"/>
                      <a:r>
                        <a:rPr lang="en-US" sz="1600" b="0" i="0" u="none" strike="noStrike">
                          <a:solidFill>
                            <a:srgbClr val="000000"/>
                          </a:solidFill>
                          <a:effectLst/>
                          <a:latin typeface="Calibri"/>
                        </a:rPr>
                        <a:t>36.4%</a:t>
                      </a:r>
                    </a:p>
                  </a:txBody>
                  <a:tcPr marL="9525" marR="9525" marT="9525" marB="0" anchor="b">
                    <a:lnL>
                      <a:noFill/>
                    </a:lnL>
                    <a:lnR>
                      <a:noFill/>
                    </a:lnR>
                    <a:lnT>
                      <a:noFill/>
                    </a:lnT>
                    <a:lnB>
                      <a:noFill/>
                    </a:lnB>
                    <a:solidFill>
                      <a:srgbClr val="D8E4BC"/>
                    </a:solidFill>
                  </a:tcPr>
                </a:tc>
                <a:tc>
                  <a:txBody>
                    <a:bodyPr/>
                    <a:lstStyle/>
                    <a:p>
                      <a:pPr algn="ctr" fontAlgn="b"/>
                      <a:r>
                        <a:rPr lang="en-US" sz="1600" b="0" i="0" u="none" strike="noStrike">
                          <a:solidFill>
                            <a:srgbClr val="000000"/>
                          </a:solidFill>
                          <a:effectLst/>
                          <a:latin typeface="Calibri"/>
                        </a:rPr>
                        <a:t>23.08%</a:t>
                      </a:r>
                    </a:p>
                  </a:txBody>
                  <a:tcPr marL="9525" marR="9525" marT="9525" marB="0" anchor="b">
                    <a:lnL>
                      <a:noFill/>
                    </a:lnL>
                    <a:lnR>
                      <a:noFill/>
                    </a:lnR>
                    <a:lnT>
                      <a:noFill/>
                    </a:lnT>
                    <a:lnB>
                      <a:noFill/>
                    </a:lnB>
                    <a:solidFill>
                      <a:srgbClr val="F2DCDB"/>
                    </a:solidFill>
                  </a:tcPr>
                </a:tc>
              </a:tr>
              <a:tr h="360162">
                <a:tc>
                  <a:txBody>
                    <a:bodyPr/>
                    <a:lstStyle/>
                    <a:p>
                      <a:pPr algn="l" fontAlgn="b"/>
                      <a:r>
                        <a:rPr lang="en-US" sz="1600" b="0" i="0" u="none" strike="noStrike">
                          <a:solidFill>
                            <a:srgbClr val="000000"/>
                          </a:solidFill>
                          <a:effectLst/>
                          <a:latin typeface="Calibri"/>
                        </a:rPr>
                        <a:t>Thinking critically about texts and lectures.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a:rPr>
                        <a:t>35.9%</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600" b="0" i="0" u="none" strike="noStrike">
                          <a:solidFill>
                            <a:srgbClr val="000000"/>
                          </a:solidFill>
                          <a:effectLst/>
                          <a:latin typeface="Calibri"/>
                        </a:rPr>
                        <a:t>38.9%</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600" b="0" i="0" u="none" strike="noStrike">
                          <a:solidFill>
                            <a:srgbClr val="000000"/>
                          </a:solidFill>
                          <a:effectLst/>
                          <a:latin typeface="Calibri"/>
                        </a:rPr>
                        <a:t>20.0%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c>
                  <a:txBody>
                    <a:bodyPr/>
                    <a:lstStyle/>
                    <a:p>
                      <a:pPr algn="r" fontAlgn="b"/>
                      <a:r>
                        <a:rPr lang="en-US" sz="1600" b="0" i="0" u="none" strike="noStrike">
                          <a:solidFill>
                            <a:srgbClr val="000000"/>
                          </a:solidFill>
                          <a:effectLst/>
                          <a:latin typeface="Calibri"/>
                        </a:rPr>
                        <a:t>19.0%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r" fontAlgn="b"/>
                      <a:r>
                        <a:rPr lang="en-US" sz="1600" b="0" i="0" u="none" strike="noStrike">
                          <a:solidFill>
                            <a:srgbClr val="000000"/>
                          </a:solidFill>
                          <a:effectLst/>
                          <a:latin typeface="Calibri"/>
                        </a:rPr>
                        <a:t>40.3%</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600" b="0" i="0" u="none" strike="noStrike" dirty="0">
                          <a:solidFill>
                            <a:srgbClr val="000000"/>
                          </a:solidFill>
                          <a:effectLst/>
                          <a:latin typeface="Calibri"/>
                        </a:rPr>
                        <a:t>30.77%</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r>
            </a:tbl>
          </a:graphicData>
        </a:graphic>
      </p:graphicFrame>
    </p:spTree>
    <p:extLst>
      <p:ext uri="{BB962C8B-B14F-4D97-AF65-F5344CB8AC3E}">
        <p14:creationId xmlns:p14="http://schemas.microsoft.com/office/powerpoint/2010/main" val="1323937466"/>
      </p:ext>
    </p:extLst>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pPr algn="ctr"/>
            <a:r>
              <a:rPr lang="en-US" dirty="0" smtClean="0"/>
              <a:t>Within-Course Success </a:t>
            </a:r>
            <a:r>
              <a:rPr lang="en-US" dirty="0"/>
              <a:t>R</a:t>
            </a:r>
            <a:r>
              <a:rPr lang="en-US" dirty="0" smtClean="0"/>
              <a:t>ates</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865998831"/>
              </p:ext>
            </p:extLst>
          </p:nvPr>
        </p:nvGraphicFramePr>
        <p:xfrm>
          <a:off x="228599" y="914398"/>
          <a:ext cx="8534402" cy="5562601"/>
        </p:xfrm>
        <a:graphic>
          <a:graphicData uri="http://schemas.openxmlformats.org/drawingml/2006/table">
            <a:tbl>
              <a:tblPr/>
              <a:tblGrid>
                <a:gridCol w="2182092"/>
                <a:gridCol w="1363807"/>
                <a:gridCol w="1333500"/>
                <a:gridCol w="1327439"/>
                <a:gridCol w="1163782"/>
                <a:gridCol w="1163782"/>
              </a:tblGrid>
              <a:tr h="601362">
                <a:tc gridSpan="5">
                  <a:txBody>
                    <a:bodyPr/>
                    <a:lstStyle/>
                    <a:p>
                      <a:pPr algn="l" fontAlgn="b"/>
                      <a:r>
                        <a:rPr lang="en-US" sz="2000" b="0" i="1" u="none" strike="noStrike">
                          <a:solidFill>
                            <a:srgbClr val="000000"/>
                          </a:solidFill>
                          <a:effectLst/>
                          <a:latin typeface="Calibri"/>
                        </a:rPr>
                        <a:t>SLS 1515 Within-Course Success Rates (%Passing, A-C) by term</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2000" b="0" i="0" u="none" strike="noStrike">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601362">
                <a:tc rowSpan="2">
                  <a:txBody>
                    <a:bodyPr/>
                    <a:lstStyle/>
                    <a:p>
                      <a:pPr algn="ctr" fontAlgn="b"/>
                      <a:r>
                        <a:rPr lang="en-US" sz="2000" b="0" i="0" u="none" strike="noStrike">
                          <a:solidFill>
                            <a:srgbClr val="000000"/>
                          </a:solidFill>
                          <a:effectLst/>
                          <a:latin typeface="Calibri"/>
                        </a:rPr>
                        <a:t>Campus</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b"/>
                      <a:r>
                        <a:rPr lang="en-US" sz="2000" b="0" i="0" u="none" strike="noStrike">
                          <a:solidFill>
                            <a:srgbClr val="000000"/>
                          </a:solidFill>
                          <a:effectLst/>
                          <a:latin typeface="Calibri"/>
                        </a:rPr>
                        <a:t>Semester</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2000" b="0" i="0" u="none" strike="noStrike">
                          <a:solidFill>
                            <a:srgbClr val="000000"/>
                          </a:solidFill>
                          <a:effectLst/>
                          <a:latin typeface="Calibri"/>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62862">
                <a:tc vMerge="1">
                  <a:txBody>
                    <a:bodyPr/>
                    <a:lstStyle/>
                    <a:p>
                      <a:endParaRPr lang="en-US"/>
                    </a:p>
                  </a:txBody>
                  <a:tcPr/>
                </a:tc>
                <a:tc>
                  <a:txBody>
                    <a:bodyPr/>
                    <a:lstStyle/>
                    <a:p>
                      <a:pPr algn="ctr" fontAlgn="b"/>
                      <a:r>
                        <a:rPr lang="en-US" sz="2000" b="0" i="0" u="none" strike="noStrike" dirty="0">
                          <a:solidFill>
                            <a:srgbClr val="000000"/>
                          </a:solidFill>
                          <a:effectLst/>
                          <a:latin typeface="Calibri"/>
                        </a:rPr>
                        <a:t>Fall        </a:t>
                      </a:r>
                      <a:endParaRPr lang="en-US" sz="2000" b="0" i="0" u="none" strike="noStrike" dirty="0" smtClean="0">
                        <a:solidFill>
                          <a:srgbClr val="000000"/>
                        </a:solidFill>
                        <a:effectLst/>
                        <a:latin typeface="Calibri"/>
                      </a:endParaRPr>
                    </a:p>
                    <a:p>
                      <a:pPr algn="ctr" fontAlgn="b"/>
                      <a:r>
                        <a:rPr lang="en-US" sz="2000" b="0" i="0" u="none" strike="noStrike" dirty="0" smtClean="0">
                          <a:solidFill>
                            <a:srgbClr val="000000"/>
                          </a:solidFill>
                          <a:effectLst/>
                          <a:latin typeface="Calibri"/>
                        </a:rPr>
                        <a:t>2012</a:t>
                      </a:r>
                      <a:endParaRPr lang="en-US" sz="2000" b="0"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r>
                        <a:rPr lang="en-US" sz="2000" b="0" i="0" u="none" strike="noStrike">
                          <a:solidFill>
                            <a:srgbClr val="000000"/>
                          </a:solidFill>
                          <a:effectLst/>
                          <a:latin typeface="Calibri"/>
                        </a:rPr>
                        <a:t>Spring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000" b="0" i="0" u="none" strike="noStrike">
                          <a:solidFill>
                            <a:srgbClr val="000000"/>
                          </a:solidFill>
                          <a:effectLst/>
                          <a:latin typeface="Calibri"/>
                        </a:rPr>
                        <a:t>Summer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2000" b="0" i="0" u="none" strike="noStrike">
                          <a:solidFill>
                            <a:srgbClr val="000000"/>
                          </a:solidFill>
                          <a:effectLst/>
                          <a:latin typeface="Calibri"/>
                        </a:rPr>
                        <a:t>Fall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r>
                        <a:rPr lang="en-US" sz="2000" b="0" i="0" u="none" strike="noStrike">
                          <a:solidFill>
                            <a:srgbClr val="000000"/>
                          </a:solidFill>
                          <a:effectLst/>
                          <a:latin typeface="Calibri"/>
                        </a:rPr>
                        <a:t>Spring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691567">
                <a:tc>
                  <a:txBody>
                    <a:bodyPr/>
                    <a:lstStyle/>
                    <a:p>
                      <a:pPr algn="l" fontAlgn="b"/>
                      <a:r>
                        <a:rPr lang="en-US" sz="2000" b="0" i="0" u="none" strike="noStrike">
                          <a:solidFill>
                            <a:srgbClr val="000000"/>
                          </a:solidFill>
                          <a:effectLst/>
                          <a:latin typeface="Calibri"/>
                        </a:rPr>
                        <a:t>Charlotte</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2000" b="0" i="0" u="none" strike="noStrike">
                          <a:solidFill>
                            <a:srgbClr val="000000"/>
                          </a:solidFill>
                          <a:effectLst/>
                          <a:latin typeface="Calibri"/>
                        </a:rPr>
                        <a:t>74.4%</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B8CCE4"/>
                    </a:solidFill>
                  </a:tcPr>
                </a:tc>
                <a:tc>
                  <a:txBody>
                    <a:bodyPr/>
                    <a:lstStyle/>
                    <a:p>
                      <a:pPr algn="ctr" fontAlgn="b"/>
                      <a:r>
                        <a:rPr lang="en-US" sz="2000" b="0" i="0" u="none" strike="noStrike">
                          <a:solidFill>
                            <a:srgbClr val="000000"/>
                          </a:solidFill>
                          <a:effectLst/>
                          <a:latin typeface="Calibri"/>
                        </a:rPr>
                        <a:t>82.8%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2000" b="0" i="0" u="none" strike="noStrike">
                          <a:solidFill>
                            <a:srgbClr val="000000"/>
                          </a:solidFill>
                          <a:effectLst/>
                          <a:latin typeface="Calibri"/>
                        </a:rPr>
                        <a:t>76.9%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ctr" fontAlgn="b"/>
                      <a:r>
                        <a:rPr lang="en-US" sz="2000" b="0" i="0" u="none" strike="noStrike">
                          <a:solidFill>
                            <a:srgbClr val="000000"/>
                          </a:solidFill>
                          <a:effectLst/>
                          <a:latin typeface="Calibri"/>
                        </a:rPr>
                        <a:t>79.8%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B8CCE4"/>
                    </a:solidFill>
                  </a:tcPr>
                </a:tc>
                <a:tc>
                  <a:txBody>
                    <a:bodyPr/>
                    <a:lstStyle/>
                    <a:p>
                      <a:pPr algn="ctr" fontAlgn="b"/>
                      <a:r>
                        <a:rPr lang="en-US" sz="2000" b="0" i="0" u="none" strike="noStrike">
                          <a:solidFill>
                            <a:srgbClr val="000000"/>
                          </a:solidFill>
                          <a:effectLst/>
                          <a:latin typeface="Calibri"/>
                        </a:rPr>
                        <a:t>75.68%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r>
              <a:tr h="601362">
                <a:tc>
                  <a:txBody>
                    <a:bodyPr/>
                    <a:lstStyle/>
                    <a:p>
                      <a:pPr algn="l" fontAlgn="b"/>
                      <a:r>
                        <a:rPr lang="en-US" sz="2000" b="0" i="0" u="none" strike="noStrike">
                          <a:solidFill>
                            <a:srgbClr val="000000"/>
                          </a:solidFill>
                          <a:effectLst/>
                          <a:latin typeface="Calibri"/>
                        </a:rPr>
                        <a:t>Collier</a:t>
                      </a:r>
                    </a:p>
                  </a:txBody>
                  <a:tcPr marL="9525" marR="9525" marT="9525"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83.9%</a:t>
                      </a:r>
                    </a:p>
                  </a:txBody>
                  <a:tcPr marL="9525" marR="9525" marT="9525" marB="0" anchor="b">
                    <a:lnL>
                      <a:noFill/>
                    </a:lnL>
                    <a:lnR>
                      <a:noFill/>
                    </a:lnR>
                    <a:lnT>
                      <a:noFill/>
                    </a:lnT>
                    <a:lnB>
                      <a:noFill/>
                    </a:lnB>
                    <a:solidFill>
                      <a:srgbClr val="B8CCE4"/>
                    </a:solidFill>
                  </a:tcPr>
                </a:tc>
                <a:tc>
                  <a:txBody>
                    <a:bodyPr/>
                    <a:lstStyle/>
                    <a:p>
                      <a:pPr algn="ctr" fontAlgn="b"/>
                      <a:r>
                        <a:rPr lang="en-US" sz="2000" b="0" i="0" u="none" strike="noStrike">
                          <a:solidFill>
                            <a:srgbClr val="000000"/>
                          </a:solidFill>
                          <a:effectLst/>
                          <a:latin typeface="Calibri"/>
                        </a:rPr>
                        <a:t>69.2%</a:t>
                      </a:r>
                    </a:p>
                  </a:txBody>
                  <a:tcPr marL="9525" marR="9525" marT="9525" marB="0" anchor="b">
                    <a:lnL>
                      <a:noFill/>
                    </a:lnL>
                    <a:lnR>
                      <a:noFill/>
                    </a:lnR>
                    <a:lnT>
                      <a:noFill/>
                    </a:lnT>
                    <a:lnB>
                      <a:noFill/>
                    </a:lnB>
                    <a:solidFill>
                      <a:srgbClr val="D8E4BC"/>
                    </a:solidFill>
                  </a:tcPr>
                </a:tc>
                <a:tc>
                  <a:txBody>
                    <a:bodyPr/>
                    <a:lstStyle/>
                    <a:p>
                      <a:pPr algn="ctr" fontAlgn="b"/>
                      <a:r>
                        <a:rPr lang="en-US" sz="2000" b="0" i="0" u="none" strike="noStrike">
                          <a:solidFill>
                            <a:srgbClr val="000000"/>
                          </a:solidFill>
                          <a:effectLst/>
                          <a:latin typeface="Calibri"/>
                        </a:rPr>
                        <a:t>93.3%</a:t>
                      </a:r>
                    </a:p>
                  </a:txBody>
                  <a:tcPr marL="9525" marR="9525" marT="9525" marB="0" anchor="b">
                    <a:lnL>
                      <a:noFill/>
                    </a:lnL>
                    <a:lnR>
                      <a:noFill/>
                    </a:lnR>
                    <a:lnT>
                      <a:noFill/>
                    </a:lnT>
                    <a:lnB>
                      <a:noFill/>
                    </a:lnB>
                    <a:solidFill>
                      <a:srgbClr val="F2DCDB"/>
                    </a:solidFill>
                  </a:tcPr>
                </a:tc>
                <a:tc>
                  <a:txBody>
                    <a:bodyPr/>
                    <a:lstStyle/>
                    <a:p>
                      <a:pPr algn="ctr" fontAlgn="b"/>
                      <a:r>
                        <a:rPr lang="en-US" sz="2000" b="0" i="0" u="none" strike="noStrike">
                          <a:solidFill>
                            <a:srgbClr val="000000"/>
                          </a:solidFill>
                          <a:effectLst/>
                          <a:latin typeface="Calibri"/>
                        </a:rPr>
                        <a:t>77.5%</a:t>
                      </a:r>
                    </a:p>
                  </a:txBody>
                  <a:tcPr marL="9525" marR="9525" marT="9525" marB="0" anchor="b">
                    <a:lnL>
                      <a:noFill/>
                    </a:lnL>
                    <a:lnR>
                      <a:noFill/>
                    </a:lnR>
                    <a:lnT>
                      <a:noFill/>
                    </a:lnT>
                    <a:lnB>
                      <a:noFill/>
                    </a:lnB>
                    <a:solidFill>
                      <a:srgbClr val="B8CCE4"/>
                    </a:solidFill>
                  </a:tcPr>
                </a:tc>
                <a:tc>
                  <a:txBody>
                    <a:bodyPr/>
                    <a:lstStyle/>
                    <a:p>
                      <a:pPr algn="ctr" fontAlgn="b"/>
                      <a:r>
                        <a:rPr lang="en-US" sz="2000" b="0" i="0" u="none" strike="noStrike">
                          <a:solidFill>
                            <a:srgbClr val="000000"/>
                          </a:solidFill>
                          <a:effectLst/>
                          <a:latin typeface="Calibri"/>
                        </a:rPr>
                        <a:t>75.97%</a:t>
                      </a:r>
                    </a:p>
                  </a:txBody>
                  <a:tcPr marL="9525" marR="9525" marT="9525" marB="0" anchor="b">
                    <a:lnL>
                      <a:noFill/>
                    </a:lnL>
                    <a:lnR>
                      <a:noFill/>
                    </a:lnR>
                    <a:lnT>
                      <a:noFill/>
                    </a:lnT>
                    <a:lnB>
                      <a:noFill/>
                    </a:lnB>
                    <a:solidFill>
                      <a:srgbClr val="D8E4BC"/>
                    </a:solidFill>
                  </a:tcPr>
                </a:tc>
              </a:tr>
              <a:tr h="601362">
                <a:tc>
                  <a:txBody>
                    <a:bodyPr/>
                    <a:lstStyle/>
                    <a:p>
                      <a:pPr algn="l" fontAlgn="b"/>
                      <a:r>
                        <a:rPr lang="en-US" sz="2000" b="0" i="0" u="none" strike="noStrike">
                          <a:solidFill>
                            <a:srgbClr val="000000"/>
                          </a:solidFill>
                          <a:effectLst/>
                          <a:latin typeface="Calibri"/>
                        </a:rPr>
                        <a:t>Hendry Glades</a:t>
                      </a:r>
                    </a:p>
                  </a:txBody>
                  <a:tcPr marL="9525" marR="9525" marT="9525"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86.7%</a:t>
                      </a:r>
                    </a:p>
                  </a:txBody>
                  <a:tcPr marL="9525" marR="9525" marT="9525" marB="0" anchor="b">
                    <a:lnL>
                      <a:noFill/>
                    </a:lnL>
                    <a:lnR>
                      <a:noFill/>
                    </a:lnR>
                    <a:lnT>
                      <a:noFill/>
                    </a:lnT>
                    <a:lnB>
                      <a:noFill/>
                    </a:lnB>
                    <a:solidFill>
                      <a:srgbClr val="B8CCE4"/>
                    </a:solidFill>
                  </a:tcPr>
                </a:tc>
                <a:tc>
                  <a:txBody>
                    <a:bodyPr/>
                    <a:lstStyle/>
                    <a:p>
                      <a:pPr algn="ctr" fontAlgn="b"/>
                      <a:r>
                        <a:rPr lang="en-US" sz="2000" b="0" i="0" u="none" strike="noStrike">
                          <a:solidFill>
                            <a:srgbClr val="000000"/>
                          </a:solidFill>
                          <a:effectLst/>
                          <a:latin typeface="Calibri"/>
                        </a:rPr>
                        <a:t>52.6%</a:t>
                      </a:r>
                    </a:p>
                  </a:txBody>
                  <a:tcPr marL="9525" marR="9525" marT="9525" marB="0" anchor="b">
                    <a:lnL>
                      <a:noFill/>
                    </a:lnL>
                    <a:lnR>
                      <a:noFill/>
                    </a:lnR>
                    <a:lnT>
                      <a:noFill/>
                    </a:lnT>
                    <a:lnB>
                      <a:noFill/>
                    </a:lnB>
                    <a:solidFill>
                      <a:srgbClr val="D8E4BC"/>
                    </a:solidFill>
                  </a:tcPr>
                </a:tc>
                <a:tc>
                  <a:txBody>
                    <a:bodyPr/>
                    <a:lstStyle/>
                    <a:p>
                      <a:pPr algn="ctr" fontAlgn="b"/>
                      <a:r>
                        <a:rPr lang="en-US" sz="2000" b="0" i="0" u="none" strike="noStrike">
                          <a:solidFill>
                            <a:srgbClr val="000000"/>
                          </a:solidFill>
                          <a:effectLst/>
                          <a:latin typeface="Calibri"/>
                        </a:rPr>
                        <a:t>84.2%</a:t>
                      </a:r>
                    </a:p>
                  </a:txBody>
                  <a:tcPr marL="9525" marR="9525" marT="9525" marB="0" anchor="b">
                    <a:lnL>
                      <a:noFill/>
                    </a:lnL>
                    <a:lnR>
                      <a:noFill/>
                    </a:lnR>
                    <a:lnT>
                      <a:noFill/>
                    </a:lnT>
                    <a:lnB>
                      <a:noFill/>
                    </a:lnB>
                    <a:solidFill>
                      <a:srgbClr val="F2DCDB"/>
                    </a:solidFill>
                  </a:tcPr>
                </a:tc>
                <a:tc>
                  <a:txBody>
                    <a:bodyPr/>
                    <a:lstStyle/>
                    <a:p>
                      <a:pPr algn="ctr" fontAlgn="b"/>
                      <a:r>
                        <a:rPr lang="en-US" sz="2000" b="0" i="0" u="none" strike="noStrike">
                          <a:solidFill>
                            <a:srgbClr val="000000"/>
                          </a:solidFill>
                          <a:effectLst/>
                          <a:latin typeface="Calibri"/>
                        </a:rPr>
                        <a:t>76.5%</a:t>
                      </a:r>
                    </a:p>
                  </a:txBody>
                  <a:tcPr marL="9525" marR="9525" marT="9525" marB="0" anchor="b">
                    <a:lnL>
                      <a:noFill/>
                    </a:lnL>
                    <a:lnR>
                      <a:noFill/>
                    </a:lnR>
                    <a:lnT>
                      <a:noFill/>
                    </a:lnT>
                    <a:lnB>
                      <a:noFill/>
                    </a:lnB>
                    <a:solidFill>
                      <a:srgbClr val="B8CCE4"/>
                    </a:solidFill>
                  </a:tcPr>
                </a:tc>
                <a:tc>
                  <a:txBody>
                    <a:bodyPr/>
                    <a:lstStyle/>
                    <a:p>
                      <a:pPr algn="ctr" fontAlgn="b"/>
                      <a:r>
                        <a:rPr lang="en-US" sz="2000" b="0" i="0" u="none" strike="noStrike">
                          <a:solidFill>
                            <a:srgbClr val="000000"/>
                          </a:solidFill>
                          <a:effectLst/>
                          <a:latin typeface="Calibri"/>
                        </a:rPr>
                        <a:t>75.00%</a:t>
                      </a:r>
                    </a:p>
                  </a:txBody>
                  <a:tcPr marL="9525" marR="9525" marT="9525" marB="0" anchor="b">
                    <a:lnL>
                      <a:noFill/>
                    </a:lnL>
                    <a:lnR>
                      <a:noFill/>
                    </a:lnR>
                    <a:lnT>
                      <a:noFill/>
                    </a:lnT>
                    <a:lnB>
                      <a:noFill/>
                    </a:lnB>
                    <a:solidFill>
                      <a:srgbClr val="D8E4BC"/>
                    </a:solidFill>
                  </a:tcPr>
                </a:tc>
              </a:tr>
              <a:tr h="601362">
                <a:tc>
                  <a:txBody>
                    <a:bodyPr/>
                    <a:lstStyle/>
                    <a:p>
                      <a:pPr algn="l" fontAlgn="b"/>
                      <a:r>
                        <a:rPr lang="en-US" sz="2000" b="0" i="0" u="none" strike="noStrike">
                          <a:solidFill>
                            <a:srgbClr val="000000"/>
                          </a:solidFill>
                          <a:effectLst/>
                          <a:latin typeface="Calibri"/>
                        </a:rPr>
                        <a:t>Lee</a:t>
                      </a:r>
                    </a:p>
                  </a:txBody>
                  <a:tcPr marL="9525" marR="9525" marT="9525"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74.9%</a:t>
                      </a:r>
                    </a:p>
                  </a:txBody>
                  <a:tcPr marL="9525" marR="9525" marT="9525" marB="0" anchor="b">
                    <a:lnL>
                      <a:noFill/>
                    </a:lnL>
                    <a:lnR>
                      <a:noFill/>
                    </a:lnR>
                    <a:lnT>
                      <a:noFill/>
                    </a:lnT>
                    <a:lnB>
                      <a:noFill/>
                    </a:lnB>
                    <a:solidFill>
                      <a:srgbClr val="B8CCE4"/>
                    </a:solidFill>
                  </a:tcPr>
                </a:tc>
                <a:tc>
                  <a:txBody>
                    <a:bodyPr/>
                    <a:lstStyle/>
                    <a:p>
                      <a:pPr algn="ctr" fontAlgn="b"/>
                      <a:r>
                        <a:rPr lang="en-US" sz="2000" b="0" i="0" u="none" strike="noStrike">
                          <a:solidFill>
                            <a:srgbClr val="000000"/>
                          </a:solidFill>
                          <a:effectLst/>
                          <a:latin typeface="Calibri"/>
                        </a:rPr>
                        <a:t>70.2%</a:t>
                      </a:r>
                    </a:p>
                  </a:txBody>
                  <a:tcPr marL="9525" marR="9525" marT="9525" marB="0" anchor="b">
                    <a:lnL>
                      <a:noFill/>
                    </a:lnL>
                    <a:lnR>
                      <a:noFill/>
                    </a:lnR>
                    <a:lnT>
                      <a:noFill/>
                    </a:lnT>
                    <a:lnB>
                      <a:noFill/>
                    </a:lnB>
                    <a:solidFill>
                      <a:srgbClr val="D8E4BC"/>
                    </a:solidFill>
                  </a:tcPr>
                </a:tc>
                <a:tc>
                  <a:txBody>
                    <a:bodyPr/>
                    <a:lstStyle/>
                    <a:p>
                      <a:pPr algn="ctr" fontAlgn="b"/>
                      <a:r>
                        <a:rPr lang="en-US" sz="2000" b="0" i="0" u="none" strike="noStrike">
                          <a:solidFill>
                            <a:srgbClr val="000000"/>
                          </a:solidFill>
                          <a:effectLst/>
                          <a:latin typeface="Calibri"/>
                        </a:rPr>
                        <a:t>87.0%</a:t>
                      </a:r>
                    </a:p>
                  </a:txBody>
                  <a:tcPr marL="9525" marR="9525" marT="9525" marB="0" anchor="b">
                    <a:lnL>
                      <a:noFill/>
                    </a:lnL>
                    <a:lnR>
                      <a:noFill/>
                    </a:lnR>
                    <a:lnT>
                      <a:noFill/>
                    </a:lnT>
                    <a:lnB>
                      <a:noFill/>
                    </a:lnB>
                    <a:solidFill>
                      <a:srgbClr val="F2DCDB"/>
                    </a:solidFill>
                  </a:tcPr>
                </a:tc>
                <a:tc>
                  <a:txBody>
                    <a:bodyPr/>
                    <a:lstStyle/>
                    <a:p>
                      <a:pPr algn="ctr" fontAlgn="b"/>
                      <a:r>
                        <a:rPr lang="en-US" sz="2000" b="0" i="0" u="none" strike="noStrike">
                          <a:solidFill>
                            <a:srgbClr val="000000"/>
                          </a:solidFill>
                          <a:effectLst/>
                          <a:latin typeface="Calibri"/>
                        </a:rPr>
                        <a:t>74.5%</a:t>
                      </a:r>
                    </a:p>
                  </a:txBody>
                  <a:tcPr marL="9525" marR="9525" marT="9525" marB="0" anchor="b">
                    <a:lnL>
                      <a:noFill/>
                    </a:lnL>
                    <a:lnR>
                      <a:noFill/>
                    </a:lnR>
                    <a:lnT>
                      <a:noFill/>
                    </a:lnT>
                    <a:lnB>
                      <a:noFill/>
                    </a:lnB>
                    <a:solidFill>
                      <a:srgbClr val="B8CCE4"/>
                    </a:solidFill>
                  </a:tcPr>
                </a:tc>
                <a:tc>
                  <a:txBody>
                    <a:bodyPr/>
                    <a:lstStyle/>
                    <a:p>
                      <a:pPr algn="ctr" fontAlgn="b"/>
                      <a:r>
                        <a:rPr lang="en-US" sz="2000" b="0" i="0" u="none" strike="noStrike">
                          <a:solidFill>
                            <a:srgbClr val="000000"/>
                          </a:solidFill>
                          <a:effectLst/>
                          <a:latin typeface="Calibri"/>
                        </a:rPr>
                        <a:t>69.71%</a:t>
                      </a:r>
                    </a:p>
                  </a:txBody>
                  <a:tcPr marL="9525" marR="9525" marT="9525" marB="0" anchor="b">
                    <a:lnL>
                      <a:noFill/>
                    </a:lnL>
                    <a:lnR>
                      <a:noFill/>
                    </a:lnR>
                    <a:lnT>
                      <a:noFill/>
                    </a:lnT>
                    <a:lnB>
                      <a:noFill/>
                    </a:lnB>
                    <a:solidFill>
                      <a:srgbClr val="D8E4BC"/>
                    </a:solidFill>
                  </a:tcPr>
                </a:tc>
              </a:tr>
              <a:tr h="601362">
                <a:tc>
                  <a:txBody>
                    <a:bodyPr/>
                    <a:lstStyle/>
                    <a:p>
                      <a:pPr algn="l" fontAlgn="b"/>
                      <a:r>
                        <a:rPr lang="en-US" sz="2000" b="0" i="0" u="none" strike="noStrike">
                          <a:solidFill>
                            <a:srgbClr val="000000"/>
                          </a:solidFill>
                          <a:effectLst/>
                          <a:latin typeface="Calibri"/>
                        </a:rPr>
                        <a:t>College Total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Calibri"/>
                        </a:rPr>
                        <a:t>77.0%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r>
                        <a:rPr lang="en-US" sz="2000" b="0" i="0" u="none" strike="noStrike">
                          <a:solidFill>
                            <a:srgbClr val="000000"/>
                          </a:solidFill>
                          <a:effectLst/>
                          <a:latin typeface="Calibri"/>
                        </a:rPr>
                        <a:t>70.1%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000" b="0" i="0" u="none" strike="noStrike">
                          <a:solidFill>
                            <a:srgbClr val="000000"/>
                          </a:solidFill>
                          <a:effectLst/>
                          <a:latin typeface="Calibri"/>
                        </a:rPr>
                        <a:t>87.0%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2000" b="0" i="0" u="none" strike="noStrike">
                          <a:solidFill>
                            <a:srgbClr val="000000"/>
                          </a:solidFill>
                          <a:effectLst/>
                          <a:latin typeface="Calibri"/>
                        </a:rPr>
                        <a:t>75.6%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r>
                        <a:rPr lang="en-US" sz="2000" b="0" i="0" u="none" strike="noStrike" dirty="0">
                          <a:solidFill>
                            <a:srgbClr val="000000"/>
                          </a:solidFill>
                          <a:effectLst/>
                          <a:latin typeface="Calibri"/>
                        </a:rPr>
                        <a:t>73.36%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r>
            </a:tbl>
          </a:graphicData>
        </a:graphic>
      </p:graphicFrame>
    </p:spTree>
    <p:extLst>
      <p:ext uri="{BB962C8B-B14F-4D97-AF65-F5344CB8AC3E}">
        <p14:creationId xmlns:p14="http://schemas.microsoft.com/office/powerpoint/2010/main" val="3962416191"/>
      </p:ext>
    </p:extLst>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Training Module Completers</a:t>
            </a:r>
            <a:endParaRPr lang="en-US" dirty="0"/>
          </a:p>
        </p:txBody>
      </p:sp>
      <p:sp>
        <p:nvSpPr>
          <p:cNvPr id="3" name="Content Placeholder 2"/>
          <p:cNvSpPr>
            <a:spLocks noGrp="1"/>
          </p:cNvSpPr>
          <p:nvPr>
            <p:ph sz="quarter" idx="1"/>
          </p:nvPr>
        </p:nvSpPr>
        <p:spPr/>
        <p:txBody>
          <a:bodyPr>
            <a:normAutofit/>
          </a:bodyPr>
          <a:lstStyle/>
          <a:p>
            <a:pPr>
              <a:buNone/>
            </a:pPr>
            <a:endParaRPr lang="en-US" dirty="0"/>
          </a:p>
          <a:p>
            <a:r>
              <a:rPr lang="en-US" dirty="0"/>
              <a:t>As </a:t>
            </a:r>
            <a:r>
              <a:rPr lang="en-US" dirty="0" smtClean="0"/>
              <a:t>of August 2014</a:t>
            </a:r>
            <a:r>
              <a:rPr lang="en-US" dirty="0"/>
              <a:t>, </a:t>
            </a:r>
            <a:r>
              <a:rPr lang="en-US" dirty="0" smtClean="0">
                <a:solidFill>
                  <a:srgbClr val="00B050"/>
                </a:solidFill>
              </a:rPr>
              <a:t>140</a:t>
            </a:r>
            <a:r>
              <a:rPr lang="en-US" dirty="0" smtClean="0"/>
              <a:t> </a:t>
            </a:r>
            <a:r>
              <a:rPr lang="en-US" dirty="0"/>
              <a:t>faculty and staff have completed the ten Cornerstone Instructor Training Modules.  </a:t>
            </a:r>
          </a:p>
          <a:p>
            <a:pPr marL="0" indent="0">
              <a:buNone/>
            </a:pPr>
            <a:endParaRPr lang="en-US" dirty="0"/>
          </a:p>
          <a:p>
            <a:r>
              <a:rPr lang="en-US" dirty="0">
                <a:solidFill>
                  <a:srgbClr val="FF0000"/>
                </a:solidFill>
              </a:rPr>
              <a:t>602</a:t>
            </a:r>
            <a:r>
              <a:rPr lang="en-US" dirty="0"/>
              <a:t> faculty, staff and administrators have attended one or more QEP Cornerstone Module.</a:t>
            </a:r>
          </a:p>
          <a:p>
            <a:pPr marL="0" indent="0">
              <a:buNone/>
            </a:pPr>
            <a:endParaRPr lang="en-US" dirty="0"/>
          </a:p>
          <a:p>
            <a:r>
              <a:rPr lang="en-US" b="1" dirty="0"/>
              <a:t>All departments are encouraged to set training completion goals in the </a:t>
            </a:r>
            <a:r>
              <a:rPr lang="en-US" b="1" dirty="0" smtClean="0"/>
              <a:t>2014-2015 </a:t>
            </a:r>
            <a:r>
              <a:rPr lang="en-US" b="1" dirty="0"/>
              <a:t>Unit Plans.</a:t>
            </a:r>
          </a:p>
          <a:p>
            <a:endParaRPr lang="en-US" dirty="0"/>
          </a:p>
        </p:txBody>
      </p:sp>
    </p:spTree>
    <p:extLst>
      <p:ext uri="{BB962C8B-B14F-4D97-AF65-F5344CB8AC3E}">
        <p14:creationId xmlns:p14="http://schemas.microsoft.com/office/powerpoint/2010/main" val="3564588390"/>
      </p:ext>
    </p:extLst>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457200"/>
          </a:xfrm>
        </p:spPr>
        <p:txBody>
          <a:bodyPr>
            <a:noAutofit/>
          </a:bodyPr>
          <a:lstStyle/>
          <a:p>
            <a:pPr lvl="1" algn="ctr" rtl="0">
              <a:spcBef>
                <a:spcPct val="0"/>
              </a:spcBef>
            </a:pPr>
            <a:r>
              <a:rPr lang="en-US" sz="2700" kern="1200" dirty="0" smtClean="0">
                <a:solidFill>
                  <a:schemeClr val="tx2"/>
                </a:solidFill>
                <a:latin typeface="Cambria" pitchFamily="18" charset="0"/>
                <a:ea typeface="+mj-ea"/>
                <a:cs typeface="+mj-cs"/>
              </a:rPr>
              <a:t/>
            </a:r>
            <a:br>
              <a:rPr lang="en-US" sz="2700" kern="1200" dirty="0" smtClean="0">
                <a:solidFill>
                  <a:schemeClr val="tx2"/>
                </a:solidFill>
                <a:latin typeface="Cambria" pitchFamily="18" charset="0"/>
                <a:ea typeface="+mj-ea"/>
                <a:cs typeface="+mj-cs"/>
              </a:rPr>
            </a:br>
            <a:r>
              <a:rPr lang="en-US" sz="2700" kern="1200" dirty="0">
                <a:solidFill>
                  <a:schemeClr val="tx2"/>
                </a:solidFill>
                <a:latin typeface="Cambria" pitchFamily="18" charset="0"/>
                <a:ea typeface="+mj-ea"/>
                <a:cs typeface="+mj-cs"/>
              </a:rPr>
              <a:t/>
            </a:r>
            <a:br>
              <a:rPr lang="en-US" sz="2700" kern="1200" dirty="0">
                <a:solidFill>
                  <a:schemeClr val="tx2"/>
                </a:solidFill>
                <a:latin typeface="Cambria" pitchFamily="18" charset="0"/>
                <a:ea typeface="+mj-ea"/>
                <a:cs typeface="+mj-cs"/>
              </a:rPr>
            </a:br>
            <a:r>
              <a:rPr lang="en-US" sz="2700" kern="1200" dirty="0" smtClean="0">
                <a:solidFill>
                  <a:schemeClr val="tx2"/>
                </a:solidFill>
                <a:latin typeface="Cambria" pitchFamily="18" charset="0"/>
                <a:ea typeface="+mj-ea"/>
                <a:cs typeface="+mj-cs"/>
              </a:rPr>
              <a:t/>
            </a:r>
            <a:br>
              <a:rPr lang="en-US" sz="2700" kern="1200" dirty="0" smtClean="0">
                <a:solidFill>
                  <a:schemeClr val="tx2"/>
                </a:solidFill>
                <a:latin typeface="Cambria" pitchFamily="18" charset="0"/>
                <a:ea typeface="+mj-ea"/>
                <a:cs typeface="+mj-cs"/>
              </a:rPr>
            </a:br>
            <a:r>
              <a:rPr lang="en-US" sz="2700" kern="1200" dirty="0">
                <a:solidFill>
                  <a:schemeClr val="tx2"/>
                </a:solidFill>
                <a:latin typeface="Cambria" pitchFamily="18" charset="0"/>
                <a:ea typeface="+mj-ea"/>
                <a:cs typeface="+mj-cs"/>
              </a:rPr>
              <a:t/>
            </a:r>
            <a:br>
              <a:rPr lang="en-US" sz="2700" kern="1200" dirty="0">
                <a:solidFill>
                  <a:schemeClr val="tx2"/>
                </a:solidFill>
                <a:latin typeface="Cambria" pitchFamily="18" charset="0"/>
                <a:ea typeface="+mj-ea"/>
                <a:cs typeface="+mj-cs"/>
              </a:rPr>
            </a:br>
            <a:r>
              <a:rPr lang="en-US" sz="2700" kern="1200" dirty="0">
                <a:solidFill>
                  <a:schemeClr val="tx2"/>
                </a:solidFill>
                <a:latin typeface="Cambria" pitchFamily="18" charset="0"/>
                <a:ea typeface="+mj-ea"/>
                <a:cs typeface="+mj-cs"/>
              </a:rPr>
              <a:t/>
            </a:r>
            <a:br>
              <a:rPr lang="en-US" sz="2700" kern="1200" dirty="0">
                <a:solidFill>
                  <a:schemeClr val="tx2"/>
                </a:solidFill>
                <a:latin typeface="Cambria" pitchFamily="18" charset="0"/>
                <a:ea typeface="+mj-ea"/>
                <a:cs typeface="+mj-cs"/>
              </a:rPr>
            </a:br>
            <a:r>
              <a:rPr lang="en-US" sz="2700" kern="1200" dirty="0" smtClean="0">
                <a:solidFill>
                  <a:schemeClr val="tx2"/>
                </a:solidFill>
                <a:latin typeface="Cambria" pitchFamily="18" charset="0"/>
              </a:rPr>
              <a:t>Thank you for your participation!</a:t>
            </a:r>
            <a:endParaRPr lang="en-US" sz="2700" kern="1200" dirty="0">
              <a:solidFill>
                <a:schemeClr val="tx2"/>
              </a:solidFill>
              <a:latin typeface="Cambria" pitchFamily="18" charset="0"/>
            </a:endParaRPr>
          </a:p>
        </p:txBody>
      </p:sp>
      <p:pic>
        <p:nvPicPr>
          <p:cNvPr id="5" name="Picture 2" descr="Cornerston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5532" y="1403773"/>
            <a:ext cx="2895600" cy="2831253"/>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143000" y="4953000"/>
            <a:ext cx="7239000" cy="369332"/>
          </a:xfrm>
          <a:prstGeom prst="rect">
            <a:avLst/>
          </a:prstGeom>
        </p:spPr>
        <p:txBody>
          <a:bodyPr wrap="square">
            <a:spAutoFit/>
          </a:bodyPr>
          <a:lstStyle/>
          <a:p>
            <a:pPr algn="ctr"/>
            <a:r>
              <a:rPr lang="en-US" dirty="0">
                <a:hlinkClick r:id="rId4"/>
              </a:rPr>
              <a:t>http://www.fsw.edu/fye/indexhttp://www.fsw.edu/fye/index</a:t>
            </a:r>
            <a:endParaRPr lang="en-US" dirty="0"/>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646" y="152400"/>
            <a:ext cx="8907581" cy="670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1663898" y="762000"/>
            <a:ext cx="2312813" cy="707886"/>
          </a:xfrm>
          <a:prstGeom prst="rect">
            <a:avLst/>
          </a:prstGeom>
          <a:noFill/>
        </p:spPr>
        <p:txBody>
          <a:bodyPr wrap="none" lIns="91440" tIns="45720" rIns="91440" bIns="45720">
            <a:spAutoFit/>
          </a:bodyPr>
          <a:lstStyle/>
          <a:p>
            <a:pPr algn="ct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Fall 2013</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6850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999094" y="2133600"/>
            <a:ext cx="1882055" cy="584775"/>
          </a:xfrm>
          <a:prstGeom prst="rect">
            <a:avLst/>
          </a:prstGeom>
        </p:spPr>
        <p:txBody>
          <a:bodyPr wrap="none">
            <a:spAutoFit/>
          </a:bodyPr>
          <a:lstStyle/>
          <a:p>
            <a:pPr algn="ct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Fall 2014</a:t>
            </a:r>
          </a:p>
        </p:txBody>
      </p:sp>
    </p:spTree>
    <p:extLst>
      <p:ext uri="{BB962C8B-B14F-4D97-AF65-F5344CB8AC3E}">
        <p14:creationId xmlns:p14="http://schemas.microsoft.com/office/powerpoint/2010/main" val="1880588590"/>
      </p:ext>
    </p:extLst>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12155" cy="678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953001" y="712857"/>
            <a:ext cx="2312813" cy="707886"/>
          </a:xfrm>
          <a:prstGeom prst="rect">
            <a:avLst/>
          </a:prstGeom>
          <a:noFill/>
        </p:spPr>
        <p:txBody>
          <a:bodyPr wrap="none" lIns="91440" tIns="45720" rIns="91440" bIns="45720">
            <a:spAutoFit/>
          </a:bodyPr>
          <a:lstStyle/>
          <a:p>
            <a:pPr algn="ct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Fall 2014</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4808"/>
            <a:ext cx="9112155" cy="68789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876800" y="1828800"/>
            <a:ext cx="2514600" cy="707886"/>
          </a:xfrm>
          <a:prstGeom prst="rect">
            <a:avLst/>
          </a:prstGeom>
        </p:spPr>
        <p:txBody>
          <a:bodyPr wrap="square">
            <a:spAutoFit/>
          </a:bodyPr>
          <a:lstStyle/>
          <a:p>
            <a:pPr algn="ctr"/>
            <a:r>
              <a:rPr lang="en-U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Fall </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2014</a:t>
            </a:r>
            <a:endParaRPr lang="en-U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009549560"/>
      </p:ext>
    </p:extLst>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47096" y="29570"/>
            <a:ext cx="8229600" cy="685800"/>
          </a:xfrm>
        </p:spPr>
        <p:txBody>
          <a:bodyPr/>
          <a:lstStyle/>
          <a:p>
            <a:pPr algn="ctr"/>
            <a:r>
              <a:rPr lang="en-US" dirty="0" smtClean="0"/>
              <a:t>Success Strategies Survey</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186812284"/>
              </p:ext>
            </p:extLst>
          </p:nvPr>
        </p:nvGraphicFramePr>
        <p:xfrm>
          <a:off x="228600" y="838200"/>
          <a:ext cx="8686799" cy="5455681"/>
        </p:xfrm>
        <a:graphic>
          <a:graphicData uri="http://schemas.openxmlformats.org/drawingml/2006/table">
            <a:tbl>
              <a:tblPr/>
              <a:tblGrid>
                <a:gridCol w="3327502"/>
                <a:gridCol w="892376"/>
                <a:gridCol w="1013376"/>
                <a:gridCol w="927668"/>
                <a:gridCol w="710876"/>
                <a:gridCol w="766335"/>
                <a:gridCol w="1048666"/>
              </a:tblGrid>
              <a:tr h="378667">
                <a:tc>
                  <a:txBody>
                    <a:bodyPr/>
                    <a:lstStyle/>
                    <a:p>
                      <a:pPr algn="l" fontAlgn="b"/>
                      <a:r>
                        <a:rPr lang="en-US" sz="1800" b="0" i="0" u="none" strike="noStrike">
                          <a:solidFill>
                            <a:srgbClr val="000000"/>
                          </a:solidFill>
                          <a:effectLst/>
                          <a:latin typeface="Calibri"/>
                        </a:rPr>
                        <a:t>Table 1 </a:t>
                      </a: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r>
              <a:tr h="307133">
                <a:tc gridSpan="7">
                  <a:txBody>
                    <a:bodyPr/>
                    <a:lstStyle/>
                    <a:p>
                      <a:pPr algn="l" fontAlgn="b"/>
                      <a:r>
                        <a:rPr lang="en-US" sz="1800" b="0" i="1" u="none" strike="noStrike" dirty="0">
                          <a:solidFill>
                            <a:srgbClr val="000000"/>
                          </a:solidFill>
                          <a:effectLst/>
                          <a:latin typeface="Calibri"/>
                        </a:rPr>
                        <a:t>Percentage of Respondents Reporting Utilization of Cognitive and Goal Attainment Strategies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95204">
                <a:tc>
                  <a:txBody>
                    <a:bodyPr/>
                    <a:lstStyle/>
                    <a:p>
                      <a:pPr algn="ctr" fontAlgn="b"/>
                      <a:r>
                        <a:rPr lang="en-US" sz="1800" b="0" i="0" u="none" strike="noStrike">
                          <a:solidFill>
                            <a:srgbClr val="000000"/>
                          </a:solidFill>
                          <a:effectLst/>
                          <a:latin typeface="Calibri"/>
                        </a:rPr>
                        <a:t>Support Service</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a:rPr>
                        <a:t>Fall         2012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Spring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Summer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800" b="0" i="0" u="none" strike="noStrike">
                          <a:solidFill>
                            <a:srgbClr val="000000"/>
                          </a:solidFill>
                          <a:effectLst/>
                          <a:latin typeface="Calibri"/>
                        </a:rPr>
                        <a:t>Fall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Spring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Summer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r h="416535">
                <a:tc>
                  <a:txBody>
                    <a:bodyPr/>
                    <a:lstStyle/>
                    <a:p>
                      <a:pPr algn="l" fontAlgn="b"/>
                      <a:r>
                        <a:rPr lang="en-US" sz="1800" b="0" i="0" u="none" strike="noStrike">
                          <a:solidFill>
                            <a:srgbClr val="000000"/>
                          </a:solidFill>
                          <a:effectLst/>
                          <a:latin typeface="Calibri"/>
                        </a:rPr>
                        <a:t>Academic Success Centers</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0" i="0" u="none" strike="noStrike">
                          <a:solidFill>
                            <a:srgbClr val="000000"/>
                          </a:solidFill>
                          <a:effectLst/>
                          <a:latin typeface="Calibri"/>
                        </a:rPr>
                        <a:t>92.5%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800" b="0" i="0" u="none" strike="noStrike">
                          <a:solidFill>
                            <a:srgbClr val="000000"/>
                          </a:solidFill>
                          <a:effectLst/>
                          <a:latin typeface="Calibri"/>
                        </a:rPr>
                        <a:t>94.6%</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800" b="0" i="0" u="none" strike="noStrike">
                          <a:solidFill>
                            <a:srgbClr val="000000"/>
                          </a:solidFill>
                          <a:effectLst/>
                          <a:latin typeface="Calibri"/>
                        </a:rPr>
                        <a:t>82.0%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r" fontAlgn="b"/>
                      <a:r>
                        <a:rPr lang="en-US" sz="1800" b="0" i="0" u="none" strike="noStrike">
                          <a:solidFill>
                            <a:srgbClr val="000000"/>
                          </a:solidFill>
                          <a:effectLst/>
                          <a:latin typeface="Calibri"/>
                        </a:rPr>
                        <a:t>85.0%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800" b="0" i="0" u="none" strike="noStrike">
                          <a:solidFill>
                            <a:srgbClr val="000000"/>
                          </a:solidFill>
                          <a:effectLst/>
                          <a:latin typeface="Calibri"/>
                        </a:rPr>
                        <a:t>86.76%</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800" b="0" i="0" u="none" strike="noStrike">
                          <a:solidFill>
                            <a:srgbClr val="000000"/>
                          </a:solidFill>
                          <a:effectLst/>
                          <a:latin typeface="Calibri"/>
                        </a:rPr>
                        <a:t>96.30%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r>
              <a:tr h="378667">
                <a:tc>
                  <a:txBody>
                    <a:bodyPr/>
                    <a:lstStyle/>
                    <a:p>
                      <a:pPr algn="l" fontAlgn="b"/>
                      <a:r>
                        <a:rPr lang="en-US" sz="1800" b="0" i="0" u="none" strike="noStrike">
                          <a:solidFill>
                            <a:srgbClr val="000000"/>
                          </a:solidFill>
                          <a:effectLst/>
                          <a:latin typeface="Calibri"/>
                        </a:rPr>
                        <a:t>Career Services</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47.5%</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55.4%</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54.0%</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32.8%</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48.53%</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70.37%</a:t>
                      </a:r>
                    </a:p>
                  </a:txBody>
                  <a:tcPr marL="9525" marR="9525" marT="9525" marB="0" anchor="b">
                    <a:lnL>
                      <a:noFill/>
                    </a:lnL>
                    <a:lnR>
                      <a:noFill/>
                    </a:lnR>
                    <a:lnT>
                      <a:noFill/>
                    </a:lnT>
                    <a:lnB>
                      <a:noFill/>
                    </a:lnB>
                    <a:solidFill>
                      <a:srgbClr val="F2DCDB"/>
                    </a:solidFill>
                  </a:tcPr>
                </a:tc>
              </a:tr>
              <a:tr h="378667">
                <a:tc>
                  <a:txBody>
                    <a:bodyPr/>
                    <a:lstStyle/>
                    <a:p>
                      <a:pPr algn="l" fontAlgn="b"/>
                      <a:r>
                        <a:rPr lang="en-US" sz="1800" b="0" i="0" u="none" strike="noStrike">
                          <a:solidFill>
                            <a:srgbClr val="000000"/>
                          </a:solidFill>
                          <a:effectLst/>
                          <a:latin typeface="Calibri"/>
                        </a:rPr>
                        <a:t>Peer Mentoring </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40.0%</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60.7%</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58.0%</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47.2%</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a:noFill/>
                    </a:lnB>
                    <a:solidFill>
                      <a:srgbClr val="F2DCDB"/>
                    </a:solidFill>
                  </a:tcPr>
                </a:tc>
              </a:tr>
              <a:tr h="378667">
                <a:tc>
                  <a:txBody>
                    <a:bodyPr/>
                    <a:lstStyle/>
                    <a:p>
                      <a:pPr algn="l" fontAlgn="b"/>
                      <a:r>
                        <a:rPr lang="en-US" sz="1800" b="0" i="0" u="none" strike="noStrike">
                          <a:solidFill>
                            <a:srgbClr val="000000"/>
                          </a:solidFill>
                          <a:effectLst/>
                          <a:latin typeface="Calibri"/>
                        </a:rPr>
                        <a:t>Peer Tutoring </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27.5%</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37.5%</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34.0%</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22.2%</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33.82%</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48.15%</a:t>
                      </a:r>
                    </a:p>
                  </a:txBody>
                  <a:tcPr marL="9525" marR="9525" marT="9525" marB="0" anchor="b">
                    <a:lnL>
                      <a:noFill/>
                    </a:lnL>
                    <a:lnR>
                      <a:noFill/>
                    </a:lnR>
                    <a:lnT>
                      <a:noFill/>
                    </a:lnT>
                    <a:lnB>
                      <a:noFill/>
                    </a:lnB>
                    <a:solidFill>
                      <a:srgbClr val="F2DCDB"/>
                    </a:solidFill>
                  </a:tcPr>
                </a:tc>
              </a:tr>
              <a:tr h="378667">
                <a:tc>
                  <a:txBody>
                    <a:bodyPr/>
                    <a:lstStyle/>
                    <a:p>
                      <a:pPr algn="l" fontAlgn="b"/>
                      <a:r>
                        <a:rPr lang="en-US" sz="1800" b="0" i="0" u="none" strike="noStrike">
                          <a:solidFill>
                            <a:srgbClr val="000000"/>
                          </a:solidFill>
                          <a:effectLst/>
                          <a:latin typeface="Calibri"/>
                        </a:rPr>
                        <a:t>FYE Staff or Academic Coaching</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40.0%</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75.0%</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62.0%</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49.4%</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a:noFill/>
                    </a:lnB>
                    <a:solidFill>
                      <a:srgbClr val="F2DCDB"/>
                    </a:solidFill>
                  </a:tcPr>
                </a:tc>
              </a:tr>
              <a:tr h="378667">
                <a:tc>
                  <a:txBody>
                    <a:bodyPr/>
                    <a:lstStyle/>
                    <a:p>
                      <a:pPr algn="l" fontAlgn="b"/>
                      <a:r>
                        <a:rPr lang="en-US" sz="1800" b="0" i="0" u="none" strike="noStrike">
                          <a:solidFill>
                            <a:srgbClr val="000000"/>
                          </a:solidFill>
                          <a:effectLst/>
                          <a:latin typeface="Calibri"/>
                        </a:rPr>
                        <a:t>Advising Staff</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55.0%</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69.6%</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76.0%</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63.9%</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79.41%</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81.48%</a:t>
                      </a:r>
                    </a:p>
                  </a:txBody>
                  <a:tcPr marL="9525" marR="9525" marT="9525" marB="0" anchor="b">
                    <a:lnL>
                      <a:noFill/>
                    </a:lnL>
                    <a:lnR>
                      <a:noFill/>
                    </a:lnR>
                    <a:lnT>
                      <a:noFill/>
                    </a:lnT>
                    <a:lnB>
                      <a:noFill/>
                    </a:lnB>
                    <a:solidFill>
                      <a:srgbClr val="F2DCDB"/>
                    </a:solidFill>
                  </a:tcPr>
                </a:tc>
              </a:tr>
              <a:tr h="378667">
                <a:tc>
                  <a:txBody>
                    <a:bodyPr/>
                    <a:lstStyle/>
                    <a:p>
                      <a:pPr algn="l" fontAlgn="b"/>
                      <a:r>
                        <a:rPr lang="en-US" sz="1800" b="0" i="0" u="none" strike="noStrike">
                          <a:solidFill>
                            <a:srgbClr val="000000"/>
                          </a:solidFill>
                          <a:effectLst/>
                          <a:latin typeface="Calibri"/>
                        </a:rPr>
                        <a:t>Financial Aid Staff</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50.0%</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60.7%</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72.0%</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48.3%</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69.12%</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77.78%</a:t>
                      </a:r>
                    </a:p>
                  </a:txBody>
                  <a:tcPr marL="9525" marR="9525" marT="9525" marB="0" anchor="b">
                    <a:lnL>
                      <a:noFill/>
                    </a:lnL>
                    <a:lnR>
                      <a:noFill/>
                    </a:lnR>
                    <a:lnT>
                      <a:noFill/>
                    </a:lnT>
                    <a:lnB>
                      <a:noFill/>
                    </a:lnB>
                    <a:solidFill>
                      <a:srgbClr val="F2DCDB"/>
                    </a:solidFill>
                  </a:tcPr>
                </a:tc>
              </a:tr>
              <a:tr h="378667">
                <a:tc>
                  <a:txBody>
                    <a:bodyPr/>
                    <a:lstStyle/>
                    <a:p>
                      <a:pPr algn="l" fontAlgn="b"/>
                      <a:r>
                        <a:rPr lang="en-US" sz="1800" b="0" i="0" u="none" strike="noStrike">
                          <a:solidFill>
                            <a:srgbClr val="000000"/>
                          </a:solidFill>
                          <a:effectLst/>
                          <a:latin typeface="Calibri"/>
                        </a:rPr>
                        <a:t>Library Staff</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60.0%</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67.9%</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66.0%</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48.3%</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58.82%</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81.48%</a:t>
                      </a:r>
                    </a:p>
                  </a:txBody>
                  <a:tcPr marL="9525" marR="9525" marT="9525" marB="0" anchor="b">
                    <a:lnL>
                      <a:noFill/>
                    </a:lnL>
                    <a:lnR>
                      <a:noFill/>
                    </a:lnR>
                    <a:lnT>
                      <a:noFill/>
                    </a:lnT>
                    <a:lnB>
                      <a:noFill/>
                    </a:lnB>
                    <a:solidFill>
                      <a:srgbClr val="F2DCDB"/>
                    </a:solidFill>
                  </a:tcPr>
                </a:tc>
              </a:tr>
              <a:tr h="378667">
                <a:tc>
                  <a:txBody>
                    <a:bodyPr/>
                    <a:lstStyle/>
                    <a:p>
                      <a:pPr algn="l" fontAlgn="b"/>
                      <a:r>
                        <a:rPr lang="en-US" sz="1800" b="0" i="0" u="none" strike="noStrike">
                          <a:solidFill>
                            <a:srgbClr val="000000"/>
                          </a:solidFill>
                          <a:effectLst/>
                          <a:latin typeface="Calibri"/>
                        </a:rPr>
                        <a:t>New Student Programs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a:rPr>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l" fontAlgn="b"/>
                      <a:r>
                        <a:rPr lang="en-US" sz="1800" b="0" i="0" u="none" strike="noStrike">
                          <a:solidFill>
                            <a:srgbClr val="000000"/>
                          </a:solidFill>
                          <a:effectLst/>
                          <a:latin typeface="Calibri"/>
                        </a:rPr>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l" fontAlgn="b"/>
                      <a:r>
                        <a:rPr lang="en-US" sz="1800" b="0" i="0" u="none" strike="noStrike">
                          <a:solidFill>
                            <a:srgbClr val="000000"/>
                          </a:solidFill>
                          <a:effectLst/>
                          <a:latin typeface="Calibri"/>
                        </a:rPr>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en-US" sz="1800" b="0" i="0" u="none" strike="noStrike">
                          <a:solidFill>
                            <a:srgbClr val="000000"/>
                          </a:solidFill>
                          <a:effectLst/>
                          <a:latin typeface="Calibri"/>
                        </a:rPr>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72.06%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dirty="0">
                          <a:solidFill>
                            <a:srgbClr val="000000"/>
                          </a:solidFill>
                          <a:effectLst/>
                          <a:latin typeface="Calibri"/>
                        </a:rPr>
                        <a:t>88.89%</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r>
              <a:tr h="528806">
                <a:tc gridSpan="7">
                  <a:txBody>
                    <a:bodyPr/>
                    <a:lstStyle/>
                    <a:p>
                      <a:pPr algn="l" fontAlgn="b"/>
                      <a:r>
                        <a:rPr lang="en-US" sz="1100" b="0" i="0" u="none" strike="noStrike" dirty="0">
                          <a:solidFill>
                            <a:srgbClr val="000000"/>
                          </a:solidFill>
                          <a:effectLst/>
                          <a:latin typeface="Calibri"/>
                        </a:rPr>
                        <a:t>*Item did not appear on survey. The "New Student Programs" category was added in spring 2014 and replaced two categories that were formerly measured separately, "Peer Mentoring" and "FYE Staff or Academic Coaching."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4271270559"/>
      </p:ext>
    </p:extLst>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pPr algn="ctr"/>
            <a:r>
              <a:rPr lang="en-US" dirty="0" smtClean="0"/>
              <a:t>Success Strategies Survey</a:t>
            </a:r>
            <a:endParaRPr lang="en-US" dirty="0"/>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4173165455"/>
              </p:ext>
            </p:extLst>
          </p:nvPr>
        </p:nvGraphicFramePr>
        <p:xfrm>
          <a:off x="228601" y="990600"/>
          <a:ext cx="8534399" cy="5635961"/>
        </p:xfrm>
        <a:graphic>
          <a:graphicData uri="http://schemas.openxmlformats.org/drawingml/2006/table">
            <a:tbl>
              <a:tblPr/>
              <a:tblGrid>
                <a:gridCol w="3613706"/>
                <a:gridCol w="825466"/>
                <a:gridCol w="898841"/>
                <a:gridCol w="843810"/>
                <a:gridCol w="701645"/>
                <a:gridCol w="770434"/>
                <a:gridCol w="880497"/>
              </a:tblGrid>
              <a:tr h="445284">
                <a:tc>
                  <a:txBody>
                    <a:bodyPr/>
                    <a:lstStyle/>
                    <a:p>
                      <a:pPr algn="l" fontAlgn="b"/>
                      <a:r>
                        <a:rPr lang="en-US" sz="1800" b="0" i="0" u="none" strike="noStrike" dirty="0">
                          <a:solidFill>
                            <a:srgbClr val="000000"/>
                          </a:solidFill>
                          <a:effectLst/>
                          <a:latin typeface="Calibri"/>
                        </a:rPr>
                        <a:t>Table 2</a:t>
                      </a: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r>
              <a:tr h="316716">
                <a:tc gridSpan="7">
                  <a:txBody>
                    <a:bodyPr/>
                    <a:lstStyle/>
                    <a:p>
                      <a:pPr algn="l" fontAlgn="b"/>
                      <a:r>
                        <a:rPr lang="en-US" sz="1800" b="0" i="1" u="none" strike="noStrike" dirty="0">
                          <a:solidFill>
                            <a:srgbClr val="000000"/>
                          </a:solidFill>
                          <a:effectLst/>
                          <a:latin typeface="Calibri"/>
                        </a:rPr>
                        <a:t>Percentage of Respondents Reporting Participation in Campus Engagement Activities</a:t>
                      </a:r>
                    </a:p>
                    <a:p>
                      <a:pPr algn="l" fontAlgn="b"/>
                      <a:r>
                        <a:rPr lang="en-US" sz="1800" b="1" i="1" u="none" strike="noStrike" dirty="0">
                          <a:solidFill>
                            <a:srgbClr val="000000"/>
                          </a:solidFill>
                          <a:effectLst/>
                          <a:latin typeface="Calibri"/>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1800" b="1" i="1" u="none" strike="noStrike" dirty="0">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890567">
                <a:tc>
                  <a:txBody>
                    <a:bodyPr/>
                    <a:lstStyle/>
                    <a:p>
                      <a:pPr algn="ctr" fontAlgn="b"/>
                      <a:r>
                        <a:rPr lang="en-US" sz="1800" b="0" i="0" u="none" strike="noStrike">
                          <a:solidFill>
                            <a:srgbClr val="000000"/>
                          </a:solidFill>
                          <a:effectLst/>
                          <a:latin typeface="Calibri"/>
                        </a:rPr>
                        <a:t>Activity Type</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a:rPr>
                        <a:t>Fall    2012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en-US" sz="1800" b="0" i="0" u="none" strike="noStrike">
                          <a:solidFill>
                            <a:srgbClr val="000000"/>
                          </a:solidFill>
                          <a:effectLst/>
                          <a:latin typeface="Calibri"/>
                        </a:rPr>
                        <a:t>Spring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Summer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800" b="0" i="0" u="none" strike="noStrike">
                          <a:solidFill>
                            <a:srgbClr val="000000"/>
                          </a:solidFill>
                          <a:effectLst/>
                          <a:latin typeface="Calibri"/>
                        </a:rPr>
                        <a:t>Fall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en-US" sz="1800" b="0" i="0" u="none" strike="noStrike">
                          <a:solidFill>
                            <a:srgbClr val="000000"/>
                          </a:solidFill>
                          <a:effectLst/>
                          <a:latin typeface="Calibri"/>
                        </a:rPr>
                        <a:t>Spring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Summer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r h="512076">
                <a:tc>
                  <a:txBody>
                    <a:bodyPr/>
                    <a:lstStyle/>
                    <a:p>
                      <a:pPr algn="l" fontAlgn="b"/>
                      <a:r>
                        <a:rPr lang="en-US" sz="1800" b="0" i="0" u="none" strike="noStrike">
                          <a:solidFill>
                            <a:srgbClr val="000000"/>
                          </a:solidFill>
                          <a:effectLst/>
                          <a:latin typeface="Calibri"/>
                        </a:rPr>
                        <a:t>FYE Activities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0" i="0" u="none" strike="noStrike">
                          <a:solidFill>
                            <a:srgbClr val="000000"/>
                          </a:solidFill>
                          <a:effectLst/>
                          <a:latin typeface="Calibri"/>
                        </a:rPr>
                        <a:t>38.2%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fontAlgn="b"/>
                      <a:r>
                        <a:rPr lang="en-US" sz="1800" b="0" i="0" u="none" strike="noStrike">
                          <a:solidFill>
                            <a:srgbClr val="000000"/>
                          </a:solidFill>
                          <a:effectLst/>
                          <a:latin typeface="Calibri"/>
                        </a:rPr>
                        <a:t>78.9%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800" b="0" i="0" u="none" strike="noStrike">
                          <a:solidFill>
                            <a:srgbClr val="000000"/>
                          </a:solidFill>
                          <a:effectLst/>
                          <a:latin typeface="Calibri"/>
                        </a:rPr>
                        <a:t>68.8%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r" fontAlgn="b"/>
                      <a:r>
                        <a:rPr lang="en-US" sz="1800" b="0" i="0" u="none" strike="noStrike">
                          <a:solidFill>
                            <a:srgbClr val="000000"/>
                          </a:solidFill>
                          <a:effectLst/>
                          <a:latin typeface="Calibri"/>
                        </a:rPr>
                        <a:t>74.1%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fontAlgn="b"/>
                      <a:r>
                        <a:rPr lang="en-US" sz="1800" b="0" i="0" u="none" strike="noStrike">
                          <a:solidFill>
                            <a:srgbClr val="000000"/>
                          </a:solidFill>
                          <a:effectLst/>
                          <a:latin typeface="Calibri"/>
                        </a:rPr>
                        <a:t>80.30%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800" b="0" i="0" u="none" strike="noStrike">
                          <a:solidFill>
                            <a:srgbClr val="000000"/>
                          </a:solidFill>
                          <a:effectLst/>
                          <a:latin typeface="Calibri"/>
                        </a:rPr>
                        <a:t>92.59%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r>
              <a:tr h="445284">
                <a:tc>
                  <a:txBody>
                    <a:bodyPr/>
                    <a:lstStyle/>
                    <a:p>
                      <a:pPr algn="l" fontAlgn="b"/>
                      <a:r>
                        <a:rPr lang="en-US" sz="1800" b="0" i="0" u="none" strike="noStrike">
                          <a:solidFill>
                            <a:srgbClr val="000000"/>
                          </a:solidFill>
                          <a:effectLst/>
                          <a:latin typeface="Calibri"/>
                        </a:rPr>
                        <a:t>Student Life Activities </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67.6%</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61.4%</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64.6%</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74.1%</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69.18%</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55.56%</a:t>
                      </a:r>
                    </a:p>
                  </a:txBody>
                  <a:tcPr marL="9525" marR="9525" marT="9525" marB="0" anchor="b">
                    <a:lnL>
                      <a:noFill/>
                    </a:lnL>
                    <a:lnR>
                      <a:noFill/>
                    </a:lnR>
                    <a:lnT>
                      <a:noFill/>
                    </a:lnT>
                    <a:lnB>
                      <a:noFill/>
                    </a:lnB>
                    <a:solidFill>
                      <a:srgbClr val="F2DCDB"/>
                    </a:solidFill>
                  </a:tcPr>
                </a:tc>
              </a:tr>
              <a:tr h="445284">
                <a:tc>
                  <a:txBody>
                    <a:bodyPr/>
                    <a:lstStyle/>
                    <a:p>
                      <a:pPr algn="l" fontAlgn="b"/>
                      <a:r>
                        <a:rPr lang="en-US" sz="1800" b="0" i="0" u="none" strike="noStrike" dirty="0">
                          <a:solidFill>
                            <a:srgbClr val="000000"/>
                          </a:solidFill>
                          <a:effectLst/>
                          <a:latin typeface="Calibri"/>
                        </a:rPr>
                        <a:t>Academic Success and FYE Workshops </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44.1%</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63.2%</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89.6%</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69.3%</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89.39%</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85.19%</a:t>
                      </a:r>
                    </a:p>
                  </a:txBody>
                  <a:tcPr marL="9525" marR="9525" marT="9525" marB="0" anchor="b">
                    <a:lnL>
                      <a:noFill/>
                    </a:lnL>
                    <a:lnR>
                      <a:noFill/>
                    </a:lnR>
                    <a:lnT>
                      <a:noFill/>
                    </a:lnT>
                    <a:lnB>
                      <a:noFill/>
                    </a:lnB>
                    <a:solidFill>
                      <a:srgbClr val="F2DCDB"/>
                    </a:solidFill>
                  </a:tcPr>
                </a:tc>
              </a:tr>
              <a:tr h="445284">
                <a:tc>
                  <a:txBody>
                    <a:bodyPr/>
                    <a:lstStyle/>
                    <a:p>
                      <a:pPr algn="l" fontAlgn="b"/>
                      <a:r>
                        <a:rPr lang="en-US" sz="1800" b="0" i="0" u="none" strike="noStrike">
                          <a:solidFill>
                            <a:srgbClr val="000000"/>
                          </a:solidFill>
                          <a:effectLst/>
                          <a:latin typeface="Calibri"/>
                        </a:rPr>
                        <a:t>Clubs</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26.5%</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29.8%</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10.4%</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16.9%</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15.15%</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14.81%</a:t>
                      </a:r>
                    </a:p>
                  </a:txBody>
                  <a:tcPr marL="9525" marR="9525" marT="9525" marB="0" anchor="b">
                    <a:lnL>
                      <a:noFill/>
                    </a:lnL>
                    <a:lnR>
                      <a:noFill/>
                    </a:lnR>
                    <a:lnT>
                      <a:noFill/>
                    </a:lnT>
                    <a:lnB>
                      <a:noFill/>
                    </a:lnB>
                    <a:solidFill>
                      <a:srgbClr val="F2DCDB"/>
                    </a:solidFill>
                  </a:tcPr>
                </a:tc>
              </a:tr>
              <a:tr h="445284">
                <a:tc>
                  <a:txBody>
                    <a:bodyPr/>
                    <a:lstStyle/>
                    <a:p>
                      <a:pPr algn="l" fontAlgn="b"/>
                      <a:r>
                        <a:rPr lang="en-US" sz="1800" b="0" i="0" u="none" strike="noStrike">
                          <a:solidFill>
                            <a:srgbClr val="000000"/>
                          </a:solidFill>
                          <a:effectLst/>
                          <a:latin typeface="Calibri"/>
                        </a:rPr>
                        <a:t>Service Saturday</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35.3%</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26.3%</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0.0%</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15.7%</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27.27%</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18.52%</a:t>
                      </a:r>
                    </a:p>
                  </a:txBody>
                  <a:tcPr marL="9525" marR="9525" marT="9525" marB="0" anchor="b">
                    <a:lnL>
                      <a:noFill/>
                    </a:lnL>
                    <a:lnR>
                      <a:noFill/>
                    </a:lnR>
                    <a:lnT>
                      <a:noFill/>
                    </a:lnT>
                    <a:lnB>
                      <a:noFill/>
                    </a:lnB>
                    <a:solidFill>
                      <a:srgbClr val="F2DCDB"/>
                    </a:solidFill>
                  </a:tcPr>
                </a:tc>
              </a:tr>
              <a:tr h="445284">
                <a:tc>
                  <a:txBody>
                    <a:bodyPr/>
                    <a:lstStyle/>
                    <a:p>
                      <a:pPr algn="l" fontAlgn="b"/>
                      <a:r>
                        <a:rPr lang="en-US" sz="1800" b="0" i="0" u="none" strike="noStrike">
                          <a:solidFill>
                            <a:srgbClr val="000000"/>
                          </a:solidFill>
                          <a:effectLst/>
                          <a:latin typeface="Calibri"/>
                        </a:rPr>
                        <a:t>Intramural sports</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5.9%</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7.0%</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4.2%</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4.2%</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4.55%</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11.11%</a:t>
                      </a:r>
                    </a:p>
                  </a:txBody>
                  <a:tcPr marL="9525" marR="9525" marT="9525" marB="0" anchor="b">
                    <a:lnL>
                      <a:noFill/>
                    </a:lnL>
                    <a:lnR>
                      <a:noFill/>
                    </a:lnR>
                    <a:lnT>
                      <a:noFill/>
                    </a:lnT>
                    <a:lnB>
                      <a:noFill/>
                    </a:lnB>
                    <a:solidFill>
                      <a:srgbClr val="F2DCDB"/>
                    </a:solidFill>
                  </a:tcPr>
                </a:tc>
              </a:tr>
              <a:tr h="445284">
                <a:tc>
                  <a:txBody>
                    <a:bodyPr/>
                    <a:lstStyle/>
                    <a:p>
                      <a:pPr algn="l" fontAlgn="b"/>
                      <a:r>
                        <a:rPr lang="en-US" sz="1800" b="0" i="0" u="none" strike="noStrike">
                          <a:solidFill>
                            <a:srgbClr val="000000"/>
                          </a:solidFill>
                          <a:effectLst/>
                          <a:latin typeface="Calibri"/>
                        </a:rPr>
                        <a:t>Career Events </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58.8%</a:t>
                      </a:r>
                    </a:p>
                  </a:txBody>
                  <a:tcPr marL="9525" marR="9525" marT="9525" marB="0" anchor="b">
                    <a:lnL>
                      <a:noFill/>
                    </a:lnL>
                    <a:lnR>
                      <a:noFill/>
                    </a:lnR>
                    <a:lnT>
                      <a:noFill/>
                    </a:lnT>
                    <a:lnB>
                      <a:noFill/>
                    </a:lnB>
                    <a:solidFill>
                      <a:srgbClr val="C5D9F1"/>
                    </a:solidFill>
                  </a:tcPr>
                </a:tc>
                <a:tc>
                  <a:txBody>
                    <a:bodyPr/>
                    <a:lstStyle/>
                    <a:p>
                      <a:pPr algn="ctr" fontAlgn="b"/>
                      <a:r>
                        <a:rPr lang="en-US" sz="1800" b="0" i="0" u="none" strike="noStrike">
                          <a:solidFill>
                            <a:srgbClr val="000000"/>
                          </a:solidFill>
                          <a:effectLst/>
                          <a:latin typeface="Calibri"/>
                        </a:rPr>
                        <a:t>29.8%</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6.3%</a:t>
                      </a:r>
                    </a:p>
                  </a:txBody>
                  <a:tcPr marL="9525" marR="9525" marT="9525" marB="0" anchor="b">
                    <a:lnL>
                      <a:noFill/>
                    </a:lnL>
                    <a:lnR>
                      <a:noFill/>
                    </a:lnR>
                    <a:lnT>
                      <a:noFill/>
                    </a:lnT>
                    <a:lnB>
                      <a:noFill/>
                    </a:lnB>
                    <a:solidFill>
                      <a:srgbClr val="F2DCDB"/>
                    </a:solidFill>
                  </a:tcPr>
                </a:tc>
                <a:tc>
                  <a:txBody>
                    <a:bodyPr/>
                    <a:lstStyle/>
                    <a:p>
                      <a:pPr algn="r" fontAlgn="b"/>
                      <a:r>
                        <a:rPr lang="en-US" sz="1800" b="0" i="0" u="none" strike="noStrike">
                          <a:solidFill>
                            <a:srgbClr val="000000"/>
                          </a:solidFill>
                          <a:effectLst/>
                          <a:latin typeface="Calibri"/>
                        </a:rPr>
                        <a:t>21.1%</a:t>
                      </a:r>
                    </a:p>
                  </a:txBody>
                  <a:tcPr marL="9525" marR="9525" marT="9525" marB="0" anchor="b">
                    <a:lnL>
                      <a:noFill/>
                    </a:lnL>
                    <a:lnR>
                      <a:noFill/>
                    </a:lnR>
                    <a:lnT>
                      <a:noFill/>
                    </a:lnT>
                    <a:lnB>
                      <a:noFill/>
                    </a:lnB>
                    <a:solidFill>
                      <a:srgbClr val="C5D9F1"/>
                    </a:solidFill>
                  </a:tcPr>
                </a:tc>
                <a:tc>
                  <a:txBody>
                    <a:bodyPr/>
                    <a:lstStyle/>
                    <a:p>
                      <a:pPr algn="r" fontAlgn="b"/>
                      <a:r>
                        <a:rPr lang="en-US" sz="1800" b="0" i="0" u="none" strike="noStrike">
                          <a:solidFill>
                            <a:srgbClr val="000000"/>
                          </a:solidFill>
                          <a:effectLst/>
                          <a:latin typeface="Calibri"/>
                        </a:rPr>
                        <a:t>30.30%</a:t>
                      </a:r>
                    </a:p>
                  </a:txBody>
                  <a:tcPr marL="9525" marR="9525" marT="9525" marB="0" anchor="b">
                    <a:lnL>
                      <a:noFill/>
                    </a:lnL>
                    <a:lnR>
                      <a:noFill/>
                    </a:lnR>
                    <a:lnT>
                      <a:noFill/>
                    </a:lnT>
                    <a:lnB>
                      <a:noFill/>
                    </a:lnB>
                    <a:solidFill>
                      <a:srgbClr val="D8E4BC"/>
                    </a:solidFill>
                  </a:tcPr>
                </a:tc>
                <a:tc>
                  <a:txBody>
                    <a:bodyPr/>
                    <a:lstStyle/>
                    <a:p>
                      <a:pPr algn="r" fontAlgn="b"/>
                      <a:r>
                        <a:rPr lang="en-US" sz="1800" b="0" i="0" u="none" strike="noStrike">
                          <a:solidFill>
                            <a:srgbClr val="000000"/>
                          </a:solidFill>
                          <a:effectLst/>
                          <a:latin typeface="Calibri"/>
                        </a:rPr>
                        <a:t>25.93%</a:t>
                      </a:r>
                    </a:p>
                  </a:txBody>
                  <a:tcPr marL="9525" marR="9525" marT="9525" marB="0" anchor="b">
                    <a:lnL>
                      <a:noFill/>
                    </a:lnL>
                    <a:lnR>
                      <a:noFill/>
                    </a:lnR>
                    <a:lnT>
                      <a:noFill/>
                    </a:lnT>
                    <a:lnB>
                      <a:noFill/>
                    </a:lnB>
                    <a:solidFill>
                      <a:srgbClr val="F2DCDB"/>
                    </a:solidFill>
                  </a:tcPr>
                </a:tc>
              </a:tr>
              <a:tr h="445284">
                <a:tc>
                  <a:txBody>
                    <a:bodyPr/>
                    <a:lstStyle/>
                    <a:p>
                      <a:pPr algn="l" fontAlgn="b"/>
                      <a:r>
                        <a:rPr lang="en-US" sz="1800" b="0" i="0" u="none" strike="noStrike">
                          <a:solidFill>
                            <a:srgbClr val="000000"/>
                          </a:solidFill>
                          <a:effectLst/>
                          <a:latin typeface="Calibri"/>
                        </a:rPr>
                        <a:t>Lighthouse Commons Activities or Events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a:rPr>
                        <a:t>11.8%</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en-US" sz="1800" b="0" i="0" u="none" strike="noStrike">
                          <a:solidFill>
                            <a:srgbClr val="000000"/>
                          </a:solidFill>
                          <a:effectLst/>
                          <a:latin typeface="Calibri"/>
                        </a:rPr>
                        <a:t>21.1%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20.8%</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c>
                  <a:txBody>
                    <a:bodyPr/>
                    <a:lstStyle/>
                    <a:p>
                      <a:pPr algn="r" fontAlgn="b"/>
                      <a:r>
                        <a:rPr lang="en-US" sz="1800" b="0" i="0" u="none" strike="noStrike">
                          <a:solidFill>
                            <a:srgbClr val="000000"/>
                          </a:solidFill>
                          <a:effectLst/>
                          <a:latin typeface="Calibri"/>
                        </a:rPr>
                        <a:t>9.6%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1800" b="0" i="0" u="none" strike="noStrike">
                          <a:solidFill>
                            <a:srgbClr val="000000"/>
                          </a:solidFill>
                          <a:effectLst/>
                          <a:latin typeface="Calibri"/>
                        </a:rPr>
                        <a:t>12.12%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r" fontAlgn="b"/>
                      <a:r>
                        <a:rPr lang="en-US" sz="1800" b="0" i="0" u="none" strike="noStrike" dirty="0">
                          <a:solidFill>
                            <a:srgbClr val="000000"/>
                          </a:solidFill>
                          <a:effectLst/>
                          <a:latin typeface="Calibri"/>
                        </a:rPr>
                        <a:t>25.93%</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r>
            </a:tbl>
          </a:graphicData>
        </a:graphic>
      </p:graphicFrame>
    </p:spTree>
    <p:extLst>
      <p:ext uri="{BB962C8B-B14F-4D97-AF65-F5344CB8AC3E}">
        <p14:creationId xmlns:p14="http://schemas.microsoft.com/office/powerpoint/2010/main" val="396164547"/>
      </p:ext>
    </p:extLst>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pPr algn="ctr"/>
            <a:r>
              <a:rPr lang="en-US" dirty="0" smtClean="0"/>
              <a:t>Success Strategies Survey</a:t>
            </a:r>
            <a:endParaRPr lang="en-US" dirty="0"/>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2609741173"/>
              </p:ext>
            </p:extLst>
          </p:nvPr>
        </p:nvGraphicFramePr>
        <p:xfrm>
          <a:off x="76200" y="914402"/>
          <a:ext cx="8915399" cy="5488305"/>
        </p:xfrm>
        <a:graphic>
          <a:graphicData uri="http://schemas.openxmlformats.org/drawingml/2006/table">
            <a:tbl>
              <a:tblPr/>
              <a:tblGrid>
                <a:gridCol w="3348983"/>
                <a:gridCol w="898136"/>
                <a:gridCol w="994547"/>
                <a:gridCol w="933656"/>
                <a:gridCol w="913359"/>
                <a:gridCol w="771280"/>
                <a:gridCol w="1055438"/>
              </a:tblGrid>
              <a:tr h="541020">
                <a:tc>
                  <a:txBody>
                    <a:bodyPr/>
                    <a:lstStyle/>
                    <a:p>
                      <a:pPr algn="l" fontAlgn="b"/>
                      <a:r>
                        <a:rPr lang="en-US" sz="2000" b="0" i="0" u="none" strike="noStrike">
                          <a:solidFill>
                            <a:srgbClr val="000000"/>
                          </a:solidFill>
                          <a:effectLst/>
                          <a:latin typeface="Calibri"/>
                        </a:rPr>
                        <a:t>Table 3</a:t>
                      </a:r>
                    </a:p>
                  </a:txBody>
                  <a:tcPr marL="9525" marR="9525" marT="9525"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9525" marR="9525" marT="9525" marB="0" anchor="b">
                    <a:lnL>
                      <a:noFill/>
                    </a:lnL>
                    <a:lnR>
                      <a:noFill/>
                    </a:lnR>
                    <a:lnT>
                      <a:noFill/>
                    </a:lnT>
                    <a:lnB>
                      <a:noFill/>
                    </a:lnB>
                  </a:tcPr>
                </a:tc>
              </a:tr>
              <a:tr h="541020">
                <a:tc gridSpan="7">
                  <a:txBody>
                    <a:bodyPr/>
                    <a:lstStyle/>
                    <a:p>
                      <a:pPr algn="l" fontAlgn="b"/>
                      <a:r>
                        <a:rPr lang="en-US" sz="2000" b="0" i="1" u="none" strike="noStrike" dirty="0">
                          <a:solidFill>
                            <a:srgbClr val="000000"/>
                          </a:solidFill>
                          <a:effectLst/>
                          <a:latin typeface="Calibri"/>
                        </a:rPr>
                        <a:t>Percentage of Respondents Reporting Improvement in Goal Attainment Strategies</a:t>
                      </a:r>
                    </a:p>
                    <a:p>
                      <a:pPr algn="l" fontAlgn="b"/>
                      <a:r>
                        <a:rPr lang="en-US" sz="2000" b="1" i="1" u="none" strike="noStrike" dirty="0">
                          <a:solidFill>
                            <a:srgbClr val="000000"/>
                          </a:solidFill>
                          <a:effectLst/>
                          <a:latin typeface="Calibri"/>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2000" b="1" i="1" u="none" strike="noStrike" dirty="0">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1082040">
                <a:tc>
                  <a:txBody>
                    <a:bodyPr/>
                    <a:lstStyle/>
                    <a:p>
                      <a:pPr algn="ctr" fontAlgn="b"/>
                      <a:r>
                        <a:rPr lang="en-US" sz="2000" b="0" i="0" u="none" strike="noStrike" dirty="0">
                          <a:solidFill>
                            <a:srgbClr val="000000"/>
                          </a:solidFill>
                          <a:effectLst/>
                          <a:latin typeface="Calibri"/>
                        </a:rPr>
                        <a:t>Success Strategy</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Calibri"/>
                        </a:rPr>
                        <a:t>Fall         2012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en-US" sz="2000" b="0" i="0" u="none" strike="noStrike">
                          <a:solidFill>
                            <a:srgbClr val="000000"/>
                          </a:solidFill>
                          <a:effectLst/>
                          <a:latin typeface="Calibri"/>
                        </a:rPr>
                        <a:t>Spring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000" b="0" i="0" u="none" strike="noStrike">
                          <a:solidFill>
                            <a:srgbClr val="000000"/>
                          </a:solidFill>
                          <a:effectLst/>
                          <a:latin typeface="Calibri"/>
                        </a:rPr>
                        <a:t>Summer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2000" b="0" i="0" u="none" strike="noStrike">
                          <a:solidFill>
                            <a:srgbClr val="000000"/>
                          </a:solidFill>
                          <a:effectLst/>
                          <a:latin typeface="Calibri"/>
                        </a:rPr>
                        <a:t>Fall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en-US" sz="2000" b="0" i="0" u="none" strike="noStrike">
                          <a:solidFill>
                            <a:srgbClr val="000000"/>
                          </a:solidFill>
                          <a:effectLst/>
                          <a:latin typeface="Calibri"/>
                        </a:rPr>
                        <a:t>Spring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000" b="0" i="0" u="none" strike="noStrike">
                          <a:solidFill>
                            <a:srgbClr val="000000"/>
                          </a:solidFill>
                          <a:effectLst/>
                          <a:latin typeface="Calibri"/>
                        </a:rPr>
                        <a:t>Summer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r h="541020">
                <a:tc>
                  <a:txBody>
                    <a:bodyPr/>
                    <a:lstStyle/>
                    <a:p>
                      <a:pPr algn="l" fontAlgn="b"/>
                      <a:r>
                        <a:rPr lang="en-US" sz="2000" b="0" i="0" u="none" strike="noStrike">
                          <a:solidFill>
                            <a:srgbClr val="000000"/>
                          </a:solidFill>
                          <a:effectLst/>
                          <a:latin typeface="Calibri"/>
                        </a:rPr>
                        <a:t>Time Management</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2000" b="0" i="0" u="none" strike="noStrike">
                          <a:solidFill>
                            <a:srgbClr val="000000"/>
                          </a:solidFill>
                          <a:effectLst/>
                          <a:latin typeface="Calibri"/>
                        </a:rPr>
                        <a:t>87.5%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fontAlgn="b"/>
                      <a:r>
                        <a:rPr lang="en-US" sz="2000" b="0" i="0" u="none" strike="noStrike">
                          <a:solidFill>
                            <a:srgbClr val="000000"/>
                          </a:solidFill>
                          <a:effectLst/>
                          <a:latin typeface="Calibri"/>
                        </a:rPr>
                        <a:t>85.2%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2000" b="0" i="0" u="none" strike="noStrike">
                          <a:solidFill>
                            <a:srgbClr val="000000"/>
                          </a:solidFill>
                          <a:effectLst/>
                          <a:latin typeface="Calibri"/>
                        </a:rPr>
                        <a:t>84.1%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ctr" fontAlgn="b"/>
                      <a:r>
                        <a:rPr lang="en-US" sz="2000" b="0" i="0" u="none" strike="noStrike">
                          <a:solidFill>
                            <a:srgbClr val="000000"/>
                          </a:solidFill>
                          <a:effectLst/>
                          <a:latin typeface="Calibri"/>
                        </a:rPr>
                        <a:t>77.1%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ctr" fontAlgn="b"/>
                      <a:r>
                        <a:rPr lang="en-US" sz="2000" b="0" i="0" u="none" strike="noStrike">
                          <a:solidFill>
                            <a:srgbClr val="000000"/>
                          </a:solidFill>
                          <a:effectLst/>
                          <a:latin typeface="Calibri"/>
                        </a:rPr>
                        <a:t>80.3%</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2000" b="0" i="0" u="none" strike="noStrike">
                          <a:solidFill>
                            <a:srgbClr val="000000"/>
                          </a:solidFill>
                          <a:effectLst/>
                          <a:latin typeface="Calibri"/>
                        </a:rPr>
                        <a:t>80.77%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r>
              <a:tr h="541020">
                <a:tc>
                  <a:txBody>
                    <a:bodyPr/>
                    <a:lstStyle/>
                    <a:p>
                      <a:pPr algn="l" fontAlgn="b"/>
                      <a:r>
                        <a:rPr lang="en-US" sz="2000" b="0" i="0" u="none" strike="noStrike">
                          <a:solidFill>
                            <a:srgbClr val="000000"/>
                          </a:solidFill>
                          <a:effectLst/>
                          <a:latin typeface="Calibri"/>
                        </a:rPr>
                        <a:t>Goal Setting</a:t>
                      </a:r>
                    </a:p>
                  </a:txBody>
                  <a:tcPr marL="9525" marR="9525" marT="9525"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87.5%</a:t>
                      </a:r>
                    </a:p>
                  </a:txBody>
                  <a:tcPr marL="9525" marR="9525" marT="9525" marB="0" anchor="b">
                    <a:lnL>
                      <a:noFill/>
                    </a:lnL>
                    <a:lnR>
                      <a:noFill/>
                    </a:lnR>
                    <a:lnT>
                      <a:noFill/>
                    </a:lnT>
                    <a:lnB>
                      <a:noFill/>
                    </a:lnB>
                    <a:solidFill>
                      <a:srgbClr val="C5D9F1"/>
                    </a:solidFill>
                  </a:tcPr>
                </a:tc>
                <a:tc>
                  <a:txBody>
                    <a:bodyPr/>
                    <a:lstStyle/>
                    <a:p>
                      <a:pPr algn="ctr" fontAlgn="b"/>
                      <a:r>
                        <a:rPr lang="en-US" sz="2000" b="0" i="0" u="none" strike="noStrike">
                          <a:solidFill>
                            <a:srgbClr val="000000"/>
                          </a:solidFill>
                          <a:effectLst/>
                          <a:latin typeface="Calibri"/>
                        </a:rPr>
                        <a:t>87.0%</a:t>
                      </a:r>
                    </a:p>
                  </a:txBody>
                  <a:tcPr marL="9525" marR="9525" marT="9525" marB="0" anchor="b">
                    <a:lnL>
                      <a:noFill/>
                    </a:lnL>
                    <a:lnR>
                      <a:noFill/>
                    </a:lnR>
                    <a:lnT>
                      <a:noFill/>
                    </a:lnT>
                    <a:lnB>
                      <a:noFill/>
                    </a:lnB>
                    <a:solidFill>
                      <a:srgbClr val="D8E4BC"/>
                    </a:solidFill>
                  </a:tcPr>
                </a:tc>
                <a:tc>
                  <a:txBody>
                    <a:bodyPr/>
                    <a:lstStyle/>
                    <a:p>
                      <a:pPr algn="ctr" fontAlgn="b"/>
                      <a:r>
                        <a:rPr lang="en-US" sz="2000" b="0" i="0" u="none" strike="noStrike">
                          <a:solidFill>
                            <a:srgbClr val="000000"/>
                          </a:solidFill>
                          <a:effectLst/>
                          <a:latin typeface="Calibri"/>
                        </a:rPr>
                        <a:t>84.1%</a:t>
                      </a:r>
                    </a:p>
                  </a:txBody>
                  <a:tcPr marL="9525" marR="9525" marT="9525" marB="0" anchor="b">
                    <a:lnL>
                      <a:noFill/>
                    </a:lnL>
                    <a:lnR>
                      <a:noFill/>
                    </a:lnR>
                    <a:lnT>
                      <a:noFill/>
                    </a:lnT>
                    <a:lnB>
                      <a:noFill/>
                    </a:lnB>
                    <a:solidFill>
                      <a:srgbClr val="F2DCDB"/>
                    </a:solidFill>
                  </a:tcPr>
                </a:tc>
                <a:tc>
                  <a:txBody>
                    <a:bodyPr/>
                    <a:lstStyle/>
                    <a:p>
                      <a:pPr algn="ctr" fontAlgn="b"/>
                      <a:r>
                        <a:rPr lang="en-US" sz="2000" b="0" i="0" u="none" strike="noStrike">
                          <a:solidFill>
                            <a:srgbClr val="000000"/>
                          </a:solidFill>
                          <a:effectLst/>
                          <a:latin typeface="Calibri"/>
                        </a:rPr>
                        <a:t>77.6%</a:t>
                      </a:r>
                    </a:p>
                  </a:txBody>
                  <a:tcPr marL="9525" marR="9525" marT="9525" marB="0" anchor="b">
                    <a:lnL>
                      <a:noFill/>
                    </a:lnL>
                    <a:lnR>
                      <a:noFill/>
                    </a:lnR>
                    <a:lnT>
                      <a:noFill/>
                    </a:lnT>
                    <a:lnB>
                      <a:noFill/>
                    </a:lnB>
                    <a:solidFill>
                      <a:srgbClr val="C5D9F1"/>
                    </a:solidFill>
                  </a:tcPr>
                </a:tc>
                <a:tc>
                  <a:txBody>
                    <a:bodyPr/>
                    <a:lstStyle/>
                    <a:p>
                      <a:pPr algn="ctr" fontAlgn="b"/>
                      <a:r>
                        <a:rPr lang="en-US" sz="2000" b="0" i="0" u="none" strike="noStrike">
                          <a:solidFill>
                            <a:srgbClr val="000000"/>
                          </a:solidFill>
                          <a:effectLst/>
                          <a:latin typeface="Calibri"/>
                        </a:rPr>
                        <a:t>83.1%</a:t>
                      </a:r>
                    </a:p>
                  </a:txBody>
                  <a:tcPr marL="9525" marR="9525" marT="9525" marB="0" anchor="b">
                    <a:lnL>
                      <a:noFill/>
                    </a:lnL>
                    <a:lnR>
                      <a:noFill/>
                    </a:lnR>
                    <a:lnT>
                      <a:noFill/>
                    </a:lnT>
                    <a:lnB>
                      <a:noFill/>
                    </a:lnB>
                    <a:solidFill>
                      <a:srgbClr val="D8E4BC"/>
                    </a:solidFill>
                  </a:tcPr>
                </a:tc>
                <a:tc>
                  <a:txBody>
                    <a:bodyPr/>
                    <a:lstStyle/>
                    <a:p>
                      <a:pPr algn="ctr" fontAlgn="b"/>
                      <a:r>
                        <a:rPr lang="en-US" sz="2000" b="0" i="0" u="none" strike="noStrike">
                          <a:solidFill>
                            <a:srgbClr val="000000"/>
                          </a:solidFill>
                          <a:effectLst/>
                          <a:latin typeface="Calibri"/>
                        </a:rPr>
                        <a:t>80.77%</a:t>
                      </a:r>
                    </a:p>
                  </a:txBody>
                  <a:tcPr marL="9525" marR="9525" marT="9525" marB="0" anchor="b">
                    <a:lnL>
                      <a:noFill/>
                    </a:lnL>
                    <a:lnR>
                      <a:noFill/>
                    </a:lnR>
                    <a:lnT>
                      <a:noFill/>
                    </a:lnT>
                    <a:lnB>
                      <a:noFill/>
                    </a:lnB>
                    <a:solidFill>
                      <a:srgbClr val="F2DCDB"/>
                    </a:solidFill>
                  </a:tcPr>
                </a:tc>
              </a:tr>
              <a:tr h="541020">
                <a:tc>
                  <a:txBody>
                    <a:bodyPr/>
                    <a:lstStyle/>
                    <a:p>
                      <a:pPr algn="l" fontAlgn="b"/>
                      <a:r>
                        <a:rPr lang="en-US" sz="2000" b="0" i="0" u="none" strike="noStrike">
                          <a:solidFill>
                            <a:srgbClr val="000000"/>
                          </a:solidFill>
                          <a:effectLst/>
                          <a:latin typeface="Calibri"/>
                        </a:rPr>
                        <a:t>Organizational Skills</a:t>
                      </a:r>
                    </a:p>
                  </a:txBody>
                  <a:tcPr marL="9525" marR="9525" marT="9525"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82.1%</a:t>
                      </a:r>
                    </a:p>
                  </a:txBody>
                  <a:tcPr marL="9525" marR="9525" marT="9525" marB="0" anchor="b">
                    <a:lnL>
                      <a:noFill/>
                    </a:lnL>
                    <a:lnR>
                      <a:noFill/>
                    </a:lnR>
                    <a:lnT>
                      <a:noFill/>
                    </a:lnT>
                    <a:lnB>
                      <a:noFill/>
                    </a:lnB>
                    <a:solidFill>
                      <a:srgbClr val="C5D9F1"/>
                    </a:solidFill>
                  </a:tcPr>
                </a:tc>
                <a:tc>
                  <a:txBody>
                    <a:bodyPr/>
                    <a:lstStyle/>
                    <a:p>
                      <a:pPr algn="ctr" fontAlgn="b"/>
                      <a:r>
                        <a:rPr lang="en-US" sz="2000" b="0" i="0" u="none" strike="noStrike">
                          <a:solidFill>
                            <a:srgbClr val="000000"/>
                          </a:solidFill>
                          <a:effectLst/>
                          <a:latin typeface="Calibri"/>
                        </a:rPr>
                        <a:t>85.2%</a:t>
                      </a:r>
                    </a:p>
                  </a:txBody>
                  <a:tcPr marL="9525" marR="9525" marT="9525" marB="0" anchor="b">
                    <a:lnL>
                      <a:noFill/>
                    </a:lnL>
                    <a:lnR>
                      <a:noFill/>
                    </a:lnR>
                    <a:lnT>
                      <a:noFill/>
                    </a:lnT>
                    <a:lnB>
                      <a:noFill/>
                    </a:lnB>
                    <a:solidFill>
                      <a:srgbClr val="D8E4BC"/>
                    </a:solidFill>
                  </a:tcPr>
                </a:tc>
                <a:tc>
                  <a:txBody>
                    <a:bodyPr/>
                    <a:lstStyle/>
                    <a:p>
                      <a:pPr algn="ctr" fontAlgn="b"/>
                      <a:r>
                        <a:rPr lang="en-US" sz="2000" b="0" i="0" u="none" strike="noStrike">
                          <a:solidFill>
                            <a:srgbClr val="000000"/>
                          </a:solidFill>
                          <a:effectLst/>
                          <a:latin typeface="Calibri"/>
                        </a:rPr>
                        <a:t>81.8%</a:t>
                      </a:r>
                    </a:p>
                  </a:txBody>
                  <a:tcPr marL="9525" marR="9525" marT="9525" marB="0" anchor="b">
                    <a:lnL>
                      <a:noFill/>
                    </a:lnL>
                    <a:lnR>
                      <a:noFill/>
                    </a:lnR>
                    <a:lnT>
                      <a:noFill/>
                    </a:lnT>
                    <a:lnB>
                      <a:noFill/>
                    </a:lnB>
                    <a:solidFill>
                      <a:srgbClr val="F2DCDB"/>
                    </a:solidFill>
                  </a:tcPr>
                </a:tc>
                <a:tc>
                  <a:txBody>
                    <a:bodyPr/>
                    <a:lstStyle/>
                    <a:p>
                      <a:pPr algn="ctr" fontAlgn="b"/>
                      <a:r>
                        <a:rPr lang="en-US" sz="2000" b="0" i="0" u="none" strike="noStrike">
                          <a:solidFill>
                            <a:srgbClr val="000000"/>
                          </a:solidFill>
                          <a:effectLst/>
                          <a:latin typeface="Calibri"/>
                        </a:rPr>
                        <a:t>75.1%</a:t>
                      </a:r>
                    </a:p>
                  </a:txBody>
                  <a:tcPr marL="9525" marR="9525" marT="9525" marB="0" anchor="b">
                    <a:lnL>
                      <a:noFill/>
                    </a:lnL>
                    <a:lnR>
                      <a:noFill/>
                    </a:lnR>
                    <a:lnT>
                      <a:noFill/>
                    </a:lnT>
                    <a:lnB>
                      <a:noFill/>
                    </a:lnB>
                    <a:solidFill>
                      <a:srgbClr val="C5D9F1"/>
                    </a:solidFill>
                  </a:tcPr>
                </a:tc>
                <a:tc>
                  <a:txBody>
                    <a:bodyPr/>
                    <a:lstStyle/>
                    <a:p>
                      <a:pPr algn="ctr" fontAlgn="b"/>
                      <a:r>
                        <a:rPr lang="en-US" sz="2000" b="0" i="0" u="none" strike="noStrike">
                          <a:solidFill>
                            <a:srgbClr val="000000"/>
                          </a:solidFill>
                          <a:effectLst/>
                          <a:latin typeface="Calibri"/>
                        </a:rPr>
                        <a:t>81.8%</a:t>
                      </a:r>
                    </a:p>
                  </a:txBody>
                  <a:tcPr marL="9525" marR="9525" marT="9525" marB="0" anchor="b">
                    <a:lnL>
                      <a:noFill/>
                    </a:lnL>
                    <a:lnR>
                      <a:noFill/>
                    </a:lnR>
                    <a:lnT>
                      <a:noFill/>
                    </a:lnT>
                    <a:lnB>
                      <a:noFill/>
                    </a:lnB>
                    <a:solidFill>
                      <a:srgbClr val="D8E4BC"/>
                    </a:solidFill>
                  </a:tcPr>
                </a:tc>
                <a:tc>
                  <a:txBody>
                    <a:bodyPr/>
                    <a:lstStyle/>
                    <a:p>
                      <a:pPr algn="ctr" fontAlgn="b"/>
                      <a:r>
                        <a:rPr lang="en-US" sz="2000" b="0" i="0" u="none" strike="noStrike">
                          <a:solidFill>
                            <a:srgbClr val="000000"/>
                          </a:solidFill>
                          <a:effectLst/>
                          <a:latin typeface="Calibri"/>
                        </a:rPr>
                        <a:t>76.92%</a:t>
                      </a:r>
                    </a:p>
                  </a:txBody>
                  <a:tcPr marL="9525" marR="9525" marT="9525" marB="0" anchor="b">
                    <a:lnL>
                      <a:noFill/>
                    </a:lnL>
                    <a:lnR>
                      <a:noFill/>
                    </a:lnR>
                    <a:lnT>
                      <a:noFill/>
                    </a:lnT>
                    <a:lnB>
                      <a:noFill/>
                    </a:lnB>
                    <a:solidFill>
                      <a:srgbClr val="F2DCDB"/>
                    </a:solidFill>
                  </a:tcPr>
                </a:tc>
              </a:tr>
              <a:tr h="541020">
                <a:tc>
                  <a:txBody>
                    <a:bodyPr/>
                    <a:lstStyle/>
                    <a:p>
                      <a:pPr algn="l" fontAlgn="b"/>
                      <a:r>
                        <a:rPr lang="en-US" sz="2000" b="0" i="0" u="none" strike="noStrike">
                          <a:solidFill>
                            <a:srgbClr val="000000"/>
                          </a:solidFill>
                          <a:effectLst/>
                          <a:latin typeface="Calibri"/>
                        </a:rPr>
                        <a:t>Persistence</a:t>
                      </a:r>
                    </a:p>
                  </a:txBody>
                  <a:tcPr marL="9525" marR="9525" marT="9525" marB="0" anchor="b">
                    <a:lnL>
                      <a:noFill/>
                    </a:lnL>
                    <a:lnR>
                      <a:noFill/>
                    </a:lnR>
                    <a:lnT>
                      <a:noFill/>
                    </a:lnT>
                    <a:lnB>
                      <a:noFill/>
                    </a:lnB>
                  </a:tcPr>
                </a:tc>
                <a:tc>
                  <a:txBody>
                    <a:bodyPr/>
                    <a:lstStyle/>
                    <a:p>
                      <a:pPr algn="ctr" fontAlgn="b"/>
                      <a:r>
                        <a:rPr lang="en-US" sz="2000" b="0" i="0" u="none" strike="noStrike">
                          <a:solidFill>
                            <a:srgbClr val="000000"/>
                          </a:solidFill>
                          <a:effectLst/>
                          <a:latin typeface="Calibri"/>
                        </a:rPr>
                        <a:t>82.5%</a:t>
                      </a:r>
                    </a:p>
                  </a:txBody>
                  <a:tcPr marL="9525" marR="9525" marT="9525" marB="0" anchor="b">
                    <a:lnL>
                      <a:noFill/>
                    </a:lnL>
                    <a:lnR>
                      <a:noFill/>
                    </a:lnR>
                    <a:lnT>
                      <a:noFill/>
                    </a:lnT>
                    <a:lnB>
                      <a:noFill/>
                    </a:lnB>
                    <a:solidFill>
                      <a:srgbClr val="C5D9F1"/>
                    </a:solidFill>
                  </a:tcPr>
                </a:tc>
                <a:tc>
                  <a:txBody>
                    <a:bodyPr/>
                    <a:lstStyle/>
                    <a:p>
                      <a:pPr algn="ctr" fontAlgn="b"/>
                      <a:r>
                        <a:rPr lang="en-US" sz="2000" b="0" i="0" u="none" strike="noStrike">
                          <a:solidFill>
                            <a:srgbClr val="000000"/>
                          </a:solidFill>
                          <a:effectLst/>
                          <a:latin typeface="Calibri"/>
                        </a:rPr>
                        <a:t>83.3%</a:t>
                      </a:r>
                    </a:p>
                  </a:txBody>
                  <a:tcPr marL="9525" marR="9525" marT="9525" marB="0" anchor="b">
                    <a:lnL>
                      <a:noFill/>
                    </a:lnL>
                    <a:lnR>
                      <a:noFill/>
                    </a:lnR>
                    <a:lnT>
                      <a:noFill/>
                    </a:lnT>
                    <a:lnB>
                      <a:noFill/>
                    </a:lnB>
                    <a:solidFill>
                      <a:srgbClr val="D8E4BC"/>
                    </a:solidFill>
                  </a:tcPr>
                </a:tc>
                <a:tc>
                  <a:txBody>
                    <a:bodyPr/>
                    <a:lstStyle/>
                    <a:p>
                      <a:pPr algn="ctr" fontAlgn="b"/>
                      <a:r>
                        <a:rPr lang="en-US" sz="2000" b="0" i="0" u="none" strike="noStrike">
                          <a:solidFill>
                            <a:srgbClr val="000000"/>
                          </a:solidFill>
                          <a:effectLst/>
                          <a:latin typeface="Calibri"/>
                        </a:rPr>
                        <a:t>84.1%</a:t>
                      </a:r>
                    </a:p>
                  </a:txBody>
                  <a:tcPr marL="9525" marR="9525" marT="9525" marB="0" anchor="b">
                    <a:lnL>
                      <a:noFill/>
                    </a:lnL>
                    <a:lnR>
                      <a:noFill/>
                    </a:lnR>
                    <a:lnT>
                      <a:noFill/>
                    </a:lnT>
                    <a:lnB>
                      <a:noFill/>
                    </a:lnB>
                    <a:solidFill>
                      <a:srgbClr val="F2DCDB"/>
                    </a:solidFill>
                  </a:tcPr>
                </a:tc>
                <a:tc>
                  <a:txBody>
                    <a:bodyPr/>
                    <a:lstStyle/>
                    <a:p>
                      <a:pPr algn="ctr" fontAlgn="b"/>
                      <a:r>
                        <a:rPr lang="en-US" sz="2000" b="0" i="0" u="none" strike="noStrike">
                          <a:solidFill>
                            <a:srgbClr val="000000"/>
                          </a:solidFill>
                          <a:effectLst/>
                          <a:latin typeface="Calibri"/>
                        </a:rPr>
                        <a:t>73.5%</a:t>
                      </a:r>
                    </a:p>
                  </a:txBody>
                  <a:tcPr marL="9525" marR="9525" marT="9525" marB="0" anchor="b">
                    <a:lnL>
                      <a:noFill/>
                    </a:lnL>
                    <a:lnR>
                      <a:noFill/>
                    </a:lnR>
                    <a:lnT>
                      <a:noFill/>
                    </a:lnT>
                    <a:lnB>
                      <a:noFill/>
                    </a:lnB>
                    <a:solidFill>
                      <a:srgbClr val="C5D9F1"/>
                    </a:solidFill>
                  </a:tcPr>
                </a:tc>
                <a:tc>
                  <a:txBody>
                    <a:bodyPr/>
                    <a:lstStyle/>
                    <a:p>
                      <a:pPr algn="ctr" fontAlgn="b"/>
                      <a:r>
                        <a:rPr lang="en-US" sz="2000" b="0" i="0" u="none" strike="noStrike">
                          <a:solidFill>
                            <a:srgbClr val="000000"/>
                          </a:solidFill>
                          <a:effectLst/>
                          <a:latin typeface="Calibri"/>
                        </a:rPr>
                        <a:t>81.5%</a:t>
                      </a:r>
                    </a:p>
                  </a:txBody>
                  <a:tcPr marL="9525" marR="9525" marT="9525" marB="0" anchor="b">
                    <a:lnL>
                      <a:noFill/>
                    </a:lnL>
                    <a:lnR>
                      <a:noFill/>
                    </a:lnR>
                    <a:lnT>
                      <a:noFill/>
                    </a:lnT>
                    <a:lnB>
                      <a:noFill/>
                    </a:lnB>
                    <a:solidFill>
                      <a:srgbClr val="D8E4BC"/>
                    </a:solidFill>
                  </a:tcPr>
                </a:tc>
                <a:tc>
                  <a:txBody>
                    <a:bodyPr/>
                    <a:lstStyle/>
                    <a:p>
                      <a:pPr algn="ctr" fontAlgn="b"/>
                      <a:r>
                        <a:rPr lang="en-US" sz="2000" b="0" i="0" u="none" strike="noStrike">
                          <a:solidFill>
                            <a:srgbClr val="000000"/>
                          </a:solidFill>
                          <a:effectLst/>
                          <a:latin typeface="Calibri"/>
                        </a:rPr>
                        <a:t>80.77%</a:t>
                      </a:r>
                    </a:p>
                  </a:txBody>
                  <a:tcPr marL="9525" marR="9525" marT="9525" marB="0" anchor="b">
                    <a:lnL>
                      <a:noFill/>
                    </a:lnL>
                    <a:lnR>
                      <a:noFill/>
                    </a:lnR>
                    <a:lnT>
                      <a:noFill/>
                    </a:lnT>
                    <a:lnB>
                      <a:noFill/>
                    </a:lnB>
                    <a:solidFill>
                      <a:srgbClr val="F2DCDB"/>
                    </a:solidFill>
                  </a:tcPr>
                </a:tc>
              </a:tr>
              <a:tr h="1082040">
                <a:tc>
                  <a:txBody>
                    <a:bodyPr/>
                    <a:lstStyle/>
                    <a:p>
                      <a:pPr algn="l" fontAlgn="b"/>
                      <a:r>
                        <a:rPr lang="en-US" sz="2000" b="0" i="0" u="none" strike="noStrike">
                          <a:solidFill>
                            <a:srgbClr val="000000"/>
                          </a:solidFill>
                          <a:effectLst/>
                          <a:latin typeface="Calibri"/>
                        </a:rPr>
                        <a:t>Avoiding activities and behaviors that may make me unsuccessful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Calibri"/>
                        </a:rPr>
                        <a:t>82.5%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en-US" sz="2000" b="0" i="0" u="none" strike="noStrike">
                          <a:solidFill>
                            <a:srgbClr val="000000"/>
                          </a:solidFill>
                          <a:effectLst/>
                          <a:latin typeface="Calibri"/>
                        </a:rPr>
                        <a:t>70.4%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000" b="0" i="0" u="none" strike="noStrike">
                          <a:solidFill>
                            <a:srgbClr val="000000"/>
                          </a:solidFill>
                          <a:effectLst/>
                          <a:latin typeface="Calibri"/>
                        </a:rPr>
                        <a:t>72.7%</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2000" b="0" i="0" u="none" strike="noStrike">
                          <a:solidFill>
                            <a:srgbClr val="000000"/>
                          </a:solidFill>
                          <a:effectLst/>
                          <a:latin typeface="Calibri"/>
                        </a:rPr>
                        <a:t>70.6%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en-US" sz="2000" b="0" i="0" u="none" strike="noStrike">
                          <a:solidFill>
                            <a:srgbClr val="000000"/>
                          </a:solidFill>
                          <a:effectLst/>
                          <a:latin typeface="Calibri"/>
                        </a:rPr>
                        <a:t>81.5%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000" b="0" i="0" u="none" strike="noStrike" dirty="0">
                          <a:solidFill>
                            <a:srgbClr val="000000"/>
                          </a:solidFill>
                          <a:effectLst/>
                          <a:latin typeface="Calibri"/>
                        </a:rPr>
                        <a:t>76.92%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r>
            </a:tbl>
          </a:graphicData>
        </a:graphic>
      </p:graphicFrame>
    </p:spTree>
    <p:extLst>
      <p:ext uri="{BB962C8B-B14F-4D97-AF65-F5344CB8AC3E}">
        <p14:creationId xmlns:p14="http://schemas.microsoft.com/office/powerpoint/2010/main" val="3176634662"/>
      </p:ext>
    </p:extLst>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pPr algn="ctr"/>
            <a:r>
              <a:rPr lang="en-US" dirty="0" smtClean="0"/>
              <a:t>Success Strategies Survey</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774179991"/>
              </p:ext>
            </p:extLst>
          </p:nvPr>
        </p:nvGraphicFramePr>
        <p:xfrm>
          <a:off x="457201" y="1066797"/>
          <a:ext cx="8229598" cy="5465445"/>
        </p:xfrm>
        <a:graphic>
          <a:graphicData uri="http://schemas.openxmlformats.org/drawingml/2006/table">
            <a:tbl>
              <a:tblPr/>
              <a:tblGrid>
                <a:gridCol w="3176337"/>
                <a:gridCol w="851836"/>
                <a:gridCol w="967339"/>
                <a:gridCol w="847022"/>
                <a:gridCol w="712268"/>
                <a:gridCol w="731520"/>
                <a:gridCol w="943276"/>
              </a:tblGrid>
              <a:tr h="350520">
                <a:tc>
                  <a:txBody>
                    <a:bodyPr/>
                    <a:lstStyle/>
                    <a:p>
                      <a:pPr algn="l" fontAlgn="b"/>
                      <a:r>
                        <a:rPr lang="en-US" sz="1800" b="0" i="0" u="none" strike="noStrike">
                          <a:solidFill>
                            <a:srgbClr val="000000"/>
                          </a:solidFill>
                          <a:effectLst/>
                          <a:latin typeface="Calibri"/>
                        </a:rPr>
                        <a:t>Table 4</a:t>
                      </a: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r>
              <a:tr h="350520">
                <a:tc gridSpan="6">
                  <a:txBody>
                    <a:bodyPr/>
                    <a:lstStyle/>
                    <a:p>
                      <a:pPr algn="l" fontAlgn="b"/>
                      <a:r>
                        <a:rPr lang="en-US" sz="1800" b="0" i="1" u="none" strike="noStrike">
                          <a:solidFill>
                            <a:srgbClr val="000000"/>
                          </a:solidFill>
                          <a:effectLst/>
                          <a:latin typeface="Calibri"/>
                        </a:rPr>
                        <a:t>Percentage of Respondents Reporting Improvement in Communication Strategies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b="1" i="1" u="none" strike="noStrike">
                          <a:solidFill>
                            <a:srgbClr val="000000"/>
                          </a:solidFill>
                          <a:effectLst/>
                          <a:latin typeface="Calibri"/>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701040">
                <a:tc>
                  <a:txBody>
                    <a:bodyPr/>
                    <a:lstStyle/>
                    <a:p>
                      <a:pPr algn="ctr" fontAlgn="b"/>
                      <a:r>
                        <a:rPr lang="en-US" sz="1800" b="0" i="0" u="none" strike="noStrike">
                          <a:solidFill>
                            <a:srgbClr val="000000"/>
                          </a:solidFill>
                          <a:effectLst/>
                          <a:latin typeface="Calibri"/>
                        </a:rPr>
                        <a:t>Success Strategy</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a:rPr>
                        <a:t>Fall         2012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Spring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Summer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800" b="0" i="0" u="none" strike="noStrike">
                          <a:solidFill>
                            <a:srgbClr val="000000"/>
                          </a:solidFill>
                          <a:effectLst/>
                          <a:latin typeface="Calibri"/>
                        </a:rPr>
                        <a:t>Fall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Spring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Summer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r h="701040">
                <a:tc>
                  <a:txBody>
                    <a:bodyPr/>
                    <a:lstStyle/>
                    <a:p>
                      <a:pPr algn="l" fontAlgn="b"/>
                      <a:r>
                        <a:rPr lang="en-US" sz="1800" b="0" i="0" u="none" strike="noStrike">
                          <a:solidFill>
                            <a:srgbClr val="000000"/>
                          </a:solidFill>
                          <a:effectLst/>
                          <a:latin typeface="Calibri"/>
                        </a:rPr>
                        <a:t>Communication and Listening Skills</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0" i="0" u="none" strike="noStrike">
                          <a:solidFill>
                            <a:srgbClr val="000000"/>
                          </a:solidFill>
                          <a:effectLst/>
                          <a:latin typeface="Calibri"/>
                        </a:rPr>
                        <a:t>76.9%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800" b="0" i="0" u="none" strike="noStrike">
                          <a:solidFill>
                            <a:srgbClr val="000000"/>
                          </a:solidFill>
                          <a:effectLst/>
                          <a:latin typeface="Calibri"/>
                        </a:rPr>
                        <a:t>83.3%</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800" b="0" i="0" u="none" strike="noStrike">
                          <a:solidFill>
                            <a:srgbClr val="000000"/>
                          </a:solidFill>
                          <a:effectLst/>
                          <a:latin typeface="Calibri"/>
                        </a:rPr>
                        <a:t>86.4%</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ctr" fontAlgn="b"/>
                      <a:r>
                        <a:rPr lang="en-US" sz="1800" b="0" i="0" u="none" strike="noStrike">
                          <a:solidFill>
                            <a:srgbClr val="000000"/>
                          </a:solidFill>
                          <a:effectLst/>
                          <a:latin typeface="Calibri"/>
                        </a:rPr>
                        <a:t>77.7%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800" b="0" i="0" u="none" strike="noStrike">
                          <a:solidFill>
                            <a:srgbClr val="000000"/>
                          </a:solidFill>
                          <a:effectLst/>
                          <a:latin typeface="Calibri"/>
                        </a:rPr>
                        <a:t>83.6%</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800" b="0" i="0" u="none" strike="noStrike">
                          <a:solidFill>
                            <a:srgbClr val="000000"/>
                          </a:solidFill>
                          <a:effectLst/>
                          <a:latin typeface="Calibri"/>
                        </a:rPr>
                        <a:t>84.61%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r>
              <a:tr h="701040">
                <a:tc>
                  <a:txBody>
                    <a:bodyPr/>
                    <a:lstStyle/>
                    <a:p>
                      <a:pPr algn="l" fontAlgn="b"/>
                      <a:r>
                        <a:rPr lang="en-US" sz="1800" b="0" i="0" u="none" strike="noStrike">
                          <a:solidFill>
                            <a:srgbClr val="000000"/>
                          </a:solidFill>
                          <a:effectLst/>
                          <a:latin typeface="Calibri"/>
                        </a:rPr>
                        <a:t>Considering opinions different from my own</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87.2%</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81.5%</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86.4%</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82.1%</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84.8%</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80.77%</a:t>
                      </a:r>
                    </a:p>
                  </a:txBody>
                  <a:tcPr marL="9525" marR="9525" marT="9525" marB="0" anchor="b">
                    <a:lnL>
                      <a:noFill/>
                    </a:lnL>
                    <a:lnR>
                      <a:noFill/>
                    </a:lnR>
                    <a:lnT>
                      <a:noFill/>
                    </a:lnT>
                    <a:lnB>
                      <a:noFill/>
                    </a:lnB>
                    <a:solidFill>
                      <a:srgbClr val="F2DCDB"/>
                    </a:solidFill>
                  </a:tcPr>
                </a:tc>
              </a:tr>
              <a:tr h="701040">
                <a:tc>
                  <a:txBody>
                    <a:bodyPr/>
                    <a:lstStyle/>
                    <a:p>
                      <a:pPr algn="l" fontAlgn="b"/>
                      <a:r>
                        <a:rPr lang="en-US" sz="1800" b="0" i="0" u="none" strike="noStrike">
                          <a:solidFill>
                            <a:srgbClr val="000000"/>
                          </a:solidFill>
                          <a:effectLst/>
                          <a:latin typeface="Calibri"/>
                        </a:rPr>
                        <a:t>Relating to people that are different from me</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86.4%</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73.7%</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84.8%</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84.62%</a:t>
                      </a:r>
                    </a:p>
                  </a:txBody>
                  <a:tcPr marL="9525" marR="9525" marT="9525" marB="0" anchor="b">
                    <a:lnL>
                      <a:noFill/>
                    </a:lnL>
                    <a:lnR>
                      <a:noFill/>
                    </a:lnR>
                    <a:lnT>
                      <a:noFill/>
                    </a:lnT>
                    <a:lnB>
                      <a:noFill/>
                    </a:lnB>
                    <a:solidFill>
                      <a:srgbClr val="F2DCDB"/>
                    </a:solidFill>
                  </a:tcPr>
                </a:tc>
              </a:tr>
              <a:tr h="701040">
                <a:tc>
                  <a:txBody>
                    <a:bodyPr/>
                    <a:lstStyle/>
                    <a:p>
                      <a:pPr algn="l" fontAlgn="b"/>
                      <a:r>
                        <a:rPr lang="en-US" sz="1800" b="0" i="0" u="none" strike="noStrike">
                          <a:solidFill>
                            <a:srgbClr val="000000"/>
                          </a:solidFill>
                          <a:effectLst/>
                          <a:latin typeface="Calibri"/>
                        </a:rPr>
                        <a:t>Working in a small group to complete a task or assignment</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97.4%</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72.5%</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82.1%</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88.46%</a:t>
                      </a:r>
                    </a:p>
                  </a:txBody>
                  <a:tcPr marL="9525" marR="9525" marT="9525" marB="0" anchor="b">
                    <a:lnL>
                      <a:noFill/>
                    </a:lnL>
                    <a:lnR>
                      <a:noFill/>
                    </a:lnR>
                    <a:lnT>
                      <a:noFill/>
                    </a:lnT>
                    <a:lnB>
                      <a:noFill/>
                    </a:lnB>
                    <a:solidFill>
                      <a:srgbClr val="F2DCDB"/>
                    </a:solidFill>
                  </a:tcPr>
                </a:tc>
              </a:tr>
              <a:tr h="701040">
                <a:tc>
                  <a:txBody>
                    <a:bodyPr/>
                    <a:lstStyle/>
                    <a:p>
                      <a:pPr algn="l" fontAlgn="b"/>
                      <a:r>
                        <a:rPr lang="en-US" sz="1800" b="0" i="0" u="none" strike="noStrike">
                          <a:solidFill>
                            <a:srgbClr val="000000"/>
                          </a:solidFill>
                          <a:effectLst/>
                          <a:latin typeface="Calibri"/>
                        </a:rPr>
                        <a:t>Forming a social network with other students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97.4%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800" b="0" i="0" u="none" strike="noStrike">
                          <a:solidFill>
                            <a:srgbClr val="000000"/>
                          </a:solidFill>
                          <a:effectLst/>
                          <a:latin typeface="Calibri"/>
                        </a:rPr>
                        <a:t>64.7%</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79.1%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73.08%</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r>
              <a:tr h="350520">
                <a:tc>
                  <a:txBody>
                    <a:bodyPr/>
                    <a:lstStyle/>
                    <a:p>
                      <a:pPr algn="l" fontAlgn="b"/>
                      <a:r>
                        <a:rPr lang="en-US" sz="1800" b="0" i="0" u="none" strike="noStrike">
                          <a:solidFill>
                            <a:srgbClr val="000000"/>
                          </a:solidFill>
                          <a:effectLst/>
                          <a:latin typeface="Calibri"/>
                        </a:rPr>
                        <a:t>*Item did not appear on survey.</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2178940483"/>
      </p:ext>
    </p:extLst>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Success Strategies Survey</a:t>
            </a: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2516734791"/>
              </p:ext>
            </p:extLst>
          </p:nvPr>
        </p:nvGraphicFramePr>
        <p:xfrm>
          <a:off x="381001" y="1219193"/>
          <a:ext cx="8381998" cy="5257806"/>
        </p:xfrm>
        <a:graphic>
          <a:graphicData uri="http://schemas.openxmlformats.org/drawingml/2006/table">
            <a:tbl>
              <a:tblPr/>
              <a:tblGrid>
                <a:gridCol w="3250364"/>
                <a:gridCol w="871689"/>
                <a:gridCol w="945560"/>
                <a:gridCol w="906162"/>
                <a:gridCol w="635298"/>
                <a:gridCol w="748569"/>
                <a:gridCol w="1024356"/>
              </a:tblGrid>
              <a:tr h="408850">
                <a:tc>
                  <a:txBody>
                    <a:bodyPr/>
                    <a:lstStyle/>
                    <a:p>
                      <a:pPr algn="l" fontAlgn="b"/>
                      <a:r>
                        <a:rPr lang="en-US" sz="1800" b="0" i="0" u="none" strike="noStrike">
                          <a:solidFill>
                            <a:srgbClr val="000000"/>
                          </a:solidFill>
                          <a:effectLst/>
                          <a:latin typeface="Calibri"/>
                        </a:rPr>
                        <a:t>Table 5 </a:t>
                      </a: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r>
              <a:tr h="740017">
                <a:tc gridSpan="7">
                  <a:txBody>
                    <a:bodyPr/>
                    <a:lstStyle/>
                    <a:p>
                      <a:pPr algn="l" fontAlgn="b"/>
                      <a:r>
                        <a:rPr lang="en-US" sz="1800" b="0" i="1" u="none" strike="noStrike">
                          <a:solidFill>
                            <a:srgbClr val="000000"/>
                          </a:solidFill>
                          <a:effectLst/>
                          <a:latin typeface="Calibri"/>
                        </a:rPr>
                        <a:t>Percentage of Respondents Reporting Application of Communication, Goal Attainment, and Cognitive Strategies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46989">
                <a:tc>
                  <a:txBody>
                    <a:bodyPr/>
                    <a:lstStyle/>
                    <a:p>
                      <a:pPr algn="ctr" fontAlgn="b"/>
                      <a:r>
                        <a:rPr lang="en-US" sz="1800" b="0" i="0" u="none" strike="noStrike">
                          <a:solidFill>
                            <a:srgbClr val="000000"/>
                          </a:solidFill>
                          <a:effectLst/>
                          <a:latin typeface="Calibri"/>
                        </a:rPr>
                        <a:t>Success Strategy</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a:rPr>
                        <a:t>Fall         2012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Spring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ctr" fontAlgn="b"/>
                      <a:r>
                        <a:rPr lang="en-US" sz="1800" b="0" i="0" u="none" strike="noStrike">
                          <a:solidFill>
                            <a:srgbClr val="000000"/>
                          </a:solidFill>
                          <a:effectLst/>
                          <a:latin typeface="Calibri"/>
                        </a:rPr>
                        <a:t>Summer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800" b="0" i="0" u="none" strike="noStrike">
                          <a:solidFill>
                            <a:srgbClr val="000000"/>
                          </a:solidFill>
                          <a:effectLst/>
                          <a:latin typeface="Calibri"/>
                        </a:rPr>
                        <a:t>Fall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Spring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c>
                  <a:txBody>
                    <a:bodyPr/>
                    <a:lstStyle/>
                    <a:p>
                      <a:pPr algn="ctr" fontAlgn="b"/>
                      <a:r>
                        <a:rPr lang="en-US" sz="1800" b="0" i="0" u="none" strike="noStrike">
                          <a:solidFill>
                            <a:srgbClr val="000000"/>
                          </a:solidFill>
                          <a:effectLst/>
                          <a:latin typeface="Calibri"/>
                        </a:rPr>
                        <a:t>Summer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r h="408850">
                <a:tc>
                  <a:txBody>
                    <a:bodyPr/>
                    <a:lstStyle/>
                    <a:p>
                      <a:pPr algn="l" fontAlgn="b"/>
                      <a:r>
                        <a:rPr lang="en-US" sz="1800" b="0" i="0" u="none" strike="noStrike">
                          <a:solidFill>
                            <a:srgbClr val="000000"/>
                          </a:solidFill>
                          <a:effectLst/>
                          <a:latin typeface="Calibri"/>
                        </a:rPr>
                        <a:t>Note-taking</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0" i="0" u="none" strike="noStrike">
                          <a:solidFill>
                            <a:srgbClr val="000000"/>
                          </a:solidFill>
                          <a:effectLst/>
                          <a:latin typeface="Calibri"/>
                        </a:rPr>
                        <a:t>74.4%</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800" b="0" i="0" u="none" strike="noStrike">
                          <a:solidFill>
                            <a:srgbClr val="000000"/>
                          </a:solidFill>
                          <a:effectLst/>
                          <a:latin typeface="Calibri"/>
                        </a:rPr>
                        <a:t>80.8%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EBF1DE"/>
                    </a:solidFill>
                  </a:tcPr>
                </a:tc>
                <a:tc>
                  <a:txBody>
                    <a:bodyPr/>
                    <a:lstStyle/>
                    <a:p>
                      <a:pPr algn="ctr" fontAlgn="b"/>
                      <a:r>
                        <a:rPr lang="en-US" sz="1800" b="0" i="0" u="none" strike="noStrike">
                          <a:solidFill>
                            <a:srgbClr val="000000"/>
                          </a:solidFill>
                          <a:effectLst/>
                          <a:latin typeface="Calibri"/>
                        </a:rPr>
                        <a:t>81.8%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ctr" fontAlgn="b"/>
                      <a:r>
                        <a:rPr lang="en-US" sz="1800" b="0" i="0" u="none" strike="noStrike">
                          <a:solidFill>
                            <a:srgbClr val="000000"/>
                          </a:solidFill>
                          <a:effectLst/>
                          <a:latin typeface="Calibri"/>
                        </a:rPr>
                        <a:t>75.2%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800" b="0" i="0" u="none" strike="noStrike">
                          <a:solidFill>
                            <a:srgbClr val="000000"/>
                          </a:solidFill>
                          <a:effectLst/>
                          <a:latin typeface="Calibri"/>
                        </a:rPr>
                        <a:t>85.0%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EBF1DE"/>
                    </a:solidFill>
                  </a:tcPr>
                </a:tc>
                <a:tc>
                  <a:txBody>
                    <a:bodyPr/>
                    <a:lstStyle/>
                    <a:p>
                      <a:pPr algn="ctr" fontAlgn="b"/>
                      <a:r>
                        <a:rPr lang="en-US" sz="1800" b="0" i="0" u="none" strike="noStrike">
                          <a:solidFill>
                            <a:srgbClr val="000000"/>
                          </a:solidFill>
                          <a:effectLst/>
                          <a:latin typeface="Calibri"/>
                        </a:rPr>
                        <a:t>75.00%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r>
              <a:tr h="408850">
                <a:tc>
                  <a:txBody>
                    <a:bodyPr/>
                    <a:lstStyle/>
                    <a:p>
                      <a:pPr algn="l" fontAlgn="b"/>
                      <a:r>
                        <a:rPr lang="en-US" sz="1800" b="0" i="0" u="none" strike="noStrike">
                          <a:solidFill>
                            <a:srgbClr val="000000"/>
                          </a:solidFill>
                          <a:effectLst/>
                          <a:latin typeface="Calibri"/>
                        </a:rPr>
                        <a:t>Critical Thinking</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84.6%</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86.5%</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86.4%</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81.2%</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86.7%</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83.33%</a:t>
                      </a:r>
                    </a:p>
                  </a:txBody>
                  <a:tcPr marL="9525" marR="9525" marT="9525" marB="0" anchor="b">
                    <a:lnL>
                      <a:noFill/>
                    </a:lnL>
                    <a:lnR>
                      <a:noFill/>
                    </a:lnR>
                    <a:lnT>
                      <a:noFill/>
                    </a:lnT>
                    <a:lnB>
                      <a:noFill/>
                    </a:lnB>
                    <a:solidFill>
                      <a:srgbClr val="F2DCDB"/>
                    </a:solidFill>
                  </a:tcPr>
                </a:tc>
              </a:tr>
              <a:tr h="408850">
                <a:tc>
                  <a:txBody>
                    <a:bodyPr/>
                    <a:lstStyle/>
                    <a:p>
                      <a:pPr algn="l" fontAlgn="b"/>
                      <a:r>
                        <a:rPr lang="en-US" sz="1800" b="0" i="0" u="none" strike="noStrike">
                          <a:solidFill>
                            <a:srgbClr val="000000"/>
                          </a:solidFill>
                          <a:effectLst/>
                          <a:latin typeface="Calibri"/>
                        </a:rPr>
                        <a:t>Study Skills</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71.8%</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76.9%</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88.6%</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81.2%</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86.7%</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91.67%</a:t>
                      </a:r>
                    </a:p>
                  </a:txBody>
                  <a:tcPr marL="9525" marR="9525" marT="9525" marB="0" anchor="b">
                    <a:lnL>
                      <a:noFill/>
                    </a:lnL>
                    <a:lnR>
                      <a:noFill/>
                    </a:lnR>
                    <a:lnT>
                      <a:noFill/>
                    </a:lnT>
                    <a:lnB>
                      <a:noFill/>
                    </a:lnB>
                    <a:solidFill>
                      <a:srgbClr val="F2DCDB"/>
                    </a:solidFill>
                  </a:tcPr>
                </a:tc>
              </a:tr>
              <a:tr h="408850">
                <a:tc>
                  <a:txBody>
                    <a:bodyPr/>
                    <a:lstStyle/>
                    <a:p>
                      <a:pPr algn="l" fontAlgn="b"/>
                      <a:r>
                        <a:rPr lang="en-US" sz="1800" b="0" i="0" u="none" strike="noStrike">
                          <a:solidFill>
                            <a:srgbClr val="000000"/>
                          </a:solidFill>
                          <a:effectLst/>
                          <a:latin typeface="Calibri"/>
                        </a:rPr>
                        <a:t>Creating a schedule</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69.2%</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78.8%</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90.9%</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72.5%</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76.7%</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83.33%</a:t>
                      </a:r>
                    </a:p>
                  </a:txBody>
                  <a:tcPr marL="9525" marR="9525" marT="9525" marB="0" anchor="b">
                    <a:lnL>
                      <a:noFill/>
                    </a:lnL>
                    <a:lnR>
                      <a:noFill/>
                    </a:lnR>
                    <a:lnT>
                      <a:noFill/>
                    </a:lnT>
                    <a:lnB>
                      <a:noFill/>
                    </a:lnB>
                    <a:solidFill>
                      <a:srgbClr val="F2DCDB"/>
                    </a:solidFill>
                  </a:tcPr>
                </a:tc>
              </a:tr>
              <a:tr h="408850">
                <a:tc>
                  <a:txBody>
                    <a:bodyPr/>
                    <a:lstStyle/>
                    <a:p>
                      <a:pPr algn="l" fontAlgn="b"/>
                      <a:r>
                        <a:rPr lang="en-US" sz="1800" b="0" i="0" u="none" strike="noStrike">
                          <a:solidFill>
                            <a:srgbClr val="000000"/>
                          </a:solidFill>
                          <a:effectLst/>
                          <a:latin typeface="Calibri"/>
                        </a:rPr>
                        <a:t>Creating a budget</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56.4%</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59.6%</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70.5%</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51.7%</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61.7%</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70.83%</a:t>
                      </a:r>
                    </a:p>
                  </a:txBody>
                  <a:tcPr marL="9525" marR="9525" marT="9525" marB="0" anchor="b">
                    <a:lnL>
                      <a:noFill/>
                    </a:lnL>
                    <a:lnR>
                      <a:noFill/>
                    </a:lnR>
                    <a:lnT>
                      <a:noFill/>
                    </a:lnT>
                    <a:lnB>
                      <a:noFill/>
                    </a:lnB>
                    <a:solidFill>
                      <a:srgbClr val="F2DCDB"/>
                    </a:solidFill>
                  </a:tcPr>
                </a:tc>
              </a:tr>
              <a:tr h="408850">
                <a:tc>
                  <a:txBody>
                    <a:bodyPr/>
                    <a:lstStyle/>
                    <a:p>
                      <a:pPr algn="l" fontAlgn="b"/>
                      <a:r>
                        <a:rPr lang="en-US" sz="1800" b="0" i="0" u="none" strike="noStrike">
                          <a:solidFill>
                            <a:srgbClr val="000000"/>
                          </a:solidFill>
                          <a:effectLst/>
                          <a:latin typeface="Calibri"/>
                        </a:rPr>
                        <a:t>Test-taking strategies</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79.5%</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86.5%</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72.7%</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73.2%</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78.3%</a:t>
                      </a:r>
                    </a:p>
                  </a:txBody>
                  <a:tcPr marL="9525" marR="9525" marT="9525" marB="0" anchor="b">
                    <a:lnL>
                      <a:noFill/>
                    </a:lnL>
                    <a:lnR>
                      <a:noFill/>
                    </a:lnR>
                    <a:lnT>
                      <a:noFill/>
                    </a:lnT>
                    <a:lnB>
                      <a:noFill/>
                    </a:lnB>
                    <a:solidFill>
                      <a:srgbClr val="EBF1DE"/>
                    </a:solidFill>
                  </a:tcPr>
                </a:tc>
                <a:tc>
                  <a:txBody>
                    <a:bodyPr/>
                    <a:lstStyle/>
                    <a:p>
                      <a:pPr algn="ctr" fontAlgn="b"/>
                      <a:r>
                        <a:rPr lang="en-US" sz="1800" b="0" i="0" u="none" strike="noStrike">
                          <a:solidFill>
                            <a:srgbClr val="000000"/>
                          </a:solidFill>
                          <a:effectLst/>
                          <a:latin typeface="Calibri"/>
                        </a:rPr>
                        <a:t>87.50%</a:t>
                      </a:r>
                    </a:p>
                  </a:txBody>
                  <a:tcPr marL="9525" marR="9525" marT="9525" marB="0" anchor="b">
                    <a:lnL>
                      <a:noFill/>
                    </a:lnL>
                    <a:lnR>
                      <a:noFill/>
                    </a:lnR>
                    <a:lnT>
                      <a:noFill/>
                    </a:lnT>
                    <a:lnB>
                      <a:noFill/>
                    </a:lnB>
                    <a:solidFill>
                      <a:srgbClr val="F2DCDB"/>
                    </a:solidFill>
                  </a:tcPr>
                </a:tc>
              </a:tr>
              <a:tr h="408850">
                <a:tc>
                  <a:txBody>
                    <a:bodyPr/>
                    <a:lstStyle/>
                    <a:p>
                      <a:pPr algn="l" fontAlgn="b"/>
                      <a:r>
                        <a:rPr lang="en-US" sz="1800" b="0" i="0" u="none" strike="noStrike">
                          <a:solidFill>
                            <a:srgbClr val="000000"/>
                          </a:solidFill>
                          <a:effectLst/>
                          <a:latin typeface="Calibri"/>
                        </a:rPr>
                        <a:t>Forming study groups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a:rPr>
                        <a:t>43.6%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46.2%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EBF1DE"/>
                    </a:solidFill>
                  </a:tcPr>
                </a:tc>
                <a:tc>
                  <a:txBody>
                    <a:bodyPr/>
                    <a:lstStyle/>
                    <a:p>
                      <a:pPr algn="ctr" fontAlgn="b"/>
                      <a:r>
                        <a:rPr lang="en-US" sz="1800" b="0" i="0" u="none" strike="noStrike">
                          <a:solidFill>
                            <a:srgbClr val="000000"/>
                          </a:solidFill>
                          <a:effectLst/>
                          <a:latin typeface="Calibri"/>
                        </a:rPr>
                        <a:t>68.2%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800" b="0" i="0" u="none" strike="noStrike">
                          <a:solidFill>
                            <a:srgbClr val="000000"/>
                          </a:solidFill>
                          <a:effectLst/>
                          <a:latin typeface="Calibri"/>
                        </a:rPr>
                        <a:t>42.3%</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50.0%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EBF1DE"/>
                    </a:solidFill>
                  </a:tcPr>
                </a:tc>
                <a:tc>
                  <a:txBody>
                    <a:bodyPr/>
                    <a:lstStyle/>
                    <a:p>
                      <a:pPr algn="ctr" fontAlgn="b"/>
                      <a:r>
                        <a:rPr lang="en-US" sz="1800" b="0" i="0" u="none" strike="noStrike" dirty="0">
                          <a:solidFill>
                            <a:srgbClr val="000000"/>
                          </a:solidFill>
                          <a:effectLst/>
                          <a:latin typeface="Calibri"/>
                        </a:rPr>
                        <a:t>62.50%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r>
            </a:tbl>
          </a:graphicData>
        </a:graphic>
      </p:graphicFrame>
    </p:spTree>
    <p:extLst>
      <p:ext uri="{BB962C8B-B14F-4D97-AF65-F5344CB8AC3E}">
        <p14:creationId xmlns:p14="http://schemas.microsoft.com/office/powerpoint/2010/main" val="2298378733"/>
      </p:ext>
    </p:extLst>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Success Strategies Survey</a:t>
            </a: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4027792618"/>
              </p:ext>
            </p:extLst>
          </p:nvPr>
        </p:nvGraphicFramePr>
        <p:xfrm>
          <a:off x="380999" y="1295404"/>
          <a:ext cx="8458200" cy="5297674"/>
        </p:xfrm>
        <a:graphic>
          <a:graphicData uri="http://schemas.openxmlformats.org/drawingml/2006/table">
            <a:tbl>
              <a:tblPr/>
              <a:tblGrid>
                <a:gridCol w="3583594"/>
                <a:gridCol w="813200"/>
                <a:gridCol w="937247"/>
                <a:gridCol w="845361"/>
                <a:gridCol w="698341"/>
                <a:gridCol w="698341"/>
                <a:gridCol w="882116"/>
              </a:tblGrid>
              <a:tr h="462027">
                <a:tc>
                  <a:txBody>
                    <a:bodyPr/>
                    <a:lstStyle/>
                    <a:p>
                      <a:pPr algn="l" fontAlgn="b"/>
                      <a:r>
                        <a:rPr lang="en-US" sz="1800" b="0" i="0" u="none" strike="noStrike">
                          <a:solidFill>
                            <a:srgbClr val="000000"/>
                          </a:solidFill>
                          <a:effectLst/>
                          <a:latin typeface="Calibri"/>
                        </a:rPr>
                        <a:t>Table 6</a:t>
                      </a: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800" b="0" i="0" u="none" strike="noStrike">
                        <a:solidFill>
                          <a:srgbClr val="000000"/>
                        </a:solidFill>
                        <a:effectLst/>
                        <a:latin typeface="Calibri"/>
                      </a:endParaRPr>
                    </a:p>
                  </a:txBody>
                  <a:tcPr marL="9525" marR="9525" marT="9525" marB="0" anchor="b">
                    <a:lnL>
                      <a:noFill/>
                    </a:lnL>
                    <a:lnR>
                      <a:noFill/>
                    </a:lnR>
                    <a:lnT>
                      <a:noFill/>
                    </a:lnT>
                    <a:lnB>
                      <a:noFill/>
                    </a:lnB>
                  </a:tcPr>
                </a:tc>
              </a:tr>
              <a:tr h="462027">
                <a:tc gridSpan="7">
                  <a:txBody>
                    <a:bodyPr/>
                    <a:lstStyle/>
                    <a:p>
                      <a:pPr algn="l" fontAlgn="b"/>
                      <a:r>
                        <a:rPr lang="en-US" sz="1800" b="0" i="1" u="none" strike="noStrike">
                          <a:solidFill>
                            <a:srgbClr val="000000"/>
                          </a:solidFill>
                          <a:effectLst/>
                          <a:latin typeface="Calibri"/>
                        </a:rPr>
                        <a:t>Percentage of Students Reporting Application of Communication and Goal Attainment Strategies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47155">
                <a:tc>
                  <a:txBody>
                    <a:bodyPr/>
                    <a:lstStyle/>
                    <a:p>
                      <a:pPr algn="ctr" fontAlgn="b"/>
                      <a:r>
                        <a:rPr lang="en-US" sz="1800" b="0" i="0" u="none" strike="noStrike">
                          <a:solidFill>
                            <a:srgbClr val="000000"/>
                          </a:solidFill>
                          <a:effectLst/>
                          <a:latin typeface="Calibri"/>
                        </a:rPr>
                        <a:t>Success Strategy</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a:rPr>
                        <a:t>Fall         2012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Spring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Summer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800" b="0" i="0" u="none" strike="noStrike">
                          <a:solidFill>
                            <a:srgbClr val="000000"/>
                          </a:solidFill>
                          <a:effectLst/>
                          <a:latin typeface="Calibri"/>
                        </a:rPr>
                        <a:t>Fall     2013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Spring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Summer 2014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r h="462027">
                <a:tc>
                  <a:txBody>
                    <a:bodyPr/>
                    <a:lstStyle/>
                    <a:p>
                      <a:pPr algn="l" fontAlgn="b"/>
                      <a:r>
                        <a:rPr lang="en-US" sz="1800" b="0" i="0" u="none" strike="noStrike">
                          <a:solidFill>
                            <a:srgbClr val="000000"/>
                          </a:solidFill>
                          <a:effectLst/>
                          <a:latin typeface="Calibri"/>
                        </a:rPr>
                        <a:t>Choosing a major</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0" i="0" u="none" strike="noStrike">
                          <a:solidFill>
                            <a:srgbClr val="000000"/>
                          </a:solidFill>
                          <a:effectLst/>
                          <a:latin typeface="Calibri"/>
                        </a:rPr>
                        <a:t>69.2%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800" b="0" i="0" u="none" strike="noStrike">
                          <a:solidFill>
                            <a:srgbClr val="000000"/>
                          </a:solidFill>
                          <a:effectLst/>
                          <a:latin typeface="Calibri"/>
                        </a:rPr>
                        <a:t>56.9%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800" b="0" i="0" u="none" strike="noStrike">
                          <a:solidFill>
                            <a:srgbClr val="000000"/>
                          </a:solidFill>
                          <a:effectLst/>
                          <a:latin typeface="Calibri"/>
                        </a:rPr>
                        <a:t>83.7%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c>
                  <a:txBody>
                    <a:bodyPr/>
                    <a:lstStyle/>
                    <a:p>
                      <a:pPr algn="ctr" fontAlgn="b"/>
                      <a:r>
                        <a:rPr lang="en-US" sz="1800" b="0" i="0" u="none" strike="noStrike">
                          <a:solidFill>
                            <a:srgbClr val="000000"/>
                          </a:solidFill>
                          <a:effectLst/>
                          <a:latin typeface="Calibri"/>
                        </a:rPr>
                        <a:t>63.3%</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CE6F1"/>
                    </a:solidFill>
                  </a:tcPr>
                </a:tc>
                <a:tc>
                  <a:txBody>
                    <a:bodyPr/>
                    <a:lstStyle/>
                    <a:p>
                      <a:pPr algn="ctr" fontAlgn="b"/>
                      <a:r>
                        <a:rPr lang="en-US" sz="1800" b="0" i="0" u="none" strike="noStrike">
                          <a:solidFill>
                            <a:srgbClr val="000000"/>
                          </a:solidFill>
                          <a:effectLst/>
                          <a:latin typeface="Calibri"/>
                        </a:rPr>
                        <a:t>66.1%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D8E4BC"/>
                    </a:solidFill>
                  </a:tcPr>
                </a:tc>
                <a:tc>
                  <a:txBody>
                    <a:bodyPr/>
                    <a:lstStyle/>
                    <a:p>
                      <a:pPr algn="ctr" fontAlgn="b"/>
                      <a:r>
                        <a:rPr lang="en-US" sz="1800" b="0" i="0" u="none" strike="noStrike">
                          <a:solidFill>
                            <a:srgbClr val="000000"/>
                          </a:solidFill>
                          <a:effectLst/>
                          <a:latin typeface="Calibri"/>
                        </a:rPr>
                        <a:t>76.00%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2DCDB"/>
                    </a:solidFill>
                  </a:tcPr>
                </a:tc>
              </a:tr>
              <a:tr h="462027">
                <a:tc>
                  <a:txBody>
                    <a:bodyPr/>
                    <a:lstStyle/>
                    <a:p>
                      <a:pPr algn="l" fontAlgn="b"/>
                      <a:r>
                        <a:rPr lang="en-US" sz="1800" b="0" i="0" u="none" strike="noStrike">
                          <a:solidFill>
                            <a:srgbClr val="000000"/>
                          </a:solidFill>
                          <a:effectLst/>
                          <a:latin typeface="Calibri"/>
                        </a:rPr>
                        <a:t>Choosing a career goal</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59.0%</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68.6%</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88.4%</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64.6%</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57.8%</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84.00%</a:t>
                      </a:r>
                    </a:p>
                  </a:txBody>
                  <a:tcPr marL="9525" marR="9525" marT="9525" marB="0" anchor="b">
                    <a:lnL>
                      <a:noFill/>
                    </a:lnL>
                    <a:lnR>
                      <a:noFill/>
                    </a:lnR>
                    <a:lnT>
                      <a:noFill/>
                    </a:lnT>
                    <a:lnB>
                      <a:noFill/>
                    </a:lnB>
                    <a:solidFill>
                      <a:srgbClr val="F2DCDB"/>
                    </a:solidFill>
                  </a:tcPr>
                </a:tc>
              </a:tr>
              <a:tr h="462027">
                <a:tc>
                  <a:txBody>
                    <a:bodyPr/>
                    <a:lstStyle/>
                    <a:p>
                      <a:pPr algn="l" fontAlgn="b"/>
                      <a:r>
                        <a:rPr lang="en-US" sz="1800" b="0" i="0" u="none" strike="noStrike">
                          <a:solidFill>
                            <a:srgbClr val="000000"/>
                          </a:solidFill>
                          <a:effectLst/>
                          <a:latin typeface="Calibri"/>
                        </a:rPr>
                        <a:t>Forming relationships</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66.7%</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72.5%</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76.7%</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57.1%</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69.4%</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64.00%</a:t>
                      </a:r>
                    </a:p>
                  </a:txBody>
                  <a:tcPr marL="9525" marR="9525" marT="9525" marB="0" anchor="b">
                    <a:lnL>
                      <a:noFill/>
                    </a:lnL>
                    <a:lnR>
                      <a:noFill/>
                    </a:lnR>
                    <a:lnT>
                      <a:noFill/>
                    </a:lnT>
                    <a:lnB>
                      <a:noFill/>
                    </a:lnB>
                    <a:solidFill>
                      <a:srgbClr val="F2DCDB"/>
                    </a:solidFill>
                  </a:tcPr>
                </a:tc>
              </a:tr>
              <a:tr h="462027">
                <a:tc>
                  <a:txBody>
                    <a:bodyPr/>
                    <a:lstStyle/>
                    <a:p>
                      <a:pPr algn="l" fontAlgn="b"/>
                      <a:r>
                        <a:rPr lang="en-US" sz="1800" b="0" i="0" u="none" strike="noStrike">
                          <a:solidFill>
                            <a:srgbClr val="000000"/>
                          </a:solidFill>
                          <a:effectLst/>
                          <a:latin typeface="Calibri"/>
                        </a:rPr>
                        <a:t>Changing study habits</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79.5%</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80.4%</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81.4%</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72.1%</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74.2%</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88.00%</a:t>
                      </a:r>
                    </a:p>
                  </a:txBody>
                  <a:tcPr marL="9525" marR="9525" marT="9525" marB="0" anchor="b">
                    <a:lnL>
                      <a:noFill/>
                    </a:lnL>
                    <a:lnR>
                      <a:noFill/>
                    </a:lnR>
                    <a:lnT>
                      <a:noFill/>
                    </a:lnT>
                    <a:lnB>
                      <a:noFill/>
                    </a:lnB>
                    <a:solidFill>
                      <a:srgbClr val="F2DCDB"/>
                    </a:solidFill>
                  </a:tcPr>
                </a:tc>
              </a:tr>
              <a:tr h="462027">
                <a:tc>
                  <a:txBody>
                    <a:bodyPr/>
                    <a:lstStyle/>
                    <a:p>
                      <a:pPr algn="l" fontAlgn="b"/>
                      <a:r>
                        <a:rPr lang="en-US" sz="1800" b="0" i="0" u="none" strike="noStrike">
                          <a:solidFill>
                            <a:srgbClr val="000000"/>
                          </a:solidFill>
                          <a:effectLst/>
                          <a:latin typeface="Calibri"/>
                        </a:rPr>
                        <a:t>Communicating with others</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71.8%</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80.4%</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83.7%</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68.7%</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83.9%</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80.00%</a:t>
                      </a:r>
                    </a:p>
                  </a:txBody>
                  <a:tcPr marL="9525" marR="9525" marT="9525" marB="0" anchor="b">
                    <a:lnL>
                      <a:noFill/>
                    </a:lnL>
                    <a:lnR>
                      <a:noFill/>
                    </a:lnR>
                    <a:lnT>
                      <a:noFill/>
                    </a:lnT>
                    <a:lnB>
                      <a:noFill/>
                    </a:lnB>
                    <a:solidFill>
                      <a:srgbClr val="F2DCDB"/>
                    </a:solidFill>
                  </a:tcPr>
                </a:tc>
              </a:tr>
              <a:tr h="462027">
                <a:tc>
                  <a:txBody>
                    <a:bodyPr/>
                    <a:lstStyle/>
                    <a:p>
                      <a:pPr algn="l" fontAlgn="b"/>
                      <a:r>
                        <a:rPr lang="en-US" sz="1800" b="0" i="0" u="none" strike="noStrike">
                          <a:solidFill>
                            <a:srgbClr val="000000"/>
                          </a:solidFill>
                          <a:effectLst/>
                          <a:latin typeface="Calibri"/>
                        </a:rPr>
                        <a:t>Researching professors for future classes</a:t>
                      </a:r>
                    </a:p>
                  </a:txBody>
                  <a:tcPr marL="9525" marR="9525" marT="9525" marB="0" anchor="b">
                    <a:lnL>
                      <a:noFill/>
                    </a:lnL>
                    <a:lnR>
                      <a:noFill/>
                    </a:lnR>
                    <a:lnT>
                      <a:noFill/>
                    </a:lnT>
                    <a:lnB>
                      <a:noFill/>
                    </a:lnB>
                  </a:tcPr>
                </a:tc>
                <a:tc>
                  <a:txBody>
                    <a:bodyPr/>
                    <a:lstStyle/>
                    <a:p>
                      <a:pPr algn="ctr" fontAlgn="b"/>
                      <a:r>
                        <a:rPr lang="en-US" sz="1800" b="0" i="0" u="none" strike="noStrike">
                          <a:solidFill>
                            <a:srgbClr val="000000"/>
                          </a:solidFill>
                          <a:effectLst/>
                          <a:latin typeface="Calibri"/>
                        </a:rPr>
                        <a:t>56.4%</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64.7%</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67.4%</a:t>
                      </a:r>
                    </a:p>
                  </a:txBody>
                  <a:tcPr marL="9525" marR="9525" marT="9525" marB="0" anchor="b">
                    <a:lnL>
                      <a:noFill/>
                    </a:lnL>
                    <a:lnR>
                      <a:noFill/>
                    </a:lnR>
                    <a:lnT>
                      <a:noFill/>
                    </a:lnT>
                    <a:lnB>
                      <a:noFill/>
                    </a:lnB>
                    <a:solidFill>
                      <a:srgbClr val="F2DCDB"/>
                    </a:solidFill>
                  </a:tcPr>
                </a:tc>
                <a:tc>
                  <a:txBody>
                    <a:bodyPr/>
                    <a:lstStyle/>
                    <a:p>
                      <a:pPr algn="ctr" fontAlgn="b"/>
                      <a:r>
                        <a:rPr lang="en-US" sz="1800" b="0" i="0" u="none" strike="noStrike">
                          <a:solidFill>
                            <a:srgbClr val="000000"/>
                          </a:solidFill>
                          <a:effectLst/>
                          <a:latin typeface="Calibri"/>
                        </a:rPr>
                        <a:t>61.2%</a:t>
                      </a:r>
                    </a:p>
                  </a:txBody>
                  <a:tcPr marL="9525" marR="9525" marT="9525" marB="0" anchor="b">
                    <a:lnL>
                      <a:noFill/>
                    </a:lnL>
                    <a:lnR>
                      <a:noFill/>
                    </a:lnR>
                    <a:lnT>
                      <a:noFill/>
                    </a:lnT>
                    <a:lnB>
                      <a:noFill/>
                    </a:lnB>
                    <a:solidFill>
                      <a:srgbClr val="DCE6F1"/>
                    </a:solidFill>
                  </a:tcPr>
                </a:tc>
                <a:tc>
                  <a:txBody>
                    <a:bodyPr/>
                    <a:lstStyle/>
                    <a:p>
                      <a:pPr algn="ctr" fontAlgn="b"/>
                      <a:r>
                        <a:rPr lang="en-US" sz="1800" b="0" i="0" u="none" strike="noStrike">
                          <a:solidFill>
                            <a:srgbClr val="000000"/>
                          </a:solidFill>
                          <a:effectLst/>
                          <a:latin typeface="Calibri"/>
                        </a:rPr>
                        <a:t>62.9%</a:t>
                      </a:r>
                    </a:p>
                  </a:txBody>
                  <a:tcPr marL="9525" marR="9525" marT="9525" marB="0" anchor="b">
                    <a:lnL>
                      <a:noFill/>
                    </a:lnL>
                    <a:lnR>
                      <a:noFill/>
                    </a:lnR>
                    <a:lnT>
                      <a:noFill/>
                    </a:lnT>
                    <a:lnB>
                      <a:noFill/>
                    </a:lnB>
                    <a:solidFill>
                      <a:srgbClr val="D8E4BC"/>
                    </a:solidFill>
                  </a:tcPr>
                </a:tc>
                <a:tc>
                  <a:txBody>
                    <a:bodyPr/>
                    <a:lstStyle/>
                    <a:p>
                      <a:pPr algn="ctr" fontAlgn="b"/>
                      <a:r>
                        <a:rPr lang="en-US" sz="1800" b="0" i="0" u="none" strike="noStrike">
                          <a:solidFill>
                            <a:srgbClr val="000000"/>
                          </a:solidFill>
                          <a:effectLst/>
                          <a:latin typeface="Calibri"/>
                        </a:rPr>
                        <a:t>68.00%</a:t>
                      </a:r>
                    </a:p>
                  </a:txBody>
                  <a:tcPr marL="9525" marR="9525" marT="9525" marB="0" anchor="b">
                    <a:lnL>
                      <a:noFill/>
                    </a:lnL>
                    <a:lnR>
                      <a:noFill/>
                    </a:lnR>
                    <a:lnT>
                      <a:noFill/>
                    </a:lnT>
                    <a:lnB>
                      <a:noFill/>
                    </a:lnB>
                    <a:solidFill>
                      <a:srgbClr val="F2DCDB"/>
                    </a:solidFill>
                  </a:tcPr>
                </a:tc>
              </a:tr>
              <a:tr h="462027">
                <a:tc>
                  <a:txBody>
                    <a:bodyPr/>
                    <a:lstStyle/>
                    <a:p>
                      <a:pPr algn="l" fontAlgn="b"/>
                      <a:r>
                        <a:rPr lang="en-US" sz="1800" b="0" i="0" u="none" strike="noStrike">
                          <a:solidFill>
                            <a:srgbClr val="000000"/>
                          </a:solidFill>
                          <a:effectLst/>
                          <a:latin typeface="Calibri"/>
                        </a:rPr>
                        <a:t>Appreciating diversity</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a:rPr>
                        <a:t>61.5%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78.4%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a:solidFill>
                            <a:srgbClr val="000000"/>
                          </a:solidFill>
                          <a:effectLst/>
                          <a:latin typeface="Calibri"/>
                        </a:rPr>
                        <a:t>81.4%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800" b="0" i="0" u="none" strike="noStrike">
                          <a:solidFill>
                            <a:srgbClr val="000000"/>
                          </a:solidFill>
                          <a:effectLst/>
                          <a:latin typeface="Calibri"/>
                        </a:rPr>
                        <a:t>65.3%</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r>
                        <a:rPr lang="en-US" sz="1800" b="0" i="0" u="none" strike="noStrike">
                          <a:solidFill>
                            <a:srgbClr val="000000"/>
                          </a:solidFill>
                          <a:effectLst/>
                          <a:latin typeface="Calibri"/>
                        </a:rPr>
                        <a:t>79.0%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1800" b="0" i="0" u="none" strike="noStrike" dirty="0">
                          <a:solidFill>
                            <a:srgbClr val="000000"/>
                          </a:solidFill>
                          <a:effectLst/>
                          <a:latin typeface="Calibri"/>
                        </a:rPr>
                        <a:t>72.00%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2DCDB"/>
                    </a:solidFill>
                  </a:tcPr>
                </a:tc>
              </a:tr>
            </a:tbl>
          </a:graphicData>
        </a:graphic>
      </p:graphicFrame>
    </p:spTree>
    <p:extLst>
      <p:ext uri="{BB962C8B-B14F-4D97-AF65-F5344CB8AC3E}">
        <p14:creationId xmlns:p14="http://schemas.microsoft.com/office/powerpoint/2010/main" val="1743791278"/>
      </p:ext>
    </p:extLst>
  </p:cSld>
  <p:clrMapOvr>
    <a:masterClrMapping/>
  </p:clrMapOvr>
  <p:transition>
    <p:rand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Custom 3">
      <a:dk1>
        <a:sysClr val="windowText" lastClr="000000"/>
      </a:dk1>
      <a:lt1>
        <a:sysClr val="window" lastClr="FFFFFF"/>
      </a:lt1>
      <a:dk2>
        <a:srgbClr val="69676D"/>
      </a:dk2>
      <a:lt2>
        <a:srgbClr val="C9C2D1"/>
      </a:lt2>
      <a:accent1>
        <a:srgbClr val="A379BB"/>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3731</TotalTime>
  <Words>1226</Words>
  <Application>Microsoft Office PowerPoint</Application>
  <PresentationFormat>On-screen Show (4:3)</PresentationFormat>
  <Paragraphs>493</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Origin</vt:lpstr>
      <vt:lpstr>Florida SouthWestern State College’s Quality Enhancement Plan (QEP)</vt:lpstr>
      <vt:lpstr>PowerPoint Presentation</vt:lpstr>
      <vt:lpstr>PowerPoint Presentation</vt:lpstr>
      <vt:lpstr>Success Strategies Survey</vt:lpstr>
      <vt:lpstr>Success Strategies Survey</vt:lpstr>
      <vt:lpstr>Success Strategies Survey</vt:lpstr>
      <vt:lpstr>Success Strategies Survey</vt:lpstr>
      <vt:lpstr>Success Strategies Survey</vt:lpstr>
      <vt:lpstr>Success Strategies Survey</vt:lpstr>
      <vt:lpstr>Success Strategies Survey</vt:lpstr>
      <vt:lpstr>Within-Course Success Rates</vt:lpstr>
      <vt:lpstr>Training Module Completers</vt:lpstr>
      <vt:lpstr>     Thank you for your participation!</vt:lpstr>
    </vt:vector>
  </TitlesOfParts>
  <Company>Edison State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dc:creator>
  <cp:lastModifiedBy>Kathy Clark</cp:lastModifiedBy>
  <cp:revision>290</cp:revision>
  <cp:lastPrinted>2013-02-11T15:30:34Z</cp:lastPrinted>
  <dcterms:created xsi:type="dcterms:W3CDTF">2010-07-22T13:18:29Z</dcterms:created>
  <dcterms:modified xsi:type="dcterms:W3CDTF">2014-10-22T15:39:46Z</dcterms:modified>
</cp:coreProperties>
</file>