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B276C79-AD9F-466E-9967-66B9A03F3FF9}" type="datetimeFigureOut">
              <a:rPr lang="en-US" smtClean="0"/>
              <a:t>8/4/2015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78BA170-7D8F-4463-9496-CB4050BF0D03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"/>
            <a:ext cx="8229600" cy="4800600"/>
          </a:xfrm>
        </p:spPr>
        <p:txBody>
          <a:bodyPr>
            <a:noAutofit/>
          </a:bodyPr>
          <a:lstStyle/>
          <a:p>
            <a:pPr algn="l"/>
            <a:r>
              <a:rPr lang="en-US" sz="6000" dirty="0"/>
              <a:t>D</a:t>
            </a:r>
            <a:r>
              <a:rPr lang="en-US" sz="6000" dirty="0" smtClean="0"/>
              <a:t>atabase  Renewal </a:t>
            </a:r>
            <a:br>
              <a:rPr lang="en-US" sz="6000" dirty="0" smtClean="0"/>
            </a:br>
            <a:r>
              <a:rPr lang="en-US" sz="6000" dirty="0" smtClean="0"/>
              <a:t>and </a:t>
            </a:r>
            <a:br>
              <a:rPr lang="en-US" sz="6000" dirty="0" smtClean="0"/>
            </a:br>
            <a:r>
              <a:rPr lang="en-US" sz="6000" dirty="0" smtClean="0"/>
              <a:t>Trial Evaluation</a:t>
            </a:r>
            <a:br>
              <a:rPr lang="en-US" sz="6000" dirty="0" smtClean="0"/>
            </a:br>
            <a:endParaRPr lang="en-US" sz="6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752600"/>
          </a:xfrm>
        </p:spPr>
        <p:txBody>
          <a:bodyPr/>
          <a:lstStyle/>
          <a:p>
            <a:pPr algn="r"/>
            <a:r>
              <a:rPr lang="en-US" dirty="0" smtClean="0"/>
              <a:t>Cindy Campbell</a:t>
            </a:r>
          </a:p>
          <a:p>
            <a:pPr algn="r"/>
            <a:r>
              <a:rPr lang="en-US" dirty="0" smtClean="0"/>
              <a:t>Maria Van Boekel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628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 Do Checklist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Minimum trial set up time: one week</a:t>
            </a:r>
          </a:p>
          <a:p>
            <a:r>
              <a:rPr lang="en-US" b="1" dirty="0" smtClean="0"/>
              <a:t>Preferred trial date</a:t>
            </a:r>
          </a:p>
          <a:p>
            <a:r>
              <a:rPr lang="en-US" b="1" dirty="0" smtClean="0"/>
              <a:t>Easy access to E-trial and feedback location</a:t>
            </a:r>
          </a:p>
          <a:p>
            <a:r>
              <a:rPr lang="en-US" b="1" dirty="0" smtClean="0"/>
              <a:t>Faculty involvement</a:t>
            </a:r>
          </a:p>
          <a:p>
            <a:r>
              <a:rPr lang="en-US" b="1" dirty="0" smtClean="0"/>
              <a:t>Communicate with the trial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51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 Do Checklist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Provide product description on the trial page </a:t>
            </a:r>
          </a:p>
          <a:p>
            <a:r>
              <a:rPr lang="en-US" b="1" dirty="0" smtClean="0"/>
              <a:t>Set up trial webinars, if available</a:t>
            </a:r>
          </a:p>
          <a:p>
            <a:r>
              <a:rPr lang="en-US" b="1" dirty="0" smtClean="0"/>
              <a:t>Advertise : website, social media, news, email</a:t>
            </a:r>
          </a:p>
          <a:p>
            <a:r>
              <a:rPr lang="en-US" b="1" dirty="0" smtClean="0"/>
              <a:t>Set self reminders for:</a:t>
            </a:r>
          </a:p>
          <a:p>
            <a:r>
              <a:rPr lang="en-US" b="1" dirty="0" smtClean="0"/>
              <a:t>Feedback request</a:t>
            </a:r>
          </a:p>
          <a:p>
            <a:r>
              <a:rPr lang="en-US" b="1" dirty="0" smtClean="0"/>
              <a:t>Trial removal</a:t>
            </a:r>
          </a:p>
          <a:p>
            <a:r>
              <a:rPr lang="en-US" b="1" dirty="0" smtClean="0"/>
              <a:t>Save trial history in </a:t>
            </a:r>
            <a:r>
              <a:rPr lang="en-US" b="1" dirty="0" err="1" smtClean="0"/>
              <a:t>Qualtrics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202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Checklist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Convey ethical issues to extended faculty</a:t>
            </a:r>
          </a:p>
          <a:p>
            <a:r>
              <a:rPr lang="en-US" b="1" dirty="0" smtClean="0"/>
              <a:t>Set clear expectations with the vendor and provide clear feedback</a:t>
            </a:r>
          </a:p>
          <a:p>
            <a:r>
              <a:rPr lang="en-US" b="1" dirty="0" smtClean="0"/>
              <a:t>Do not request a trial to help students do their assignments </a:t>
            </a:r>
          </a:p>
          <a:p>
            <a:r>
              <a:rPr lang="en-US" b="1" dirty="0" smtClean="0"/>
              <a:t>Do not request a trial to help a faculty member create assignments</a:t>
            </a:r>
          </a:p>
          <a:p>
            <a:r>
              <a:rPr lang="en-US" b="1" dirty="0" smtClean="0"/>
              <a:t>Six months gap for a re-trial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796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Bhatt, A. H. (2015). E-trials in academic libraries: 101 and beyond. Forthcoming in </a:t>
            </a:r>
            <a:r>
              <a:rPr lang="en-US" b="1" i="1" dirty="0"/>
              <a:t>Journal of Electronic Resources Librarianship, 27 (2).</a:t>
            </a:r>
          </a:p>
          <a:p>
            <a:r>
              <a:rPr lang="en-US" b="1" dirty="0"/>
              <a:t>Cooke, R. C. (2014). A seasoned librarian puts a Sunshine State Library Leadership theory to the test. </a:t>
            </a:r>
            <a:r>
              <a:rPr lang="en-US" b="1" i="1" dirty="0"/>
              <a:t>Florida </a:t>
            </a:r>
            <a:r>
              <a:rPr lang="en-US" b="1" i="1" dirty="0" smtClean="0"/>
              <a:t>Libraries: The Official Journal of the Florida </a:t>
            </a:r>
            <a:r>
              <a:rPr lang="en-US" b="1" i="1" dirty="0"/>
              <a:t>Library Association. 57 (2).</a:t>
            </a:r>
          </a:p>
        </p:txBody>
      </p:sp>
    </p:spTree>
    <p:extLst>
      <p:ext uri="{BB962C8B-B14F-4D97-AF65-F5344CB8AC3E}">
        <p14:creationId xmlns:p14="http://schemas.microsoft.com/office/powerpoint/2010/main" val="2598403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SWOT Analysis </a:t>
            </a:r>
          </a:p>
          <a:p>
            <a:r>
              <a:rPr lang="en-US" b="1" dirty="0" smtClean="0"/>
              <a:t>Tips</a:t>
            </a:r>
          </a:p>
          <a:p>
            <a:r>
              <a:rPr lang="en-US" b="1" dirty="0" smtClean="0"/>
              <a:t>Best Practices</a:t>
            </a:r>
          </a:p>
          <a:p>
            <a:r>
              <a:rPr lang="en-US" b="1" dirty="0" smtClean="0"/>
              <a:t>To Do Checklist</a:t>
            </a:r>
          </a:p>
          <a:p>
            <a:r>
              <a:rPr lang="en-US" b="1" dirty="0" smtClean="0"/>
              <a:t>Ethics Checklist</a:t>
            </a:r>
          </a:p>
          <a:p>
            <a:r>
              <a:rPr lang="en-US" b="1" dirty="0" smtClean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98917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Database SWOT Evaluation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Strengths</a:t>
            </a:r>
          </a:p>
          <a:p>
            <a:pPr lvl="1"/>
            <a:r>
              <a:rPr lang="en-US" sz="3200" b="1" dirty="0" smtClean="0"/>
              <a:t>Librarians and Faculty</a:t>
            </a:r>
          </a:p>
          <a:p>
            <a:pPr lvl="1"/>
            <a:r>
              <a:rPr lang="en-US" sz="3200" b="1" dirty="0" smtClean="0"/>
              <a:t>Technical support : IT Department</a:t>
            </a:r>
          </a:p>
          <a:p>
            <a:pPr lvl="1"/>
            <a:r>
              <a:rPr lang="en-US" sz="3200" b="1" dirty="0" smtClean="0"/>
              <a:t>Good vendor relations</a:t>
            </a:r>
          </a:p>
          <a:p>
            <a:pPr lvl="1"/>
            <a:r>
              <a:rPr lang="en-US" sz="3200" b="1" dirty="0" smtClean="0"/>
              <a:t>No paperwork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32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Database SWOT Evaluation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Weaknesses</a:t>
            </a:r>
          </a:p>
          <a:p>
            <a:r>
              <a:rPr lang="en-US" b="1" dirty="0" smtClean="0"/>
              <a:t>Direct Communication </a:t>
            </a:r>
          </a:p>
          <a:p>
            <a:r>
              <a:rPr lang="en-US" b="1" dirty="0" smtClean="0"/>
              <a:t>Marketing</a:t>
            </a:r>
          </a:p>
          <a:p>
            <a:r>
              <a:rPr lang="en-US" b="1" dirty="0" smtClean="0"/>
              <a:t>Joint responsibility with faculty</a:t>
            </a:r>
          </a:p>
          <a:p>
            <a:r>
              <a:rPr lang="en-US" b="1" dirty="0" smtClean="0"/>
              <a:t>Unclear trial groups </a:t>
            </a:r>
          </a:p>
          <a:p>
            <a:r>
              <a:rPr lang="en-US" b="1" dirty="0" smtClean="0"/>
              <a:t>No shared trial history</a:t>
            </a:r>
          </a:p>
          <a:p>
            <a:r>
              <a:rPr lang="en-US" b="1" dirty="0" smtClean="0"/>
              <a:t>No systematic feedback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69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Database SWOT Evaluation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Opportunities</a:t>
            </a:r>
          </a:p>
          <a:p>
            <a:r>
              <a:rPr lang="en-US" b="1" dirty="0" smtClean="0"/>
              <a:t>Small </a:t>
            </a:r>
            <a:r>
              <a:rPr lang="en-US" b="1" dirty="0"/>
              <a:t>size </a:t>
            </a:r>
          </a:p>
          <a:p>
            <a:r>
              <a:rPr lang="en-US" b="1" dirty="0"/>
              <a:t>New brains </a:t>
            </a:r>
          </a:p>
          <a:p>
            <a:r>
              <a:rPr lang="en-US" b="1" dirty="0" smtClean="0"/>
              <a:t>Faculty </a:t>
            </a:r>
            <a:r>
              <a:rPr lang="en-US" b="1" dirty="0"/>
              <a:t>involvement</a:t>
            </a:r>
          </a:p>
          <a:p>
            <a:r>
              <a:rPr lang="en-US" b="1" dirty="0"/>
              <a:t>Funding opportunities </a:t>
            </a:r>
          </a:p>
          <a:p>
            <a:r>
              <a:rPr lang="en-US" b="1" dirty="0"/>
              <a:t>Advertisement via social </a:t>
            </a:r>
            <a:r>
              <a:rPr lang="en-US" b="1" dirty="0" smtClean="0"/>
              <a:t>media </a:t>
            </a:r>
            <a:r>
              <a:rPr lang="en-US" b="1" dirty="0"/>
              <a:t>and several other outlets</a:t>
            </a:r>
          </a:p>
          <a:p>
            <a:r>
              <a:rPr lang="en-US" b="1" dirty="0"/>
              <a:t>Shared history </a:t>
            </a:r>
          </a:p>
          <a:p>
            <a:r>
              <a:rPr lang="en-US" b="1" dirty="0"/>
              <a:t>Trials linked to Unmet Curriculum Needs</a:t>
            </a:r>
          </a:p>
          <a:p>
            <a:r>
              <a:rPr lang="en-US" b="1" dirty="0"/>
              <a:t>Return on Investments (ROI)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46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Database SWOT Evaluation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Threats</a:t>
            </a:r>
          </a:p>
          <a:p>
            <a:r>
              <a:rPr lang="en-US" b="1" dirty="0" smtClean="0"/>
              <a:t>Lack of Marketing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/>
              <a:t>Lack of Communication</a:t>
            </a:r>
            <a:endParaRPr lang="en-US" b="1" dirty="0"/>
          </a:p>
          <a:p>
            <a:r>
              <a:rPr lang="en-US" b="1" dirty="0" smtClean="0"/>
              <a:t>Nebulous </a:t>
            </a:r>
            <a:r>
              <a:rPr lang="en-US" b="1" dirty="0"/>
              <a:t>feedback </a:t>
            </a:r>
          </a:p>
          <a:p>
            <a:r>
              <a:rPr lang="en-US" b="1" dirty="0"/>
              <a:t>Paperwork </a:t>
            </a:r>
            <a:endParaRPr lang="en-US" dirty="0" smtClean="0"/>
          </a:p>
          <a:p>
            <a:r>
              <a:rPr lang="en-US" b="1" dirty="0" smtClean="0"/>
              <a:t>Tracking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9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Review your current trial process</a:t>
            </a:r>
          </a:p>
          <a:p>
            <a:r>
              <a:rPr lang="en-US" b="1" dirty="0"/>
              <a:t>Do not fix what is not broken</a:t>
            </a:r>
          </a:p>
          <a:p>
            <a:r>
              <a:rPr lang="en-US" b="1" dirty="0"/>
              <a:t>Conduct a brain storming session</a:t>
            </a:r>
          </a:p>
          <a:p>
            <a:r>
              <a:rPr lang="en-US" b="1" dirty="0"/>
              <a:t>Be clear about the session outcome or your goal </a:t>
            </a:r>
          </a:p>
          <a:p>
            <a:r>
              <a:rPr lang="en-US" b="1" dirty="0"/>
              <a:t>Develop trial checklist or clear process 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/>
              <a:t>Develop a proper feedback process </a:t>
            </a:r>
            <a:endParaRPr lang="en-US" b="1" dirty="0">
              <a:solidFill>
                <a:srgbClr val="FF0000"/>
              </a:solidFill>
            </a:endParaRP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42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Best Practices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Prioritize list of e-trials at the beginning of each semester</a:t>
            </a:r>
          </a:p>
          <a:p>
            <a:r>
              <a:rPr lang="en-US" b="1" dirty="0" smtClean="0"/>
              <a:t>2 concurrent trials during any given period </a:t>
            </a:r>
          </a:p>
          <a:p>
            <a:r>
              <a:rPr lang="en-US" b="1" dirty="0" smtClean="0"/>
              <a:t>Limits on total number of trials in an academic year</a:t>
            </a:r>
          </a:p>
          <a:p>
            <a:r>
              <a:rPr lang="en-US" b="1" dirty="0" smtClean="0"/>
              <a:t>Trial deadline according to  financial year end</a:t>
            </a:r>
          </a:p>
          <a:p>
            <a:r>
              <a:rPr lang="en-US" b="1" dirty="0" smtClean="0"/>
              <a:t>Focused trial groups  </a:t>
            </a:r>
          </a:p>
          <a:p>
            <a:r>
              <a:rPr lang="en-US" b="1" dirty="0" smtClean="0"/>
              <a:t>No trials during holiday season and summer sessions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5085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 Do Checklist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IP range authentication is the best option</a:t>
            </a:r>
          </a:p>
          <a:p>
            <a:r>
              <a:rPr lang="en-US" b="1" dirty="0" smtClean="0"/>
              <a:t>User ID and Password required</a:t>
            </a:r>
          </a:p>
          <a:p>
            <a:r>
              <a:rPr lang="en-US" b="1" dirty="0" smtClean="0"/>
              <a:t>Remote access </a:t>
            </a:r>
          </a:p>
          <a:p>
            <a:r>
              <a:rPr lang="en-US" b="1" dirty="0" smtClean="0"/>
              <a:t>Involve IT department</a:t>
            </a:r>
          </a:p>
          <a:p>
            <a:r>
              <a:rPr lang="en-US" b="1" dirty="0" smtClean="0"/>
              <a:t>Check with the vendor if there are any restrictions for sharing the trial information</a:t>
            </a:r>
          </a:p>
          <a:p>
            <a:r>
              <a:rPr lang="en-US" b="1" dirty="0" smtClean="0"/>
              <a:t>Minimum trial period: 4 weeks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64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Database  Renewal &amp;#x0D;&amp;#x0A;and &amp;#x0D;&amp;#x0A;Trial Evaluation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Objectives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Database SWOT Evaluation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Database SWOT Evaluation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Database SWOT Evaluation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Database SWOT Evaluation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Tips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Best Practices&amp;quot;&quot;/&gt;&lt;property id=&quot;20307&quot; value=&quot;267&quot;/&gt;&lt;/object&gt;&lt;object type=&quot;3&quot; unique_id=&quot;10012&quot;&gt;&lt;property id=&quot;20148&quot; value=&quot;5&quot;/&gt;&lt;property id=&quot;20300&quot; value=&quot;Slide 9 - &amp;quot;To Do Checklist&amp;quot;&quot;/&gt;&lt;property id=&quot;20307&quot; value=&quot;263&quot;/&gt;&lt;/object&gt;&lt;object type=&quot;3&quot; unique_id=&quot;10013&quot;&gt;&lt;property id=&quot;20148&quot; value=&quot;5&quot;/&gt;&lt;property id=&quot;20300&quot; value=&quot;Slide 10 - &amp;quot;To Do Checklist&amp;quot;&quot;/&gt;&lt;property id=&quot;20307&quot; value=&quot;264&quot;/&gt;&lt;/object&gt;&lt;object type=&quot;3&quot; unique_id=&quot;10014&quot;&gt;&lt;property id=&quot;20148&quot; value=&quot;5&quot;/&gt;&lt;property id=&quot;20300&quot; value=&quot;Slide 11 - &amp;quot;To Do Checklist&amp;quot;&quot;/&gt;&lt;property id=&quot;20307&quot; value=&quot;265&quot;/&gt;&lt;/object&gt;&lt;object type=&quot;3&quot; unique_id=&quot;10015&quot;&gt;&lt;property id=&quot;20148&quot; value=&quot;5&quot;/&gt;&lt;property id=&quot;20300&quot; value=&quot;Slide 12 - &amp;quot;Ethics Checklist &amp;quot;&quot;/&gt;&lt;property id=&quot;20307&quot; value=&quot;266&quot;/&gt;&lt;/object&gt;&lt;object type=&quot;3&quot; unique_id=&quot;10016&quot;&gt;&lt;property id=&quot;20148&quot; value=&quot;5&quot;/&gt;&lt;property id=&quot;20300&quot; value=&quot;Slide 13 - &amp;quot;References&amp;quot;&quot;/&gt;&lt;property id=&quot;20307&quot; value=&quot;268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</TotalTime>
  <Words>416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Database  Renewal  and  Trial Evaluation </vt:lpstr>
      <vt:lpstr>Objectives</vt:lpstr>
      <vt:lpstr>Database SWOT Evaluation</vt:lpstr>
      <vt:lpstr>Database SWOT Evaluation</vt:lpstr>
      <vt:lpstr>Database SWOT Evaluation</vt:lpstr>
      <vt:lpstr>Database SWOT Evaluation</vt:lpstr>
      <vt:lpstr>Tips</vt:lpstr>
      <vt:lpstr>Best Practices</vt:lpstr>
      <vt:lpstr>To Do Checklist</vt:lpstr>
      <vt:lpstr>To Do Checklist</vt:lpstr>
      <vt:lpstr>To Do Checklist</vt:lpstr>
      <vt:lpstr>Ethics Checklist 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E-Resource Evaluation and Trials</dc:title>
  <dc:creator>Cindy</dc:creator>
  <cp:lastModifiedBy>Edison</cp:lastModifiedBy>
  <cp:revision>13</cp:revision>
  <dcterms:created xsi:type="dcterms:W3CDTF">2015-08-01T11:07:43Z</dcterms:created>
  <dcterms:modified xsi:type="dcterms:W3CDTF">2015-08-04T11:20:53Z</dcterms:modified>
</cp:coreProperties>
</file>