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9" r:id="rId4"/>
    <p:sldId id="270" r:id="rId5"/>
    <p:sldId id="271" r:id="rId6"/>
    <p:sldId id="260" r:id="rId7"/>
    <p:sldId id="261" r:id="rId8"/>
    <p:sldId id="263" r:id="rId9"/>
    <p:sldId id="264" r:id="rId10"/>
    <p:sldId id="265" r:id="rId11"/>
    <p:sldId id="266" r:id="rId12"/>
    <p:sldId id="267" r:id="rId13"/>
    <p:sldId id="268" r:id="rId14"/>
    <p:sldId id="272" r:id="rId15"/>
    <p:sldId id="273" r:id="rId16"/>
    <p:sldId id="27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8D6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8" d="100"/>
          <a:sy n="78" d="100"/>
        </p:scale>
        <p:origin x="-1146" y="1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sphere1.png"/>
          <p:cNvPicPr>
            <a:picLocks noChangeAspect="1"/>
          </p:cNvPicPr>
          <p:nvPr/>
        </p:nvPicPr>
        <p:blipFill>
          <a:blip r:embed="rId2" cstate="print"/>
          <a:stretch>
            <a:fillRect/>
          </a:stretch>
        </p:blipFill>
        <p:spPr>
          <a:xfrm>
            <a:off x="6850374" y="0"/>
            <a:ext cx="2293626" cy="6858000"/>
          </a:xfrm>
          <a:prstGeom prst="rect">
            <a:avLst/>
          </a:prstGeom>
        </p:spPr>
      </p:pic>
      <p:sp>
        <p:nvSpPr>
          <p:cNvPr id="3" name="Subtitle 2"/>
          <p:cNvSpPr>
            <a:spLocks noGrp="1"/>
          </p:cNvSpPr>
          <p:nvPr>
            <p:ph type="subTitle" idx="1"/>
          </p:nvPr>
        </p:nvSpPr>
        <p:spPr>
          <a:xfrm>
            <a:off x="2438400" y="3581400"/>
            <a:ext cx="3962400" cy="2133600"/>
          </a:xfrm>
        </p:spPr>
        <p:txBody>
          <a:bodyPr anchor="t">
            <a:normAutofit/>
          </a:bodyPr>
          <a:lstStyle>
            <a:lvl1pPr marL="0" indent="0" algn="r">
              <a:buNone/>
              <a:defRPr sz="1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6" name="Title 15"/>
          <p:cNvSpPr>
            <a:spLocks noGrp="1"/>
          </p:cNvSpPr>
          <p:nvPr>
            <p:ph type="title"/>
          </p:nvPr>
        </p:nvSpPr>
        <p:spPr>
          <a:xfrm>
            <a:off x="2438400" y="1447800"/>
            <a:ext cx="3962400" cy="2133600"/>
          </a:xfrm>
        </p:spPr>
        <p:txBody>
          <a:bodyPr anchor="b"/>
          <a:lstStyle/>
          <a:p>
            <a:r>
              <a:rPr lang="en-US" smtClean="0"/>
              <a:t>Click to edit Master title style</a:t>
            </a:r>
            <a:endParaRPr lang="en-US" dirty="0"/>
          </a:p>
        </p:txBody>
      </p:sp>
      <p:sp>
        <p:nvSpPr>
          <p:cNvPr id="13" name="Date Placeholder 12"/>
          <p:cNvSpPr>
            <a:spLocks noGrp="1"/>
          </p:cNvSpPr>
          <p:nvPr>
            <p:ph type="dt" sz="half" idx="10"/>
          </p:nvPr>
        </p:nvSpPr>
        <p:spPr>
          <a:xfrm>
            <a:off x="3582988" y="6426201"/>
            <a:ext cx="2819399" cy="126999"/>
          </a:xfrm>
        </p:spPr>
        <p:txBody>
          <a:bodyPr/>
          <a:lstStyle/>
          <a:p>
            <a:fld id="{8A08F72B-D8A3-41A8-BF47-BC871277917F}" type="datetimeFigureOut">
              <a:rPr lang="en-US" smtClean="0"/>
              <a:t>2/16/2016</a:t>
            </a:fld>
            <a:endParaRPr lang="en-US"/>
          </a:p>
        </p:txBody>
      </p:sp>
      <p:sp>
        <p:nvSpPr>
          <p:cNvPr id="14" name="Slide Number Placeholder 13"/>
          <p:cNvSpPr>
            <a:spLocks noGrp="1"/>
          </p:cNvSpPr>
          <p:nvPr>
            <p:ph type="sldNum" sz="quarter" idx="11"/>
          </p:nvPr>
        </p:nvSpPr>
        <p:spPr>
          <a:xfrm>
            <a:off x="6414976" y="6400800"/>
            <a:ext cx="457200" cy="152400"/>
          </a:xfrm>
        </p:spPr>
        <p:txBody>
          <a:bodyPr/>
          <a:lstStyle>
            <a:lvl1pPr algn="r">
              <a:defRPr/>
            </a:lvl1pPr>
          </a:lstStyle>
          <a:p>
            <a:fld id="{7C1126B4-085A-4C79-8E39-D1A104AACF6A}" type="slidenum">
              <a:rPr lang="en-US" smtClean="0"/>
              <a:t>‹#›</a:t>
            </a:fld>
            <a:endParaRPr lang="en-US"/>
          </a:p>
        </p:txBody>
      </p:sp>
      <p:sp>
        <p:nvSpPr>
          <p:cNvPr id="15" name="Footer Placeholder 14"/>
          <p:cNvSpPr>
            <a:spLocks noGrp="1"/>
          </p:cNvSpPr>
          <p:nvPr>
            <p:ph type="ftr" sz="quarter" idx="12"/>
          </p:nvPr>
        </p:nvSpPr>
        <p:spPr>
          <a:xfrm>
            <a:off x="3581400" y="6296248"/>
            <a:ext cx="2820987" cy="152400"/>
          </a:xfrm>
        </p:spPr>
        <p:txBody>
          <a:bodyPr/>
          <a:lstStyle/>
          <a:p>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Date Placeholder 12"/>
          <p:cNvSpPr>
            <a:spLocks noGrp="1"/>
          </p:cNvSpPr>
          <p:nvPr>
            <p:ph type="dt" sz="half" idx="10"/>
          </p:nvPr>
        </p:nvSpPr>
        <p:spPr/>
        <p:txBody>
          <a:bodyPr/>
          <a:lstStyle/>
          <a:p>
            <a:fld id="{8A08F72B-D8A3-41A8-BF47-BC871277917F}" type="datetimeFigureOut">
              <a:rPr lang="en-US" smtClean="0"/>
              <a:t>2/16/2016</a:t>
            </a:fld>
            <a:endParaRPr lang="en-US"/>
          </a:p>
        </p:txBody>
      </p:sp>
      <p:sp>
        <p:nvSpPr>
          <p:cNvPr id="14" name="Slide Number Placeholder 13"/>
          <p:cNvSpPr>
            <a:spLocks noGrp="1"/>
          </p:cNvSpPr>
          <p:nvPr>
            <p:ph type="sldNum" sz="quarter" idx="11"/>
          </p:nvPr>
        </p:nvSpPr>
        <p:spPr/>
        <p:txBody>
          <a:bodyPr/>
          <a:lstStyle/>
          <a:p>
            <a:fld id="{7C1126B4-085A-4C79-8E39-D1A104AACF6A}" type="slidenum">
              <a:rPr lang="en-US" smtClean="0"/>
              <a:t>‹#›</a:t>
            </a:fld>
            <a:endParaRPr lang="en-US"/>
          </a:p>
        </p:txBody>
      </p:sp>
      <p:sp>
        <p:nvSpPr>
          <p:cNvPr id="15" name="Footer Placeholder 14"/>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Date Placeholder 12"/>
          <p:cNvSpPr>
            <a:spLocks noGrp="1"/>
          </p:cNvSpPr>
          <p:nvPr>
            <p:ph type="dt" sz="half" idx="10"/>
          </p:nvPr>
        </p:nvSpPr>
        <p:spPr/>
        <p:txBody>
          <a:bodyPr/>
          <a:lstStyle/>
          <a:p>
            <a:fld id="{8A08F72B-D8A3-41A8-BF47-BC871277917F}" type="datetimeFigureOut">
              <a:rPr lang="en-US" smtClean="0"/>
              <a:t>2/16/2016</a:t>
            </a:fld>
            <a:endParaRPr lang="en-US"/>
          </a:p>
        </p:txBody>
      </p:sp>
      <p:sp>
        <p:nvSpPr>
          <p:cNvPr id="14" name="Slide Number Placeholder 13"/>
          <p:cNvSpPr>
            <a:spLocks noGrp="1"/>
          </p:cNvSpPr>
          <p:nvPr>
            <p:ph type="sldNum" sz="quarter" idx="11"/>
          </p:nvPr>
        </p:nvSpPr>
        <p:spPr/>
        <p:txBody>
          <a:bodyPr/>
          <a:lstStyle/>
          <a:p>
            <a:fld id="{7C1126B4-085A-4C79-8E39-D1A104AACF6A}" type="slidenum">
              <a:rPr lang="en-US" smtClean="0"/>
              <a:t>‹#›</a:t>
            </a:fld>
            <a:endParaRPr lang="en-US"/>
          </a:p>
        </p:txBody>
      </p:sp>
      <p:sp>
        <p:nvSpPr>
          <p:cNvPr id="15" name="Footer Placeholder 14"/>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3657600" cy="5714999"/>
          </a:xfrm>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Title 15"/>
          <p:cNvSpPr>
            <a:spLocks noGrp="1"/>
          </p:cNvSpPr>
          <p:nvPr>
            <p:ph type="title"/>
          </p:nvPr>
        </p:nvSpPr>
        <p:spPr/>
        <p:txBody>
          <a:bodyPr/>
          <a:lstStyle/>
          <a:p>
            <a:r>
              <a:rPr lang="en-US" smtClean="0"/>
              <a:t>Click to edit Master title style</a:t>
            </a:r>
            <a:endParaRPr lang="en-US"/>
          </a:p>
        </p:txBody>
      </p:sp>
      <p:sp>
        <p:nvSpPr>
          <p:cNvPr id="10" name="Date Placeholder 9"/>
          <p:cNvSpPr>
            <a:spLocks noGrp="1"/>
          </p:cNvSpPr>
          <p:nvPr>
            <p:ph type="dt" sz="half" idx="10"/>
          </p:nvPr>
        </p:nvSpPr>
        <p:spPr/>
        <p:txBody>
          <a:bodyPr/>
          <a:lstStyle/>
          <a:p>
            <a:fld id="{8A08F72B-D8A3-41A8-BF47-BC871277917F}" type="datetimeFigureOut">
              <a:rPr lang="en-US" smtClean="0"/>
              <a:t>2/16/2016</a:t>
            </a:fld>
            <a:endParaRPr lang="en-US"/>
          </a:p>
        </p:txBody>
      </p:sp>
      <p:sp>
        <p:nvSpPr>
          <p:cNvPr id="11" name="Slide Number Placeholder 10"/>
          <p:cNvSpPr>
            <a:spLocks noGrp="1"/>
          </p:cNvSpPr>
          <p:nvPr>
            <p:ph type="sldNum" sz="quarter" idx="11"/>
          </p:nvPr>
        </p:nvSpPr>
        <p:spPr/>
        <p:txBody>
          <a:bodyPr/>
          <a:lstStyle/>
          <a:p>
            <a:fld id="{7C1126B4-085A-4C79-8E39-D1A104AACF6A}" type="slidenum">
              <a:rPr lang="en-US" smtClean="0"/>
              <a:t>‹#›</a:t>
            </a:fld>
            <a:endParaRPr lang="en-US"/>
          </a:p>
        </p:txBody>
      </p:sp>
      <p:sp>
        <p:nvSpPr>
          <p:cNvPr id="12" name="Footer Placeholder 11"/>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7" name="Picture 6" descr="sphere1.png"/>
          <p:cNvPicPr>
            <a:picLocks noChangeAspect="1"/>
          </p:cNvPicPr>
          <p:nvPr/>
        </p:nvPicPr>
        <p:blipFill>
          <a:blip r:embed="rId2" cstate="print"/>
          <a:stretch>
            <a:fillRect/>
          </a:stretch>
        </p:blipFill>
        <p:spPr>
          <a:xfrm>
            <a:off x="6858000" y="0"/>
            <a:ext cx="2293626" cy="6858000"/>
          </a:xfrm>
          <a:prstGeom prst="rect">
            <a:avLst/>
          </a:prstGeom>
        </p:spPr>
      </p:pic>
      <p:sp>
        <p:nvSpPr>
          <p:cNvPr id="12" name="Date Placeholder 11"/>
          <p:cNvSpPr>
            <a:spLocks noGrp="1"/>
          </p:cNvSpPr>
          <p:nvPr>
            <p:ph type="dt" sz="half" idx="10"/>
          </p:nvPr>
        </p:nvSpPr>
        <p:spPr>
          <a:xfrm>
            <a:off x="839788" y="6426201"/>
            <a:ext cx="2819399" cy="126999"/>
          </a:xfrm>
        </p:spPr>
        <p:txBody>
          <a:bodyPr/>
          <a:lstStyle/>
          <a:p>
            <a:fld id="{8A08F72B-D8A3-41A8-BF47-BC871277917F}" type="datetimeFigureOut">
              <a:rPr lang="en-US" smtClean="0"/>
              <a:t>2/16/2016</a:t>
            </a:fld>
            <a:endParaRPr lang="en-US"/>
          </a:p>
        </p:txBody>
      </p:sp>
      <p:sp>
        <p:nvSpPr>
          <p:cNvPr id="13" name="Slide Number Placeholder 12"/>
          <p:cNvSpPr>
            <a:spLocks noGrp="1"/>
          </p:cNvSpPr>
          <p:nvPr>
            <p:ph type="sldNum" sz="quarter" idx="11"/>
          </p:nvPr>
        </p:nvSpPr>
        <p:spPr>
          <a:xfrm>
            <a:off x="4116388" y="6400800"/>
            <a:ext cx="533400" cy="152400"/>
          </a:xfrm>
        </p:spPr>
        <p:txBody>
          <a:bodyPr/>
          <a:lstStyle/>
          <a:p>
            <a:fld id="{7C1126B4-085A-4C79-8E39-D1A104AACF6A}" type="slidenum">
              <a:rPr lang="en-US" smtClean="0"/>
              <a:t>‹#›</a:t>
            </a:fld>
            <a:endParaRPr lang="en-US"/>
          </a:p>
        </p:txBody>
      </p:sp>
      <p:sp>
        <p:nvSpPr>
          <p:cNvPr id="14" name="Footer Placeholder 13"/>
          <p:cNvSpPr>
            <a:spLocks noGrp="1"/>
          </p:cNvSpPr>
          <p:nvPr>
            <p:ph type="ftr" sz="quarter" idx="12"/>
          </p:nvPr>
        </p:nvSpPr>
        <p:spPr>
          <a:xfrm>
            <a:off x="838200" y="6296248"/>
            <a:ext cx="2820987" cy="152400"/>
          </a:xfrm>
        </p:spPr>
        <p:txBody>
          <a:bodyPr/>
          <a:lstStyle/>
          <a:p>
            <a:endParaRPr lang="en-US"/>
          </a:p>
        </p:txBody>
      </p:sp>
      <p:sp>
        <p:nvSpPr>
          <p:cNvPr id="15" name="Title 14"/>
          <p:cNvSpPr>
            <a:spLocks noGrp="1"/>
          </p:cNvSpPr>
          <p:nvPr>
            <p:ph type="title"/>
          </p:nvPr>
        </p:nvSpPr>
        <p:spPr>
          <a:xfrm>
            <a:off x="457200" y="1828800"/>
            <a:ext cx="3200400" cy="1752600"/>
          </a:xfrm>
        </p:spPr>
        <p:txBody>
          <a:bodyPr anchor="b"/>
          <a:lstStyle/>
          <a:p>
            <a:r>
              <a:rPr lang="en-US" smtClean="0"/>
              <a:t>Click to edit Master title style</a:t>
            </a:r>
            <a:endParaRPr lang="en-US"/>
          </a:p>
        </p:txBody>
      </p:sp>
      <p:sp>
        <p:nvSpPr>
          <p:cNvPr id="3" name="Text Placeholder 2"/>
          <p:cNvSpPr>
            <a:spLocks noGrp="1"/>
          </p:cNvSpPr>
          <p:nvPr>
            <p:ph type="body" sz="quarter" idx="13"/>
          </p:nvPr>
        </p:nvSpPr>
        <p:spPr>
          <a:xfrm>
            <a:off x="457200" y="3578224"/>
            <a:ext cx="3200645" cy="1459767"/>
          </a:xfrm>
        </p:spPr>
        <p:txBody>
          <a:bodyPr anchor="t">
            <a:normAutofit/>
          </a:bodyPr>
          <a:lstStyle>
            <a:lvl1pPr marL="0" indent="0" algn="r" defTabSz="914400" rtl="0" eaLnBrk="1" latinLnBrk="0" hangingPunct="1">
              <a:spcBef>
                <a:spcPct val="20000"/>
              </a:spcBef>
              <a:buClr>
                <a:schemeClr val="tx1">
                  <a:lumMod val="50000"/>
                  <a:lumOff val="50000"/>
                </a:schemeClr>
              </a:buClr>
              <a:buFont typeface="Wingdings" pitchFamily="2" charset="2"/>
              <a:buNone/>
              <a:defRPr lang="en-US" sz="1400" kern="1200" dirty="0" smtClean="0">
                <a:solidFill>
                  <a:schemeClr val="tx2"/>
                </a:solidFill>
                <a:latin typeface="+mn-lt"/>
                <a:ea typeface="+mn-ea"/>
                <a:cs typeface="+mn-cs"/>
              </a:defRPr>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34290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57200" y="4572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itle 1"/>
          <p:cNvSpPr>
            <a:spLocks noGrp="1"/>
          </p:cNvSpPr>
          <p:nvPr>
            <p:ph type="title"/>
          </p:nvPr>
        </p:nvSpPr>
        <p:spPr>
          <a:xfrm>
            <a:off x="4876800" y="457200"/>
            <a:ext cx="2819400" cy="5714999"/>
          </a:xfrm>
        </p:spPr>
        <p:txBody>
          <a:bodyPr/>
          <a:lstStyle/>
          <a:p>
            <a:r>
              <a:rPr lang="en-US" smtClean="0"/>
              <a:t>Click to edit Master title style</a:t>
            </a:r>
            <a:endParaRPr lang="en-US"/>
          </a:p>
        </p:txBody>
      </p:sp>
      <p:sp>
        <p:nvSpPr>
          <p:cNvPr id="9" name="Date Placeholder 8"/>
          <p:cNvSpPr>
            <a:spLocks noGrp="1"/>
          </p:cNvSpPr>
          <p:nvPr>
            <p:ph type="dt" sz="half" idx="10"/>
          </p:nvPr>
        </p:nvSpPr>
        <p:spPr/>
        <p:txBody>
          <a:bodyPr/>
          <a:lstStyle/>
          <a:p>
            <a:fld id="{8A08F72B-D8A3-41A8-BF47-BC871277917F}" type="datetimeFigureOut">
              <a:rPr lang="en-US" smtClean="0"/>
              <a:t>2/16/2016</a:t>
            </a:fld>
            <a:endParaRPr lang="en-US"/>
          </a:p>
        </p:txBody>
      </p:sp>
      <p:sp>
        <p:nvSpPr>
          <p:cNvPr id="13" name="Slide Number Placeholder 12"/>
          <p:cNvSpPr>
            <a:spLocks noGrp="1"/>
          </p:cNvSpPr>
          <p:nvPr>
            <p:ph type="sldNum" sz="quarter" idx="11"/>
          </p:nvPr>
        </p:nvSpPr>
        <p:spPr/>
        <p:txBody>
          <a:bodyPr/>
          <a:lstStyle/>
          <a:p>
            <a:fld id="{7C1126B4-085A-4C79-8E39-D1A104AACF6A}"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75238"/>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675288"/>
            <a:ext cx="3581400" cy="2525112"/>
          </a:xfrm>
        </p:spPr>
        <p:txBody>
          <a:bodyPr anchor="t">
            <a:normAutofit/>
          </a:bodyPr>
          <a:lstStyle>
            <a:lvl1pPr marL="228600" indent="-182880">
              <a:defRPr sz="1400"/>
            </a:lvl1pPr>
            <a:lvl2pPr>
              <a:defRPr sz="1400"/>
            </a:lvl2pPr>
            <a:lvl3pPr>
              <a:defRPr sz="1400"/>
            </a:lvl3pPr>
            <a:lvl4pPr>
              <a:defRPr sz="1400" baseline="0"/>
            </a:lvl4pPr>
            <a:lvl5pPr>
              <a:buFont typeface="Wingdings" pitchFamily="2" charset="2"/>
              <a:buChar char="§"/>
              <a:defRPr sz="1400"/>
            </a:lvl5pPr>
            <a:lvl6pPr>
              <a:buFont typeface="Wingdings" pitchFamily="2" charset="2"/>
              <a:buChar cha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Text Placeholder 4"/>
          <p:cNvSpPr>
            <a:spLocks noGrp="1"/>
          </p:cNvSpPr>
          <p:nvPr>
            <p:ph type="body" sz="quarter" idx="3"/>
          </p:nvPr>
        </p:nvSpPr>
        <p:spPr>
          <a:xfrm>
            <a:off x="457199" y="3429000"/>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57199" y="3840162"/>
            <a:ext cx="3581400" cy="2515198"/>
          </a:xfrm>
        </p:spPr>
        <p:txBody>
          <a:bodyPr anchor="t">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Title 1"/>
          <p:cNvSpPr>
            <a:spLocks noGrp="1"/>
          </p:cNvSpPr>
          <p:nvPr>
            <p:ph type="title"/>
          </p:nvPr>
        </p:nvSpPr>
        <p:spPr>
          <a:xfrm>
            <a:off x="4876800" y="457200"/>
            <a:ext cx="2819400" cy="5714999"/>
          </a:xfrm>
        </p:spPr>
        <p:txBody>
          <a:bodyPr/>
          <a:lstStyle/>
          <a:p>
            <a:r>
              <a:rPr lang="en-US" smtClean="0"/>
              <a:t>Click to edit Master title style</a:t>
            </a:r>
            <a:endParaRPr lang="en-US"/>
          </a:p>
        </p:txBody>
      </p:sp>
      <p:sp>
        <p:nvSpPr>
          <p:cNvPr id="12" name="Date Placeholder 11"/>
          <p:cNvSpPr>
            <a:spLocks noGrp="1"/>
          </p:cNvSpPr>
          <p:nvPr>
            <p:ph type="dt" sz="half" idx="10"/>
          </p:nvPr>
        </p:nvSpPr>
        <p:spPr/>
        <p:txBody>
          <a:bodyPr/>
          <a:lstStyle/>
          <a:p>
            <a:fld id="{8A08F72B-D8A3-41A8-BF47-BC871277917F}" type="datetimeFigureOut">
              <a:rPr lang="en-US" smtClean="0"/>
              <a:t>2/16/2016</a:t>
            </a:fld>
            <a:endParaRPr lang="en-US"/>
          </a:p>
        </p:txBody>
      </p:sp>
      <p:sp>
        <p:nvSpPr>
          <p:cNvPr id="14" name="Slide Number Placeholder 13"/>
          <p:cNvSpPr>
            <a:spLocks noGrp="1"/>
          </p:cNvSpPr>
          <p:nvPr>
            <p:ph type="sldNum" sz="quarter" idx="11"/>
          </p:nvPr>
        </p:nvSpPr>
        <p:spPr/>
        <p:txBody>
          <a:bodyPr/>
          <a:lstStyle/>
          <a:p>
            <a:fld id="{7C1126B4-085A-4C79-8E39-D1A104AACF6A}" type="slidenum">
              <a:rPr lang="en-US" smtClean="0"/>
              <a:t>‹#›</a:t>
            </a:fld>
            <a:endParaRPr lang="en-US"/>
          </a:p>
        </p:txBody>
      </p:sp>
      <p:sp>
        <p:nvSpPr>
          <p:cNvPr id="16" name="Footer Placeholder 15"/>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33800" y="457200"/>
            <a:ext cx="3962400" cy="5715000"/>
          </a:xfrm>
        </p:spPr>
        <p:txBody>
          <a:bodyPr/>
          <a:lstStyle/>
          <a:p>
            <a:r>
              <a:rPr lang="en-US" smtClean="0"/>
              <a:t>Click to edit Master title style</a:t>
            </a:r>
            <a:endParaRPr lang="en-US" dirty="0"/>
          </a:p>
        </p:txBody>
      </p:sp>
      <p:sp>
        <p:nvSpPr>
          <p:cNvPr id="9" name="Date Placeholder 8"/>
          <p:cNvSpPr>
            <a:spLocks noGrp="1"/>
          </p:cNvSpPr>
          <p:nvPr>
            <p:ph type="dt" sz="half" idx="10"/>
          </p:nvPr>
        </p:nvSpPr>
        <p:spPr/>
        <p:txBody>
          <a:bodyPr/>
          <a:lstStyle/>
          <a:p>
            <a:fld id="{8A08F72B-D8A3-41A8-BF47-BC871277917F}" type="datetimeFigureOut">
              <a:rPr lang="en-US" smtClean="0"/>
              <a:t>2/16/2016</a:t>
            </a:fld>
            <a:endParaRPr lang="en-US"/>
          </a:p>
        </p:txBody>
      </p:sp>
      <p:sp>
        <p:nvSpPr>
          <p:cNvPr id="10" name="Slide Number Placeholder 9"/>
          <p:cNvSpPr>
            <a:spLocks noGrp="1"/>
          </p:cNvSpPr>
          <p:nvPr>
            <p:ph type="sldNum" sz="quarter" idx="11"/>
          </p:nvPr>
        </p:nvSpPr>
        <p:spPr/>
        <p:txBody>
          <a:bodyPr/>
          <a:lstStyle/>
          <a:p>
            <a:fld id="{7C1126B4-085A-4C79-8E39-D1A104AACF6A}" type="slidenum">
              <a:rPr lang="en-US" smtClean="0"/>
              <a:t>‹#›</a:t>
            </a:fld>
            <a:endParaRPr lang="en-US"/>
          </a:p>
        </p:txBody>
      </p:sp>
      <p:sp>
        <p:nvSpPr>
          <p:cNvPr id="11" name="Footer Placeholder 10"/>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8A08F72B-D8A3-41A8-BF47-BC871277917F}" type="datetimeFigureOut">
              <a:rPr lang="en-US" smtClean="0"/>
              <a:t>2/16/2016</a:t>
            </a:fld>
            <a:endParaRPr lang="en-US"/>
          </a:p>
        </p:txBody>
      </p:sp>
      <p:sp>
        <p:nvSpPr>
          <p:cNvPr id="9" name="Slide Number Placeholder 8"/>
          <p:cNvSpPr>
            <a:spLocks noGrp="1"/>
          </p:cNvSpPr>
          <p:nvPr>
            <p:ph type="sldNum" sz="quarter" idx="11"/>
          </p:nvPr>
        </p:nvSpPr>
        <p:spPr/>
        <p:txBody>
          <a:bodyPr/>
          <a:lstStyle/>
          <a:p>
            <a:fld id="{7C1126B4-085A-4C79-8E39-D1A104AACF6A}"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0" y="1676400"/>
            <a:ext cx="2514600" cy="1874837"/>
          </a:xfrm>
        </p:spPr>
        <p:txBody>
          <a:bodyPr anchor="b">
            <a:normAutofit/>
          </a:bodyPr>
          <a:lstStyle>
            <a:lvl1pPr algn="r">
              <a:defRPr sz="2000" b="0">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304800" y="1676400"/>
            <a:ext cx="4700016" cy="3505200"/>
          </a:xfrm>
        </p:spPr>
        <p:txBody>
          <a:bodyPr>
            <a:normAutofit/>
          </a:bodyPr>
          <a:lstStyle>
            <a:lvl1pPr marL="228600" indent="-182880">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4"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5" name="Date Placeholder 14"/>
          <p:cNvSpPr>
            <a:spLocks noGrp="1"/>
          </p:cNvSpPr>
          <p:nvPr>
            <p:ph type="dt" sz="half" idx="10"/>
          </p:nvPr>
        </p:nvSpPr>
        <p:spPr/>
        <p:txBody>
          <a:bodyPr/>
          <a:lstStyle/>
          <a:p>
            <a:fld id="{8A08F72B-D8A3-41A8-BF47-BC871277917F}" type="datetimeFigureOut">
              <a:rPr lang="en-US" smtClean="0"/>
              <a:t>2/16/2016</a:t>
            </a:fld>
            <a:endParaRPr lang="en-US"/>
          </a:p>
        </p:txBody>
      </p:sp>
      <p:sp>
        <p:nvSpPr>
          <p:cNvPr id="16" name="Slide Number Placeholder 15"/>
          <p:cNvSpPr>
            <a:spLocks noGrp="1"/>
          </p:cNvSpPr>
          <p:nvPr>
            <p:ph type="sldNum" sz="quarter" idx="11"/>
          </p:nvPr>
        </p:nvSpPr>
        <p:spPr/>
        <p:txBody>
          <a:bodyPr/>
          <a:lstStyle/>
          <a:p>
            <a:fld id="{7C1126B4-085A-4C79-8E39-D1A104AACF6A}"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04800" y="1676400"/>
            <a:ext cx="4696967" cy="350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11" name="Title 1"/>
          <p:cNvSpPr>
            <a:spLocks noGrp="1"/>
          </p:cNvSpPr>
          <p:nvPr>
            <p:ph type="title"/>
          </p:nvPr>
        </p:nvSpPr>
        <p:spPr>
          <a:xfrm>
            <a:off x="5181600" y="1676400"/>
            <a:ext cx="2514600" cy="1875972"/>
          </a:xfrm>
        </p:spPr>
        <p:txBody>
          <a:bodyPr anchor="b">
            <a:normAutofit/>
          </a:bodyPr>
          <a:lstStyle>
            <a:lvl1pPr algn="r">
              <a:defRPr sz="2000" b="0">
                <a:effectLst/>
              </a:defRPr>
            </a:lvl1pPr>
          </a:lstStyle>
          <a:p>
            <a:r>
              <a:rPr lang="en-US" smtClean="0"/>
              <a:t>Click to edit Master title style</a:t>
            </a:r>
            <a:endParaRPr lang="en-US" dirty="0"/>
          </a:p>
        </p:txBody>
      </p:sp>
      <p:sp>
        <p:nvSpPr>
          <p:cNvPr id="12"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Date Placeholder 15"/>
          <p:cNvSpPr>
            <a:spLocks noGrp="1"/>
          </p:cNvSpPr>
          <p:nvPr>
            <p:ph type="dt" sz="half" idx="10"/>
          </p:nvPr>
        </p:nvSpPr>
        <p:spPr/>
        <p:txBody>
          <a:bodyPr/>
          <a:lstStyle/>
          <a:p>
            <a:fld id="{8A08F72B-D8A3-41A8-BF47-BC871277917F}" type="datetimeFigureOut">
              <a:rPr lang="en-US" smtClean="0"/>
              <a:t>2/16/2016</a:t>
            </a:fld>
            <a:endParaRPr lang="en-US"/>
          </a:p>
        </p:txBody>
      </p:sp>
      <p:sp>
        <p:nvSpPr>
          <p:cNvPr id="17" name="Slide Number Placeholder 16"/>
          <p:cNvSpPr>
            <a:spLocks noGrp="1"/>
          </p:cNvSpPr>
          <p:nvPr>
            <p:ph type="sldNum" sz="quarter" idx="11"/>
          </p:nvPr>
        </p:nvSpPr>
        <p:spPr/>
        <p:txBody>
          <a:bodyPr/>
          <a:lstStyle/>
          <a:p>
            <a:fld id="{7C1126B4-085A-4C79-8E39-D1A104AACF6A}" type="slidenum">
              <a:rPr lang="en-US" smtClean="0"/>
              <a:t>‹#›</a:t>
            </a:fld>
            <a:endParaRPr lang="en-US"/>
          </a:p>
        </p:txBody>
      </p:sp>
      <p:sp>
        <p:nvSpPr>
          <p:cNvPr id="18" name="Footer Placeholder 17"/>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descr="sphere2.png"/>
          <p:cNvPicPr>
            <a:picLocks noChangeAspect="1"/>
          </p:cNvPicPr>
          <p:nvPr/>
        </p:nvPicPr>
        <p:blipFill>
          <a:blip r:embed="rId13" cstate="print"/>
          <a:stretch>
            <a:fillRect/>
          </a:stretch>
        </p:blipFill>
        <p:spPr>
          <a:xfrm>
            <a:off x="8823693" y="0"/>
            <a:ext cx="320307" cy="6858000"/>
          </a:xfrm>
          <a:prstGeom prst="rect">
            <a:avLst/>
          </a:prstGeom>
        </p:spPr>
      </p:pic>
      <p:sp>
        <p:nvSpPr>
          <p:cNvPr id="2" name="Title Placeholder 1"/>
          <p:cNvSpPr>
            <a:spLocks noGrp="1"/>
          </p:cNvSpPr>
          <p:nvPr>
            <p:ph type="title"/>
          </p:nvPr>
        </p:nvSpPr>
        <p:spPr>
          <a:xfrm>
            <a:off x="4876800" y="457200"/>
            <a:ext cx="2819400" cy="5715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457200"/>
            <a:ext cx="3657600" cy="5714999"/>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Slide Number Placeholder 7"/>
          <p:cNvSpPr>
            <a:spLocks noGrp="1"/>
          </p:cNvSpPr>
          <p:nvPr>
            <p:ph type="sldNum" sz="quarter" idx="4"/>
          </p:nvPr>
        </p:nvSpPr>
        <p:spPr>
          <a:xfrm>
            <a:off x="7772400" y="6400800"/>
            <a:ext cx="533400" cy="152400"/>
          </a:xfrm>
          <a:prstGeom prst="rect">
            <a:avLst/>
          </a:prstGeom>
        </p:spPr>
        <p:txBody>
          <a:bodyPr vert="horz" lIns="91440" tIns="45720" rIns="91440" bIns="45720" rtlCol="0" anchor="ctr"/>
          <a:lstStyle>
            <a:lvl1pPr algn="ctr">
              <a:defRPr sz="1050">
                <a:solidFill>
                  <a:schemeClr val="tx1">
                    <a:lumMod val="50000"/>
                    <a:lumOff val="50000"/>
                  </a:schemeClr>
                </a:solidFill>
              </a:defRPr>
            </a:lvl1pPr>
          </a:lstStyle>
          <a:p>
            <a:fld id="{7C1126B4-085A-4C79-8E39-D1A104AACF6A}" type="slidenum">
              <a:rPr lang="en-US" smtClean="0"/>
              <a:t>‹#›</a:t>
            </a:fld>
            <a:endParaRPr lang="en-US"/>
          </a:p>
        </p:txBody>
      </p:sp>
      <p:sp>
        <p:nvSpPr>
          <p:cNvPr id="9" name="Date Placeholder 8"/>
          <p:cNvSpPr>
            <a:spLocks noGrp="1"/>
          </p:cNvSpPr>
          <p:nvPr>
            <p:ph type="dt" sz="half" idx="2"/>
          </p:nvPr>
        </p:nvSpPr>
        <p:spPr>
          <a:xfrm>
            <a:off x="4876801" y="6426201"/>
            <a:ext cx="2819399" cy="126999"/>
          </a:xfrm>
          <a:prstGeom prst="rect">
            <a:avLst/>
          </a:prstGeom>
        </p:spPr>
        <p:txBody>
          <a:bodyPr vert="horz" lIns="91440" tIns="45720" rIns="91440" bIns="45720" rtlCol="0" anchor="ctr"/>
          <a:lstStyle>
            <a:lvl1pPr algn="r">
              <a:defRPr sz="1050">
                <a:solidFill>
                  <a:schemeClr val="tx1">
                    <a:lumMod val="50000"/>
                    <a:lumOff val="50000"/>
                  </a:schemeClr>
                </a:solidFill>
              </a:defRPr>
            </a:lvl1pPr>
          </a:lstStyle>
          <a:p>
            <a:fld id="{8A08F72B-D8A3-41A8-BF47-BC871277917F}" type="datetimeFigureOut">
              <a:rPr lang="en-US" smtClean="0"/>
              <a:t>2/16/2016</a:t>
            </a:fld>
            <a:endParaRPr lang="en-US"/>
          </a:p>
        </p:txBody>
      </p:sp>
      <p:sp>
        <p:nvSpPr>
          <p:cNvPr id="10" name="Footer Placeholder 9"/>
          <p:cNvSpPr>
            <a:spLocks noGrp="1"/>
          </p:cNvSpPr>
          <p:nvPr>
            <p:ph type="ftr" sz="quarter" idx="3"/>
          </p:nvPr>
        </p:nvSpPr>
        <p:spPr>
          <a:xfrm>
            <a:off x="4875213" y="6296248"/>
            <a:ext cx="2820987" cy="152400"/>
          </a:xfrm>
          <a:prstGeom prst="rect">
            <a:avLst/>
          </a:prstGeom>
        </p:spPr>
        <p:txBody>
          <a:bodyPr vert="horz" lIns="91440" tIns="45720" rIns="91440" bIns="45720" rtlCol="0" anchor="b"/>
          <a:lstStyle>
            <a:lvl1pPr algn="r">
              <a:defRPr sz="1050">
                <a:solidFill>
                  <a:schemeClr val="tx1"/>
                </a:solidFill>
              </a:defRPr>
            </a:lvl1pPr>
          </a:lstStyle>
          <a:p>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p:titleStyle>
    <p:body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catalog.fsw.edu/preview_program.php?catoid=8&amp;poid=338&amp;returnto=463"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Eileen.DeLuca@fsw.edu" TargetMode="External"/><Relationship Id="rId2" Type="http://schemas.openxmlformats.org/officeDocument/2006/relationships/hyperlink" Target="mailto:Donald.Ransford@fsw.edu" TargetMode="External"/><Relationship Id="rId1" Type="http://schemas.openxmlformats.org/officeDocument/2006/relationships/slideLayout" Target="../slideLayouts/slideLayout2.xml"/><Relationship Id="rId4" Type="http://schemas.openxmlformats.org/officeDocument/2006/relationships/hyperlink" Target="mailto:jfvangaalen@fsw.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cns.fldoe.org/scns/public/pb_taxonomy_lst.jsp" TargetMode="Externa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47800" y="3581400"/>
            <a:ext cx="4953000" cy="2133600"/>
          </a:xfrm>
        </p:spPr>
        <p:txBody>
          <a:bodyPr/>
          <a:lstStyle/>
          <a:p>
            <a:r>
              <a:rPr lang="en-US" dirty="0" smtClean="0"/>
              <a:t>Professor Don Ransford, Chair, General Education Program Review</a:t>
            </a:r>
          </a:p>
          <a:p>
            <a:r>
              <a:rPr lang="en-US" dirty="0" smtClean="0"/>
              <a:t>Dr. Eileen DeLuca, Associate Vice President of Academic Affairs</a:t>
            </a:r>
          </a:p>
          <a:p>
            <a:r>
              <a:rPr lang="en-US" dirty="0" smtClean="0"/>
              <a:t>Dr. Joseph F. van Gaalen, Director of Academic Assessment</a:t>
            </a:r>
            <a:endParaRPr lang="en-US" dirty="0"/>
          </a:p>
        </p:txBody>
      </p:sp>
      <p:sp>
        <p:nvSpPr>
          <p:cNvPr id="2" name="Title 1"/>
          <p:cNvSpPr>
            <a:spLocks noGrp="1"/>
          </p:cNvSpPr>
          <p:nvPr>
            <p:ph type="title"/>
          </p:nvPr>
        </p:nvSpPr>
        <p:spPr/>
        <p:txBody>
          <a:bodyPr>
            <a:normAutofit/>
          </a:bodyPr>
          <a:lstStyle/>
          <a:p>
            <a:r>
              <a:rPr lang="en-US" dirty="0" smtClean="0">
                <a:solidFill>
                  <a:srgbClr val="68D6D9"/>
                </a:solidFill>
              </a:rPr>
              <a:t>General Education Course Competencies, Learning Outcomes, and Objectives</a:t>
            </a:r>
            <a:r>
              <a:rPr lang="en-US" dirty="0" smtClean="0">
                <a:solidFill>
                  <a:srgbClr val="0070C0"/>
                </a:solidFill>
              </a:rPr>
              <a:t/>
            </a:r>
            <a:br>
              <a:rPr lang="en-US" dirty="0" smtClean="0">
                <a:solidFill>
                  <a:srgbClr val="0070C0"/>
                </a:solidFill>
              </a:rPr>
            </a:br>
            <a:r>
              <a:rPr lang="en-US" sz="2200" dirty="0" smtClean="0">
                <a:solidFill>
                  <a:srgbClr val="7030A0"/>
                </a:solidFill>
              </a:rPr>
              <a:t>Working with Course Outline IV</a:t>
            </a:r>
            <a:r>
              <a:rPr lang="en-US" sz="2200" dirty="0" smtClean="0"/>
              <a:t/>
            </a:r>
            <a:br>
              <a:rPr lang="en-US" sz="2200" dirty="0" smtClean="0"/>
            </a:br>
            <a:endParaRPr lang="en-US" sz="2200" dirty="0"/>
          </a:p>
        </p:txBody>
      </p:sp>
    </p:spTree>
    <p:extLst>
      <p:ext uri="{BB962C8B-B14F-4D97-AF65-F5344CB8AC3E}">
        <p14:creationId xmlns:p14="http://schemas.microsoft.com/office/powerpoint/2010/main" val="12384821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smtClean="0"/>
              <a:t>Faculty Worksheet Plan</a:t>
            </a:r>
            <a:endParaRPr lang="en-US" dirty="0"/>
          </a:p>
        </p:txBody>
      </p:sp>
      <p:sp>
        <p:nvSpPr>
          <p:cNvPr id="3" name="TextBox 2"/>
          <p:cNvSpPr txBox="1"/>
          <p:nvPr/>
        </p:nvSpPr>
        <p:spPr>
          <a:xfrm>
            <a:off x="310375" y="2151459"/>
            <a:ext cx="3886200" cy="3693319"/>
          </a:xfrm>
          <a:prstGeom prst="rect">
            <a:avLst/>
          </a:prstGeom>
          <a:noFill/>
        </p:spPr>
        <p:txBody>
          <a:bodyPr wrap="square" rtlCol="0">
            <a:spAutoFit/>
          </a:bodyPr>
          <a:lstStyle/>
          <a:p>
            <a:r>
              <a:rPr lang="en-US" dirty="0" smtClean="0"/>
              <a:t>With integral competencies identified and supporting course outcomes or objectives described, it may be that your course fits a supplemental (secondary) competency.</a:t>
            </a:r>
          </a:p>
          <a:p>
            <a:endParaRPr lang="en-US" dirty="0"/>
          </a:p>
          <a:p>
            <a:r>
              <a:rPr lang="en-US" i="1" dirty="0" smtClean="0">
                <a:solidFill>
                  <a:srgbClr val="0070C0"/>
                </a:solidFill>
              </a:rPr>
              <a:t>Faculty </a:t>
            </a:r>
            <a:r>
              <a:rPr lang="en-US" i="1" dirty="0">
                <a:solidFill>
                  <a:srgbClr val="0070C0"/>
                </a:solidFill>
              </a:rPr>
              <a:t>should bear in mind the underlying assumption </a:t>
            </a:r>
            <a:r>
              <a:rPr lang="en-US" i="1" dirty="0" smtClean="0">
                <a:solidFill>
                  <a:srgbClr val="0070C0"/>
                </a:solidFill>
              </a:rPr>
              <a:t>for </a:t>
            </a:r>
            <a:r>
              <a:rPr lang="en-US" i="1" dirty="0">
                <a:solidFill>
                  <a:srgbClr val="0070C0"/>
                </a:solidFill>
              </a:rPr>
              <a:t>a competency </a:t>
            </a:r>
            <a:r>
              <a:rPr lang="en-US" i="1" dirty="0" smtClean="0">
                <a:solidFill>
                  <a:srgbClr val="0070C0"/>
                </a:solidFill>
              </a:rPr>
              <a:t>listed as supplemental is that the competency is addressed in the course but is not the main focus and/or fully achieved within the course. </a:t>
            </a:r>
          </a:p>
          <a:p>
            <a:endParaRPr lang="en-US" i="1" dirty="0"/>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22605" y="990600"/>
            <a:ext cx="4419743" cy="5691059"/>
          </a:xfrm>
          <a:prstGeom prst="rect">
            <a:avLst/>
          </a:prstGeom>
          <a:ln>
            <a:solidFill>
              <a:schemeClr val="tx1"/>
            </a:solidFill>
          </a:ln>
        </p:spPr>
      </p:pic>
      <p:sp>
        <p:nvSpPr>
          <p:cNvPr id="7" name="Rounded Rectangle 6"/>
          <p:cNvSpPr/>
          <p:nvPr/>
        </p:nvSpPr>
        <p:spPr>
          <a:xfrm>
            <a:off x="4495800" y="1752600"/>
            <a:ext cx="4191000" cy="838200"/>
          </a:xfrm>
          <a:prstGeom prst="roundRect">
            <a:avLst/>
          </a:prstGeom>
          <a:solidFill>
            <a:srgbClr val="68D6D9">
              <a:alpha val="30000"/>
            </a:srgbClr>
          </a:solid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a:stCxn id="7" idx="1"/>
            <a:endCxn id="3" idx="3"/>
          </p:cNvCxnSpPr>
          <p:nvPr/>
        </p:nvCxnSpPr>
        <p:spPr>
          <a:xfrm flipH="1">
            <a:off x="4196575" y="2171700"/>
            <a:ext cx="299225" cy="1826419"/>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795518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smtClean="0"/>
              <a:t>Faculty Worksheet Plan</a:t>
            </a:r>
            <a:endParaRPr lang="en-US" dirty="0"/>
          </a:p>
        </p:txBody>
      </p:sp>
      <p:sp>
        <p:nvSpPr>
          <p:cNvPr id="3" name="TextBox 2"/>
          <p:cNvSpPr txBox="1"/>
          <p:nvPr/>
        </p:nvSpPr>
        <p:spPr>
          <a:xfrm>
            <a:off x="304800" y="1219200"/>
            <a:ext cx="3886200" cy="4524315"/>
          </a:xfrm>
          <a:prstGeom prst="rect">
            <a:avLst/>
          </a:prstGeom>
          <a:noFill/>
        </p:spPr>
        <p:txBody>
          <a:bodyPr wrap="square" rtlCol="0">
            <a:spAutoFit/>
          </a:bodyPr>
          <a:lstStyle/>
          <a:p>
            <a:r>
              <a:rPr lang="en-US" dirty="0" smtClean="0"/>
              <a:t>Again, with a supplemental </a:t>
            </a:r>
            <a:r>
              <a:rPr lang="en-US" dirty="0"/>
              <a:t>competency </a:t>
            </a:r>
            <a:r>
              <a:rPr lang="en-US" dirty="0" smtClean="0"/>
              <a:t>identified, proceed </a:t>
            </a:r>
            <a:r>
              <a:rPr lang="en-US" dirty="0"/>
              <a:t>in the same fashion as previously </a:t>
            </a:r>
            <a:r>
              <a:rPr lang="en-US" dirty="0" smtClean="0"/>
              <a:t>highlighted for describing objectives and outcomes using current Section IV language.</a:t>
            </a:r>
            <a:r>
              <a:rPr lang="en-US" i="1" dirty="0" smtClean="0"/>
              <a:t> </a:t>
            </a:r>
          </a:p>
          <a:p>
            <a:endParaRPr lang="en-US" i="1" dirty="0"/>
          </a:p>
          <a:p>
            <a:r>
              <a:rPr lang="en-US" dirty="0"/>
              <a:t>Keep in mind that information being included here (and for integral competencies) should be focused on commonalities between the course and the general education program.  If you have items that primarily focus on course-level objectives only, this is for the last section “Other Course Objectives</a:t>
            </a:r>
            <a:r>
              <a:rPr lang="en-US" dirty="0" smtClean="0"/>
              <a:t>”.</a:t>
            </a:r>
            <a:endParaRPr lang="en-US" i="1" dirty="0"/>
          </a:p>
          <a:p>
            <a:endParaRPr lang="en-US" i="1" dirty="0"/>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22605" y="990600"/>
            <a:ext cx="4419743" cy="5691059"/>
          </a:xfrm>
          <a:prstGeom prst="rect">
            <a:avLst/>
          </a:prstGeom>
          <a:ln>
            <a:solidFill>
              <a:schemeClr val="tx1"/>
            </a:solidFill>
          </a:ln>
        </p:spPr>
      </p:pic>
      <p:sp>
        <p:nvSpPr>
          <p:cNvPr id="7" name="Rounded Rectangle 6"/>
          <p:cNvSpPr/>
          <p:nvPr/>
        </p:nvSpPr>
        <p:spPr>
          <a:xfrm>
            <a:off x="4495800" y="2590800"/>
            <a:ext cx="4191000" cy="1600200"/>
          </a:xfrm>
          <a:prstGeom prst="roundRect">
            <a:avLst/>
          </a:prstGeom>
          <a:solidFill>
            <a:srgbClr val="68D6D9">
              <a:alpha val="30000"/>
            </a:srgbClr>
          </a:solid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a:stCxn id="7" idx="1"/>
            <a:endCxn id="3" idx="3"/>
          </p:cNvCxnSpPr>
          <p:nvPr/>
        </p:nvCxnSpPr>
        <p:spPr>
          <a:xfrm flipH="1">
            <a:off x="4191000" y="3390900"/>
            <a:ext cx="304800" cy="90458"/>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87436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smtClean="0"/>
              <a:t>Faculty Worksheet Plan</a:t>
            </a:r>
            <a:endParaRPr lang="en-US" dirty="0"/>
          </a:p>
        </p:txBody>
      </p:sp>
      <p:sp>
        <p:nvSpPr>
          <p:cNvPr id="3" name="TextBox 2"/>
          <p:cNvSpPr txBox="1"/>
          <p:nvPr/>
        </p:nvSpPr>
        <p:spPr>
          <a:xfrm>
            <a:off x="304800" y="2541537"/>
            <a:ext cx="3886200" cy="2585323"/>
          </a:xfrm>
          <a:prstGeom prst="rect">
            <a:avLst/>
          </a:prstGeom>
          <a:noFill/>
        </p:spPr>
        <p:txBody>
          <a:bodyPr wrap="square" rtlCol="0">
            <a:spAutoFit/>
          </a:bodyPr>
          <a:lstStyle/>
          <a:p>
            <a:r>
              <a:rPr lang="en-US" dirty="0" smtClean="0"/>
              <a:t>If the course is included in FSW’s catalog as a General Education Core Course, this section must include outcome language for that course as specified by the FSW General Education Program </a:t>
            </a:r>
            <a:r>
              <a:rPr lang="en-US" dirty="0"/>
              <a:t>Guide (</a:t>
            </a:r>
            <a:r>
              <a:rPr lang="en-US" dirty="0">
                <a:hlinkClick r:id="rId2"/>
              </a:rPr>
              <a:t>http://</a:t>
            </a:r>
            <a:r>
              <a:rPr lang="en-US" dirty="0" smtClean="0">
                <a:hlinkClick r:id="rId2"/>
              </a:rPr>
              <a:t>catalog.fsw.edu/preview_program.php?catoid=8&amp;poid=338&amp;returnto=463</a:t>
            </a:r>
            <a:r>
              <a:rPr lang="en-US" dirty="0" smtClean="0"/>
              <a:t>).</a:t>
            </a:r>
            <a:endParaRPr lang="en-US" i="1" dirty="0"/>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22605" y="990600"/>
            <a:ext cx="4419743" cy="5691059"/>
          </a:xfrm>
          <a:prstGeom prst="rect">
            <a:avLst/>
          </a:prstGeom>
          <a:ln>
            <a:solidFill>
              <a:schemeClr val="tx1"/>
            </a:solidFill>
          </a:ln>
        </p:spPr>
      </p:pic>
      <p:sp>
        <p:nvSpPr>
          <p:cNvPr id="7" name="Rounded Rectangle 6"/>
          <p:cNvSpPr/>
          <p:nvPr/>
        </p:nvSpPr>
        <p:spPr>
          <a:xfrm>
            <a:off x="4495800" y="4267200"/>
            <a:ext cx="4191000" cy="990600"/>
          </a:xfrm>
          <a:prstGeom prst="roundRect">
            <a:avLst/>
          </a:prstGeom>
          <a:solidFill>
            <a:srgbClr val="68D6D9">
              <a:alpha val="30000"/>
            </a:srgbClr>
          </a:solid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a:stCxn id="7" idx="1"/>
            <a:endCxn id="3" idx="3"/>
          </p:cNvCxnSpPr>
          <p:nvPr/>
        </p:nvCxnSpPr>
        <p:spPr>
          <a:xfrm flipH="1" flipV="1">
            <a:off x="4191000" y="3834199"/>
            <a:ext cx="304800" cy="928301"/>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99772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smtClean="0"/>
              <a:t>Faculty Worksheet Plan</a:t>
            </a:r>
            <a:endParaRPr lang="en-US" dirty="0"/>
          </a:p>
        </p:txBody>
      </p:sp>
      <p:sp>
        <p:nvSpPr>
          <p:cNvPr id="3" name="TextBox 2"/>
          <p:cNvSpPr txBox="1"/>
          <p:nvPr/>
        </p:nvSpPr>
        <p:spPr>
          <a:xfrm>
            <a:off x="304800" y="2541537"/>
            <a:ext cx="3886200" cy="3970318"/>
          </a:xfrm>
          <a:prstGeom prst="rect">
            <a:avLst/>
          </a:prstGeom>
          <a:noFill/>
        </p:spPr>
        <p:txBody>
          <a:bodyPr wrap="square" rtlCol="0">
            <a:spAutoFit/>
          </a:bodyPr>
          <a:lstStyle/>
          <a:p>
            <a:r>
              <a:rPr lang="en-US" dirty="0" smtClean="0"/>
              <a:t>Finally, if the course includes additional course objectives/standards that extend outside the boundaries of</a:t>
            </a:r>
          </a:p>
          <a:p>
            <a:r>
              <a:rPr lang="en-US" dirty="0" smtClean="0"/>
              <a:t>C-R-E-A-T-I-V-E, these can optionally be included here labeled ‘Section C’ if it is a General Education Core Course, and ‘Section B’ if it is not a core course.</a:t>
            </a:r>
          </a:p>
          <a:p>
            <a:endParaRPr lang="en-US" i="1" dirty="0"/>
          </a:p>
          <a:p>
            <a:r>
              <a:rPr lang="en-US" i="1" dirty="0" smtClean="0"/>
              <a:t>As this area is optional, if no additional objectives/standards need to be included, simply include the language “There are no additional course objectives or standards assessed in this course.” in this section.</a:t>
            </a:r>
            <a:endParaRPr lang="en-US" i="1" dirty="0"/>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22605" y="990600"/>
            <a:ext cx="4419743" cy="5691059"/>
          </a:xfrm>
          <a:prstGeom prst="rect">
            <a:avLst/>
          </a:prstGeom>
          <a:ln>
            <a:solidFill>
              <a:schemeClr val="tx1"/>
            </a:solidFill>
          </a:ln>
        </p:spPr>
      </p:pic>
      <p:sp>
        <p:nvSpPr>
          <p:cNvPr id="7" name="Rounded Rectangle 6"/>
          <p:cNvSpPr/>
          <p:nvPr/>
        </p:nvSpPr>
        <p:spPr>
          <a:xfrm>
            <a:off x="4322605" y="5715000"/>
            <a:ext cx="4364195" cy="966658"/>
          </a:xfrm>
          <a:prstGeom prst="roundRect">
            <a:avLst/>
          </a:prstGeom>
          <a:solidFill>
            <a:srgbClr val="68D6D9">
              <a:alpha val="30000"/>
            </a:srgbClr>
          </a:solid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a:stCxn id="7" idx="1"/>
            <a:endCxn id="3" idx="3"/>
          </p:cNvCxnSpPr>
          <p:nvPr/>
        </p:nvCxnSpPr>
        <p:spPr>
          <a:xfrm flipH="1" flipV="1">
            <a:off x="4191000" y="4526696"/>
            <a:ext cx="131605" cy="1671633"/>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9033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smtClean="0"/>
              <a:t>Faculty Worksheet Plan</a:t>
            </a:r>
            <a:endParaRPr lang="en-US" dirty="0"/>
          </a:p>
        </p:txBody>
      </p:sp>
      <p:sp>
        <p:nvSpPr>
          <p:cNvPr id="4" name="TextBox 3"/>
          <p:cNvSpPr txBox="1"/>
          <p:nvPr/>
        </p:nvSpPr>
        <p:spPr>
          <a:xfrm>
            <a:off x="228600" y="592946"/>
            <a:ext cx="8458200" cy="2308324"/>
          </a:xfrm>
          <a:prstGeom prst="rect">
            <a:avLst/>
          </a:prstGeom>
          <a:noFill/>
        </p:spPr>
        <p:txBody>
          <a:bodyPr wrap="square" rtlCol="0">
            <a:spAutoFit/>
          </a:bodyPr>
          <a:lstStyle/>
          <a:p>
            <a:r>
              <a:rPr lang="en-US" dirty="0" smtClean="0"/>
              <a:t>A General Education map, like the fictional one below, will be created using the worksheets completed by faculty. The purpose is to create a matrix demonstrating where the competencies are addressed (at the integral and supplemental level) across all courses at FSW. At the same time, it allows faculty committees to determine if the competencies are reflective of our practices. Through the collective efforts of all FSW courses, a healthy and robust General Education covering all areas can be achieved.  *Note: It is not expected that an individual discipline or program would cover all eight competencies.</a:t>
            </a:r>
            <a:endParaRPr lang="en-US" dirty="0"/>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3042011"/>
            <a:ext cx="8610600" cy="29777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757665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smtClean="0"/>
              <a:t>Faculty Worksheet Plan</a:t>
            </a:r>
            <a:endParaRPr lang="en-US" dirty="0"/>
          </a:p>
        </p:txBody>
      </p:sp>
      <p:sp>
        <p:nvSpPr>
          <p:cNvPr id="4" name="TextBox 3"/>
          <p:cNvSpPr txBox="1"/>
          <p:nvPr/>
        </p:nvSpPr>
        <p:spPr>
          <a:xfrm>
            <a:off x="228600" y="1452264"/>
            <a:ext cx="3581400" cy="3970318"/>
          </a:xfrm>
          <a:prstGeom prst="rect">
            <a:avLst/>
          </a:prstGeom>
          <a:noFill/>
        </p:spPr>
        <p:txBody>
          <a:bodyPr wrap="square" rtlCol="0">
            <a:spAutoFit/>
          </a:bodyPr>
          <a:lstStyle/>
          <a:p>
            <a:r>
              <a:rPr lang="en-US" dirty="0" smtClean="0"/>
              <a:t>As the college works towards establishing a new General Education competency map, we are continuing to assess the current General Education competencies using the AAC&amp;U Value Rubric model adopted by the Learning Assessment Committee.</a:t>
            </a:r>
          </a:p>
          <a:p>
            <a:endParaRPr lang="en-US" dirty="0"/>
          </a:p>
          <a:p>
            <a:r>
              <a:rPr lang="en-US" dirty="0" smtClean="0"/>
              <a:t>The AY 2015-2016 General Education Assessment continues analysis of the current General Education Competencies (COM, CT, GSR, QR, and TIM).</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14800" y="762000"/>
            <a:ext cx="4521666" cy="5867400"/>
          </a:xfrm>
          <a:prstGeom prst="rect">
            <a:avLst/>
          </a:prstGeom>
          <a:ln>
            <a:solidFill>
              <a:schemeClr val="tx1"/>
            </a:solidFill>
          </a:ln>
        </p:spPr>
      </p:pic>
    </p:spTree>
    <p:extLst>
      <p:ext uri="{BB962C8B-B14F-4D97-AF65-F5344CB8AC3E}">
        <p14:creationId xmlns:p14="http://schemas.microsoft.com/office/powerpoint/2010/main" val="21876648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smtClean="0"/>
              <a:t>Faculty Worksheet Plan</a:t>
            </a:r>
            <a:endParaRPr lang="en-US" dirty="0"/>
          </a:p>
        </p:txBody>
      </p:sp>
      <p:sp>
        <p:nvSpPr>
          <p:cNvPr id="4" name="TextBox 3"/>
          <p:cNvSpPr txBox="1"/>
          <p:nvPr/>
        </p:nvSpPr>
        <p:spPr>
          <a:xfrm>
            <a:off x="228600" y="1452264"/>
            <a:ext cx="8382000" cy="3970318"/>
          </a:xfrm>
          <a:prstGeom prst="rect">
            <a:avLst/>
          </a:prstGeom>
          <a:noFill/>
        </p:spPr>
        <p:txBody>
          <a:bodyPr wrap="square" rtlCol="0">
            <a:spAutoFit/>
          </a:bodyPr>
          <a:lstStyle/>
          <a:p>
            <a:r>
              <a:rPr lang="en-US" dirty="0"/>
              <a:t>We hope you will join us for the upcoming "Meeting of the Minds" sessions to discuss the revised General Education competencies.  More information will follow from the Teaching and Learning Center.</a:t>
            </a:r>
            <a:endParaRPr lang="en-US" dirty="0" smtClean="0"/>
          </a:p>
          <a:p>
            <a:endParaRPr lang="en-US" dirty="0"/>
          </a:p>
          <a:p>
            <a:r>
              <a:rPr lang="en-US" dirty="0" smtClean="0"/>
              <a:t>For questions or concerns, please contact:</a:t>
            </a:r>
          </a:p>
          <a:p>
            <a:endParaRPr lang="en-US" dirty="0"/>
          </a:p>
          <a:p>
            <a:pPr algn="ctr"/>
            <a:r>
              <a:rPr lang="en-US" dirty="0" smtClean="0"/>
              <a:t>Don Ransford, Chair, General Education Program Review</a:t>
            </a:r>
          </a:p>
          <a:p>
            <a:pPr algn="ctr"/>
            <a:r>
              <a:rPr lang="en-US" dirty="0" smtClean="0">
                <a:hlinkClick r:id="rId2"/>
              </a:rPr>
              <a:t>Donald.Ransford@fsw.edu</a:t>
            </a:r>
            <a:endParaRPr lang="en-US" dirty="0" smtClean="0"/>
          </a:p>
          <a:p>
            <a:pPr algn="ctr"/>
            <a:endParaRPr lang="en-US" dirty="0" smtClean="0"/>
          </a:p>
          <a:p>
            <a:pPr algn="ctr"/>
            <a:r>
              <a:rPr lang="en-US" dirty="0" smtClean="0"/>
              <a:t>Dr. Eileen DeLuca, Associate Vice President of Academic Affairs</a:t>
            </a:r>
          </a:p>
          <a:p>
            <a:pPr algn="ctr"/>
            <a:r>
              <a:rPr lang="en-US" dirty="0" smtClean="0">
                <a:hlinkClick r:id="rId3"/>
              </a:rPr>
              <a:t>Eileen.DeLuca@fsw.edu</a:t>
            </a:r>
            <a:endParaRPr lang="en-US" dirty="0"/>
          </a:p>
          <a:p>
            <a:pPr algn="ctr"/>
            <a:endParaRPr lang="en-US" dirty="0" smtClean="0"/>
          </a:p>
          <a:p>
            <a:pPr algn="ctr"/>
            <a:r>
              <a:rPr lang="en-US" dirty="0" smtClean="0"/>
              <a:t>Dr. Joseph F. van Gaalen, Director of Academic Assessment</a:t>
            </a:r>
          </a:p>
          <a:p>
            <a:pPr algn="ctr"/>
            <a:r>
              <a:rPr lang="en-US" dirty="0" smtClean="0">
                <a:hlinkClick r:id="rId4"/>
              </a:rPr>
              <a:t>Joseph.Vangaalen@fsw.edu</a:t>
            </a:r>
            <a:endParaRPr lang="en-US" dirty="0"/>
          </a:p>
        </p:txBody>
      </p:sp>
    </p:spTree>
    <p:extLst>
      <p:ext uri="{BB962C8B-B14F-4D97-AF65-F5344CB8AC3E}">
        <p14:creationId xmlns:p14="http://schemas.microsoft.com/office/powerpoint/2010/main" val="5610197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 y="999542"/>
            <a:ext cx="4017948" cy="5681629"/>
          </a:xfrm>
          <a:ln>
            <a:solidFill>
              <a:schemeClr val="tx1"/>
            </a:solidFill>
          </a:ln>
        </p:spPr>
      </p:pic>
      <p:sp>
        <p:nvSpPr>
          <p:cNvPr id="2" name="Title 1"/>
          <p:cNvSpPr>
            <a:spLocks noGrp="1"/>
          </p:cNvSpPr>
          <p:nvPr>
            <p:ph type="title"/>
          </p:nvPr>
        </p:nvSpPr>
        <p:spPr>
          <a:xfrm>
            <a:off x="457200" y="0"/>
            <a:ext cx="8229600" cy="838200"/>
          </a:xfrm>
        </p:spPr>
        <p:txBody>
          <a:bodyPr/>
          <a:lstStyle/>
          <a:p>
            <a:r>
              <a:rPr lang="en-US" dirty="0" smtClean="0"/>
              <a:t>Faculty Worksheet Plan</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22605" y="990600"/>
            <a:ext cx="4419743" cy="5691059"/>
          </a:xfrm>
          <a:prstGeom prst="rect">
            <a:avLst/>
          </a:prstGeom>
          <a:ln>
            <a:solidFill>
              <a:schemeClr val="tx1"/>
            </a:solidFill>
          </a:ln>
        </p:spPr>
      </p:pic>
    </p:spTree>
    <p:extLst>
      <p:ext uri="{BB962C8B-B14F-4D97-AF65-F5344CB8AC3E}">
        <p14:creationId xmlns:p14="http://schemas.microsoft.com/office/powerpoint/2010/main" val="22433047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 y="999542"/>
            <a:ext cx="4017948" cy="5681629"/>
          </a:xfrm>
          <a:ln>
            <a:solidFill>
              <a:schemeClr val="tx1"/>
            </a:solidFill>
          </a:ln>
        </p:spPr>
      </p:pic>
      <p:sp>
        <p:nvSpPr>
          <p:cNvPr id="2" name="Title 1"/>
          <p:cNvSpPr>
            <a:spLocks noGrp="1"/>
          </p:cNvSpPr>
          <p:nvPr>
            <p:ph type="title"/>
          </p:nvPr>
        </p:nvSpPr>
        <p:spPr>
          <a:xfrm>
            <a:off x="457200" y="0"/>
            <a:ext cx="8229600" cy="838200"/>
          </a:xfrm>
        </p:spPr>
        <p:txBody>
          <a:bodyPr/>
          <a:lstStyle/>
          <a:p>
            <a:r>
              <a:rPr lang="en-US" dirty="0" smtClean="0"/>
              <a:t>Faculty Worksheet Plan</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22605" y="990600"/>
            <a:ext cx="4419743" cy="5691059"/>
          </a:xfrm>
          <a:prstGeom prst="rect">
            <a:avLst/>
          </a:prstGeom>
          <a:ln>
            <a:solidFill>
              <a:schemeClr val="tx1"/>
            </a:solidFill>
          </a:ln>
        </p:spPr>
      </p:pic>
      <p:sp>
        <p:nvSpPr>
          <p:cNvPr id="6" name="Rounded Rectangle 5"/>
          <p:cNvSpPr/>
          <p:nvPr/>
        </p:nvSpPr>
        <p:spPr>
          <a:xfrm>
            <a:off x="571500" y="2667000"/>
            <a:ext cx="7543800" cy="1295400"/>
          </a:xfrm>
          <a:prstGeom prst="roundRect">
            <a:avLst/>
          </a:prstGeom>
          <a:solidFill>
            <a:srgbClr val="68D6D9"/>
          </a:solid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952500" y="2819400"/>
            <a:ext cx="7010400" cy="923330"/>
          </a:xfrm>
          <a:prstGeom prst="rect">
            <a:avLst/>
          </a:prstGeom>
          <a:noFill/>
        </p:spPr>
        <p:txBody>
          <a:bodyPr wrap="square" rtlCol="0">
            <a:spAutoFit/>
          </a:bodyPr>
          <a:lstStyle/>
          <a:p>
            <a:r>
              <a:rPr lang="en-US" i="1" dirty="0" smtClean="0"/>
              <a:t>This </a:t>
            </a:r>
            <a:r>
              <a:rPr lang="en-US" i="1" dirty="0"/>
              <a:t>document </a:t>
            </a:r>
            <a:r>
              <a:rPr lang="en-US" i="1" dirty="0" smtClean="0"/>
              <a:t>replaces Section IV </a:t>
            </a:r>
            <a:r>
              <a:rPr lang="en-US" i="1" dirty="0"/>
              <a:t>in the </a:t>
            </a:r>
            <a:r>
              <a:rPr lang="en-US" i="1" dirty="0" smtClean="0"/>
              <a:t>syllabus of the course you are submitting. </a:t>
            </a:r>
            <a:r>
              <a:rPr lang="en-US" i="1" dirty="0"/>
              <a:t>The format and terminology you submit will ultimately result in the appearance of </a:t>
            </a:r>
            <a:r>
              <a:rPr lang="en-US" i="1" dirty="0" smtClean="0"/>
              <a:t>Section </a:t>
            </a:r>
            <a:r>
              <a:rPr lang="en-US" i="1" dirty="0"/>
              <a:t>IV in the Common Course Syllabus.</a:t>
            </a:r>
          </a:p>
        </p:txBody>
      </p:sp>
    </p:spTree>
    <p:extLst>
      <p:ext uri="{BB962C8B-B14F-4D97-AF65-F5344CB8AC3E}">
        <p14:creationId xmlns:p14="http://schemas.microsoft.com/office/powerpoint/2010/main" val="38517800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 y="999542"/>
            <a:ext cx="4017948" cy="5681629"/>
          </a:xfrm>
          <a:ln>
            <a:solidFill>
              <a:schemeClr val="tx1"/>
            </a:solidFill>
          </a:ln>
        </p:spPr>
      </p:pic>
      <p:sp>
        <p:nvSpPr>
          <p:cNvPr id="2" name="Title 1"/>
          <p:cNvSpPr>
            <a:spLocks noGrp="1"/>
          </p:cNvSpPr>
          <p:nvPr>
            <p:ph type="title"/>
          </p:nvPr>
        </p:nvSpPr>
        <p:spPr>
          <a:xfrm>
            <a:off x="457200" y="0"/>
            <a:ext cx="8229600" cy="838200"/>
          </a:xfrm>
        </p:spPr>
        <p:txBody>
          <a:bodyPr/>
          <a:lstStyle/>
          <a:p>
            <a:r>
              <a:rPr lang="en-US" dirty="0" smtClean="0"/>
              <a:t>Faculty Worksheet Plan</a:t>
            </a:r>
            <a:endParaRPr lang="en-US" dirty="0"/>
          </a:p>
        </p:txBody>
      </p:sp>
      <p:sp>
        <p:nvSpPr>
          <p:cNvPr id="3" name="TextBox 2"/>
          <p:cNvSpPr txBox="1"/>
          <p:nvPr/>
        </p:nvSpPr>
        <p:spPr>
          <a:xfrm>
            <a:off x="4572000" y="2957036"/>
            <a:ext cx="4038600" cy="1477328"/>
          </a:xfrm>
          <a:prstGeom prst="rect">
            <a:avLst/>
          </a:prstGeom>
          <a:noFill/>
        </p:spPr>
        <p:txBody>
          <a:bodyPr wrap="square" rtlCol="0">
            <a:spAutoFit/>
          </a:bodyPr>
          <a:lstStyle/>
          <a:p>
            <a:r>
              <a:rPr lang="en-US" i="1" dirty="0" smtClean="0">
                <a:solidFill>
                  <a:srgbClr val="0070C0"/>
                </a:solidFill>
              </a:rPr>
              <a:t>There </a:t>
            </a:r>
            <a:r>
              <a:rPr lang="en-US" i="1" dirty="0">
                <a:solidFill>
                  <a:srgbClr val="0070C0"/>
                </a:solidFill>
              </a:rPr>
              <a:t>is an underlying assumption that all courses </a:t>
            </a:r>
            <a:r>
              <a:rPr lang="en-US" i="1" dirty="0" smtClean="0">
                <a:solidFill>
                  <a:srgbClr val="0070C0"/>
                </a:solidFill>
              </a:rPr>
              <a:t>should be </a:t>
            </a:r>
            <a:r>
              <a:rPr lang="en-US" i="1" dirty="0">
                <a:solidFill>
                  <a:srgbClr val="0070C0"/>
                </a:solidFill>
              </a:rPr>
              <a:t>able to map at least one of the general education competencies as </a:t>
            </a:r>
            <a:r>
              <a:rPr lang="en-US" i="1" dirty="0" smtClean="0">
                <a:solidFill>
                  <a:srgbClr val="0070C0"/>
                </a:solidFill>
              </a:rPr>
              <a:t>integral </a:t>
            </a:r>
            <a:r>
              <a:rPr lang="en-US" i="1" dirty="0">
                <a:solidFill>
                  <a:srgbClr val="0070C0"/>
                </a:solidFill>
              </a:rPr>
              <a:t>to one of the course outcomes.</a:t>
            </a:r>
            <a:r>
              <a:rPr lang="en-US" i="1" dirty="0"/>
              <a:t> </a:t>
            </a:r>
          </a:p>
        </p:txBody>
      </p:sp>
      <p:sp>
        <p:nvSpPr>
          <p:cNvPr id="7" name="Rounded Rectangle 6"/>
          <p:cNvSpPr/>
          <p:nvPr/>
        </p:nvSpPr>
        <p:spPr>
          <a:xfrm>
            <a:off x="457200" y="3429000"/>
            <a:ext cx="3733800" cy="533400"/>
          </a:xfrm>
          <a:prstGeom prst="roundRect">
            <a:avLst/>
          </a:prstGeom>
          <a:solidFill>
            <a:srgbClr val="68D6D9">
              <a:alpha val="30000"/>
            </a:srgbClr>
          </a:solid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a:stCxn id="7" idx="3"/>
          </p:cNvCxnSpPr>
          <p:nvPr/>
        </p:nvCxnSpPr>
        <p:spPr>
          <a:xfrm>
            <a:off x="4191000" y="3695700"/>
            <a:ext cx="381000" cy="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49581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 y="999542"/>
            <a:ext cx="4017948" cy="5681629"/>
          </a:xfrm>
          <a:ln>
            <a:solidFill>
              <a:schemeClr val="tx1"/>
            </a:solidFill>
          </a:ln>
        </p:spPr>
      </p:pic>
      <p:sp>
        <p:nvSpPr>
          <p:cNvPr id="2" name="Title 1"/>
          <p:cNvSpPr>
            <a:spLocks noGrp="1"/>
          </p:cNvSpPr>
          <p:nvPr>
            <p:ph type="title"/>
          </p:nvPr>
        </p:nvSpPr>
        <p:spPr>
          <a:xfrm>
            <a:off x="457200" y="0"/>
            <a:ext cx="8229600" cy="838200"/>
          </a:xfrm>
        </p:spPr>
        <p:txBody>
          <a:bodyPr/>
          <a:lstStyle/>
          <a:p>
            <a:r>
              <a:rPr lang="en-US" dirty="0" smtClean="0"/>
              <a:t>Faculty Worksheet Plan</a:t>
            </a:r>
            <a:endParaRPr lang="en-US" dirty="0"/>
          </a:p>
        </p:txBody>
      </p:sp>
      <p:sp>
        <p:nvSpPr>
          <p:cNvPr id="3" name="TextBox 2"/>
          <p:cNvSpPr txBox="1"/>
          <p:nvPr/>
        </p:nvSpPr>
        <p:spPr>
          <a:xfrm>
            <a:off x="4570140" y="838200"/>
            <a:ext cx="4192859" cy="5940088"/>
          </a:xfrm>
          <a:prstGeom prst="rect">
            <a:avLst/>
          </a:prstGeom>
          <a:noFill/>
        </p:spPr>
        <p:txBody>
          <a:bodyPr wrap="square" rtlCol="0">
            <a:spAutoFit/>
          </a:bodyPr>
          <a:lstStyle/>
          <a:p>
            <a:r>
              <a:rPr lang="en-US" dirty="0" smtClean="0"/>
              <a:t>General Education Mapping starts with identifying 1 competency as integral.</a:t>
            </a:r>
          </a:p>
          <a:p>
            <a:endParaRPr lang="en-US" dirty="0"/>
          </a:p>
          <a:p>
            <a:r>
              <a:rPr lang="en-US" i="1" dirty="0"/>
              <a:t>When considering the inclusion of an integral or supplemental competency in this section, faculty should bear in mind the underlying assumption that if a </a:t>
            </a:r>
            <a:r>
              <a:rPr lang="en-US" i="1" dirty="0" smtClean="0"/>
              <a:t>competency </a:t>
            </a:r>
            <a:r>
              <a:rPr lang="en-US" i="1" dirty="0"/>
              <a:t>is listed as </a:t>
            </a:r>
            <a:r>
              <a:rPr lang="en-US" b="1" i="1" dirty="0" smtClean="0"/>
              <a:t>integral (primary), </a:t>
            </a:r>
            <a:r>
              <a:rPr lang="en-US" i="1" dirty="0" smtClean="0"/>
              <a:t>then </a:t>
            </a:r>
            <a:r>
              <a:rPr lang="en-US" i="1" dirty="0"/>
              <a:t>it is expected the professors will </a:t>
            </a:r>
            <a:r>
              <a:rPr lang="en-US" b="1" i="1" dirty="0"/>
              <a:t>dedicate time and emphasis towards supporting student achievement of the </a:t>
            </a:r>
            <a:r>
              <a:rPr lang="en-US" b="1" i="1" dirty="0" smtClean="0"/>
              <a:t>outcome.</a:t>
            </a:r>
          </a:p>
          <a:p>
            <a:endParaRPr lang="en-US" b="1" i="1" dirty="0"/>
          </a:p>
          <a:p>
            <a:r>
              <a:rPr lang="en-US" sz="1600" i="1" dirty="0" smtClean="0">
                <a:solidFill>
                  <a:srgbClr val="0070C0"/>
                </a:solidFill>
              </a:rPr>
              <a:t>When </a:t>
            </a:r>
            <a:r>
              <a:rPr lang="en-US" sz="1600" i="1" dirty="0">
                <a:solidFill>
                  <a:srgbClr val="0070C0"/>
                </a:solidFill>
              </a:rPr>
              <a:t>determining </a:t>
            </a:r>
            <a:r>
              <a:rPr lang="en-US" sz="1600" i="1" dirty="0" smtClean="0">
                <a:solidFill>
                  <a:srgbClr val="0070C0"/>
                </a:solidFill>
              </a:rPr>
              <a:t>integral or supplementary competencies</a:t>
            </a:r>
            <a:r>
              <a:rPr lang="en-US" sz="1600" i="1" dirty="0">
                <a:solidFill>
                  <a:srgbClr val="0070C0"/>
                </a:solidFill>
              </a:rPr>
              <a:t>, emphasis should be placed on the integral or supplemental role the course outcome(s) </a:t>
            </a:r>
            <a:r>
              <a:rPr lang="en-US" sz="1600" i="1" dirty="0" smtClean="0">
                <a:solidFill>
                  <a:srgbClr val="0070C0"/>
                </a:solidFill>
              </a:rPr>
              <a:t>play(s) </a:t>
            </a:r>
            <a:r>
              <a:rPr lang="en-US" sz="1600" i="1" dirty="0">
                <a:solidFill>
                  <a:srgbClr val="0070C0"/>
                </a:solidFill>
              </a:rPr>
              <a:t>in </a:t>
            </a:r>
            <a:r>
              <a:rPr lang="en-US" sz="1600" i="1" dirty="0" smtClean="0">
                <a:solidFill>
                  <a:srgbClr val="0070C0"/>
                </a:solidFill>
              </a:rPr>
              <a:t>contributing to </a:t>
            </a:r>
            <a:r>
              <a:rPr lang="en-US" sz="1600" i="1" dirty="0">
                <a:solidFill>
                  <a:srgbClr val="0070C0"/>
                </a:solidFill>
              </a:rPr>
              <a:t>the general education competency. It is not necessary to meet </a:t>
            </a:r>
            <a:r>
              <a:rPr lang="en-US" sz="1600" i="1" dirty="0" smtClean="0">
                <a:solidFill>
                  <a:srgbClr val="0070C0"/>
                </a:solidFill>
              </a:rPr>
              <a:t>all </a:t>
            </a:r>
            <a:r>
              <a:rPr lang="en-US" sz="1600" i="1" dirty="0">
                <a:solidFill>
                  <a:srgbClr val="0070C0"/>
                </a:solidFill>
              </a:rPr>
              <a:t>aspects of the general education competency stated nor the expanded list of suggested outcomes </a:t>
            </a:r>
            <a:r>
              <a:rPr lang="en-US" sz="1600" i="1" dirty="0" smtClean="0">
                <a:solidFill>
                  <a:srgbClr val="0070C0"/>
                </a:solidFill>
              </a:rPr>
              <a:t>provided.</a:t>
            </a:r>
            <a:endParaRPr lang="en-US" sz="1600" i="1" dirty="0">
              <a:solidFill>
                <a:srgbClr val="0070C0"/>
              </a:solidFill>
            </a:endParaRPr>
          </a:p>
          <a:p>
            <a:endParaRPr lang="en-US" dirty="0" smtClean="0"/>
          </a:p>
        </p:txBody>
      </p:sp>
      <p:sp>
        <p:nvSpPr>
          <p:cNvPr id="7" name="Rounded Rectangle 6"/>
          <p:cNvSpPr/>
          <p:nvPr/>
        </p:nvSpPr>
        <p:spPr>
          <a:xfrm>
            <a:off x="457200" y="3429000"/>
            <a:ext cx="3733800" cy="533400"/>
          </a:xfrm>
          <a:prstGeom prst="roundRect">
            <a:avLst/>
          </a:prstGeom>
          <a:solidFill>
            <a:srgbClr val="68D6D9">
              <a:alpha val="30000"/>
            </a:srgbClr>
          </a:solid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a:stCxn id="7" idx="3"/>
          </p:cNvCxnSpPr>
          <p:nvPr/>
        </p:nvCxnSpPr>
        <p:spPr>
          <a:xfrm>
            <a:off x="4191000" y="3695700"/>
            <a:ext cx="381000" cy="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17533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 y="999542"/>
            <a:ext cx="4017948" cy="5681629"/>
          </a:xfrm>
          <a:ln>
            <a:solidFill>
              <a:schemeClr val="tx1"/>
            </a:solidFill>
          </a:ln>
        </p:spPr>
      </p:pic>
      <p:sp>
        <p:nvSpPr>
          <p:cNvPr id="2" name="Title 1"/>
          <p:cNvSpPr>
            <a:spLocks noGrp="1"/>
          </p:cNvSpPr>
          <p:nvPr>
            <p:ph type="title"/>
          </p:nvPr>
        </p:nvSpPr>
        <p:spPr>
          <a:xfrm>
            <a:off x="457200" y="0"/>
            <a:ext cx="8229600" cy="838200"/>
          </a:xfrm>
        </p:spPr>
        <p:txBody>
          <a:bodyPr/>
          <a:lstStyle/>
          <a:p>
            <a:r>
              <a:rPr lang="en-US" dirty="0" smtClean="0"/>
              <a:t>Faculty Worksheet Plan</a:t>
            </a:r>
            <a:endParaRPr lang="en-US" dirty="0"/>
          </a:p>
        </p:txBody>
      </p:sp>
      <p:sp>
        <p:nvSpPr>
          <p:cNvPr id="3" name="TextBox 2"/>
          <p:cNvSpPr txBox="1"/>
          <p:nvPr/>
        </p:nvSpPr>
        <p:spPr>
          <a:xfrm>
            <a:off x="4572000" y="2541538"/>
            <a:ext cx="4038600" cy="3139321"/>
          </a:xfrm>
          <a:prstGeom prst="rect">
            <a:avLst/>
          </a:prstGeom>
          <a:noFill/>
        </p:spPr>
        <p:txBody>
          <a:bodyPr wrap="square" rtlCol="0">
            <a:spAutoFit/>
          </a:bodyPr>
          <a:lstStyle/>
          <a:p>
            <a:r>
              <a:rPr lang="en-US" dirty="0" smtClean="0"/>
              <a:t>Now that you’ve identified a competency, the next step is highlighting the elements of your course that fulfill that competency.</a:t>
            </a:r>
          </a:p>
          <a:p>
            <a:endParaRPr lang="en-US" dirty="0"/>
          </a:p>
          <a:p>
            <a:r>
              <a:rPr lang="en-US" i="1" dirty="0" smtClean="0"/>
              <a:t>In some cases you will select outcomes from your current syllabus Section IV and list them here.  In other cases, departments may submit new or revised outcomes as part of their regular curriculum review.</a:t>
            </a:r>
            <a:endParaRPr lang="en-US" i="1" dirty="0"/>
          </a:p>
        </p:txBody>
      </p:sp>
      <p:sp>
        <p:nvSpPr>
          <p:cNvPr id="7" name="Rounded Rectangle 6"/>
          <p:cNvSpPr/>
          <p:nvPr/>
        </p:nvSpPr>
        <p:spPr>
          <a:xfrm>
            <a:off x="457200" y="3943350"/>
            <a:ext cx="3733800" cy="1009650"/>
          </a:xfrm>
          <a:prstGeom prst="roundRect">
            <a:avLst/>
          </a:prstGeom>
          <a:solidFill>
            <a:srgbClr val="68D6D9">
              <a:alpha val="30000"/>
            </a:srgbClr>
          </a:solid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a:stCxn id="7" idx="3"/>
          </p:cNvCxnSpPr>
          <p:nvPr/>
        </p:nvCxnSpPr>
        <p:spPr>
          <a:xfrm flipV="1">
            <a:off x="4191000" y="3695701"/>
            <a:ext cx="381000" cy="752474"/>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25048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 y="999542"/>
            <a:ext cx="4017948" cy="5681629"/>
          </a:xfrm>
          <a:ln>
            <a:solidFill>
              <a:schemeClr val="tx1"/>
            </a:solidFill>
          </a:ln>
        </p:spPr>
      </p:pic>
      <p:sp>
        <p:nvSpPr>
          <p:cNvPr id="2" name="Title 1"/>
          <p:cNvSpPr>
            <a:spLocks noGrp="1"/>
          </p:cNvSpPr>
          <p:nvPr>
            <p:ph type="title"/>
          </p:nvPr>
        </p:nvSpPr>
        <p:spPr>
          <a:xfrm>
            <a:off x="457200" y="0"/>
            <a:ext cx="8229600" cy="838200"/>
          </a:xfrm>
        </p:spPr>
        <p:txBody>
          <a:bodyPr/>
          <a:lstStyle/>
          <a:p>
            <a:r>
              <a:rPr lang="en-US" dirty="0" smtClean="0"/>
              <a:t>Faculty Worksheet Plan</a:t>
            </a:r>
            <a:endParaRPr lang="en-US" dirty="0"/>
          </a:p>
        </p:txBody>
      </p:sp>
      <p:sp>
        <p:nvSpPr>
          <p:cNvPr id="3" name="TextBox 2"/>
          <p:cNvSpPr txBox="1"/>
          <p:nvPr/>
        </p:nvSpPr>
        <p:spPr>
          <a:xfrm>
            <a:off x="4572000" y="3743318"/>
            <a:ext cx="4038600" cy="2862322"/>
          </a:xfrm>
          <a:prstGeom prst="rect">
            <a:avLst/>
          </a:prstGeom>
          <a:noFill/>
        </p:spPr>
        <p:txBody>
          <a:bodyPr wrap="square" rtlCol="0">
            <a:spAutoFit/>
          </a:bodyPr>
          <a:lstStyle/>
          <a:p>
            <a:r>
              <a:rPr lang="en-US" i="1" dirty="0" smtClean="0"/>
              <a:t>Shown above is an example current Section IV from a geology course.  If the new competency ‘C’ from C-R-E-A-T-I-V-E, for Communication, were selected as integral for this new example geology course, the teal section to the left would be completed using the above outcomes highlighted in yellow, as these are the outcomes that presently fit the Communication Competency.</a:t>
            </a:r>
            <a:endParaRPr lang="en-US" i="1" dirty="0"/>
          </a:p>
        </p:txBody>
      </p:sp>
      <p:sp>
        <p:nvSpPr>
          <p:cNvPr id="7" name="Rounded Rectangle 6"/>
          <p:cNvSpPr/>
          <p:nvPr/>
        </p:nvSpPr>
        <p:spPr>
          <a:xfrm>
            <a:off x="457200" y="3943350"/>
            <a:ext cx="3733800" cy="1009650"/>
          </a:xfrm>
          <a:prstGeom prst="roundRect">
            <a:avLst/>
          </a:prstGeom>
          <a:solidFill>
            <a:srgbClr val="68D6D9">
              <a:alpha val="30000"/>
            </a:srgbClr>
          </a:solid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a:stCxn id="7" idx="3"/>
          </p:cNvCxnSpPr>
          <p:nvPr/>
        </p:nvCxnSpPr>
        <p:spPr>
          <a:xfrm flipV="1">
            <a:off x="4191000" y="3695701"/>
            <a:ext cx="381000" cy="752474"/>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24100" y="578861"/>
            <a:ext cx="6415627" cy="3116840"/>
          </a:xfrm>
          <a:prstGeom prst="rect">
            <a:avLst/>
          </a:prstGeom>
        </p:spPr>
      </p:pic>
      <p:sp>
        <p:nvSpPr>
          <p:cNvPr id="6" name="Rectangle 5"/>
          <p:cNvSpPr/>
          <p:nvPr/>
        </p:nvSpPr>
        <p:spPr>
          <a:xfrm>
            <a:off x="2405741" y="980803"/>
            <a:ext cx="2651760" cy="502920"/>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2405741" y="3124200"/>
            <a:ext cx="2651760" cy="502920"/>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739835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 y="999542"/>
            <a:ext cx="4017948" cy="5681629"/>
          </a:xfrm>
          <a:ln>
            <a:solidFill>
              <a:schemeClr val="tx1"/>
            </a:solidFill>
          </a:ln>
        </p:spPr>
      </p:pic>
      <p:sp>
        <p:nvSpPr>
          <p:cNvPr id="2" name="Title 1"/>
          <p:cNvSpPr>
            <a:spLocks noGrp="1"/>
          </p:cNvSpPr>
          <p:nvPr>
            <p:ph type="title"/>
          </p:nvPr>
        </p:nvSpPr>
        <p:spPr>
          <a:xfrm>
            <a:off x="457200" y="0"/>
            <a:ext cx="8229600" cy="838200"/>
          </a:xfrm>
        </p:spPr>
        <p:txBody>
          <a:bodyPr/>
          <a:lstStyle/>
          <a:p>
            <a:r>
              <a:rPr lang="en-US" dirty="0" smtClean="0"/>
              <a:t>Faculty Worksheet Plan</a:t>
            </a:r>
            <a:endParaRPr lang="en-US" dirty="0"/>
          </a:p>
        </p:txBody>
      </p:sp>
      <p:sp>
        <p:nvSpPr>
          <p:cNvPr id="3" name="TextBox 2"/>
          <p:cNvSpPr txBox="1"/>
          <p:nvPr/>
        </p:nvSpPr>
        <p:spPr>
          <a:xfrm>
            <a:off x="4572000" y="3743318"/>
            <a:ext cx="4038600" cy="2308324"/>
          </a:xfrm>
          <a:prstGeom prst="rect">
            <a:avLst/>
          </a:prstGeom>
          <a:noFill/>
        </p:spPr>
        <p:txBody>
          <a:bodyPr wrap="square" rtlCol="0">
            <a:spAutoFit/>
          </a:bodyPr>
          <a:lstStyle/>
          <a:p>
            <a:r>
              <a:rPr lang="en-US" i="1" dirty="0" smtClean="0"/>
              <a:t>As departments review their courses, they may also re-evaluate the student learning outcomes.  As part of this process, faculty should review Statewide </a:t>
            </a:r>
            <a:r>
              <a:rPr lang="en-US" i="1" dirty="0"/>
              <a:t>Course Numbering System (</a:t>
            </a:r>
            <a:r>
              <a:rPr lang="en-US" i="1" dirty="0">
                <a:hlinkClick r:id="rId3"/>
              </a:rPr>
              <a:t>http://</a:t>
            </a:r>
            <a:r>
              <a:rPr lang="en-US" i="1" dirty="0" smtClean="0">
                <a:hlinkClick r:id="rId3"/>
              </a:rPr>
              <a:t>scns.fldoe.org/scns/public/pb_taxonomy_lst.jsp</a:t>
            </a:r>
            <a:r>
              <a:rPr lang="en-US" i="1" dirty="0" smtClean="0"/>
              <a:t>) with special attention to the “Profile Description” of the course.  </a:t>
            </a:r>
            <a:endParaRPr lang="en-US" i="1" dirty="0"/>
          </a:p>
        </p:txBody>
      </p:sp>
      <p:sp>
        <p:nvSpPr>
          <p:cNvPr id="7" name="Rounded Rectangle 6"/>
          <p:cNvSpPr/>
          <p:nvPr/>
        </p:nvSpPr>
        <p:spPr>
          <a:xfrm>
            <a:off x="457200" y="3943350"/>
            <a:ext cx="3733800" cy="1009650"/>
          </a:xfrm>
          <a:prstGeom prst="roundRect">
            <a:avLst/>
          </a:prstGeom>
          <a:solidFill>
            <a:srgbClr val="68D6D9">
              <a:alpha val="30000"/>
            </a:srgbClr>
          </a:solid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a:stCxn id="7" idx="3"/>
          </p:cNvCxnSpPr>
          <p:nvPr/>
        </p:nvCxnSpPr>
        <p:spPr>
          <a:xfrm flipV="1">
            <a:off x="4191000" y="3695701"/>
            <a:ext cx="381000" cy="752474"/>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4100" y="578861"/>
            <a:ext cx="6415627" cy="3116840"/>
          </a:xfrm>
          <a:prstGeom prst="rect">
            <a:avLst/>
          </a:prstGeom>
        </p:spPr>
      </p:pic>
      <p:sp>
        <p:nvSpPr>
          <p:cNvPr id="6" name="Rectangle 5"/>
          <p:cNvSpPr/>
          <p:nvPr/>
        </p:nvSpPr>
        <p:spPr>
          <a:xfrm>
            <a:off x="2405741" y="980803"/>
            <a:ext cx="2651760" cy="502920"/>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2405741" y="3124200"/>
            <a:ext cx="2651760" cy="502920"/>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799549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 y="999542"/>
            <a:ext cx="4017948" cy="5681629"/>
          </a:xfrm>
          <a:ln>
            <a:solidFill>
              <a:schemeClr val="tx1"/>
            </a:solidFill>
          </a:ln>
        </p:spPr>
      </p:pic>
      <p:sp>
        <p:nvSpPr>
          <p:cNvPr id="2" name="Title 1"/>
          <p:cNvSpPr>
            <a:spLocks noGrp="1"/>
          </p:cNvSpPr>
          <p:nvPr>
            <p:ph type="title"/>
          </p:nvPr>
        </p:nvSpPr>
        <p:spPr>
          <a:xfrm>
            <a:off x="457200" y="0"/>
            <a:ext cx="8229600" cy="838200"/>
          </a:xfrm>
        </p:spPr>
        <p:txBody>
          <a:bodyPr/>
          <a:lstStyle/>
          <a:p>
            <a:r>
              <a:rPr lang="en-US" dirty="0" smtClean="0"/>
              <a:t>Faculty Worksheet Plan</a:t>
            </a:r>
            <a:endParaRPr lang="en-US" dirty="0"/>
          </a:p>
        </p:txBody>
      </p:sp>
      <p:sp>
        <p:nvSpPr>
          <p:cNvPr id="3" name="TextBox 2"/>
          <p:cNvSpPr txBox="1"/>
          <p:nvPr/>
        </p:nvSpPr>
        <p:spPr>
          <a:xfrm>
            <a:off x="4572000" y="2541538"/>
            <a:ext cx="4038600" cy="2585323"/>
          </a:xfrm>
          <a:prstGeom prst="rect">
            <a:avLst/>
          </a:prstGeom>
          <a:noFill/>
        </p:spPr>
        <p:txBody>
          <a:bodyPr wrap="square" rtlCol="0">
            <a:spAutoFit/>
          </a:bodyPr>
          <a:lstStyle/>
          <a:p>
            <a:r>
              <a:rPr lang="en-US" dirty="0" smtClean="0"/>
              <a:t>With an integral competency identified and supporting course outcomes or objectives described, it may be that your course fits a 2</a:t>
            </a:r>
            <a:r>
              <a:rPr lang="en-US" baseline="30000" dirty="0" smtClean="0"/>
              <a:t>nd</a:t>
            </a:r>
            <a:r>
              <a:rPr lang="en-US" dirty="0" smtClean="0"/>
              <a:t> or 3</a:t>
            </a:r>
            <a:r>
              <a:rPr lang="en-US" baseline="30000" dirty="0" smtClean="0"/>
              <a:t>rd</a:t>
            </a:r>
            <a:r>
              <a:rPr lang="en-US" dirty="0" smtClean="0"/>
              <a:t> competency as strongly or nearly as strongly as the 1</a:t>
            </a:r>
            <a:r>
              <a:rPr lang="en-US" baseline="30000" dirty="0" smtClean="0"/>
              <a:t>st</a:t>
            </a:r>
            <a:r>
              <a:rPr lang="en-US" dirty="0" smtClean="0"/>
              <a:t>.</a:t>
            </a:r>
          </a:p>
          <a:p>
            <a:endParaRPr lang="en-US" dirty="0"/>
          </a:p>
          <a:p>
            <a:r>
              <a:rPr lang="en-US" dirty="0" smtClean="0"/>
              <a:t>Should this be the case, identify the competency and proceed in the same fashion as previously highlighted.</a:t>
            </a:r>
            <a:endParaRPr lang="en-US" i="1" dirty="0"/>
          </a:p>
        </p:txBody>
      </p:sp>
      <p:sp>
        <p:nvSpPr>
          <p:cNvPr id="7" name="Rounded Rectangle 6"/>
          <p:cNvSpPr/>
          <p:nvPr/>
        </p:nvSpPr>
        <p:spPr>
          <a:xfrm>
            <a:off x="457200" y="4876800"/>
            <a:ext cx="3733800" cy="1752600"/>
          </a:xfrm>
          <a:prstGeom prst="roundRect">
            <a:avLst/>
          </a:prstGeom>
          <a:solidFill>
            <a:srgbClr val="68D6D9">
              <a:alpha val="30000"/>
            </a:srgbClr>
          </a:solid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a:stCxn id="7" idx="3"/>
          </p:cNvCxnSpPr>
          <p:nvPr/>
        </p:nvCxnSpPr>
        <p:spPr>
          <a:xfrm flipV="1">
            <a:off x="4191000" y="3695700"/>
            <a:ext cx="381000" cy="205740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9461014"/>
      </p:ext>
    </p:extLst>
  </p:cSld>
  <p:clrMapOvr>
    <a:masterClrMapping/>
  </p:clrMapOvr>
  <p:timing>
    <p:tnLst>
      <p:par>
        <p:cTn id="1" dur="indefinite" restart="never" nodeType="tmRoot"/>
      </p:par>
    </p:tnLst>
  </p:timing>
</p:sld>
</file>

<file path=ppt/theme/theme1.xml><?xml version="1.0" encoding="utf-8"?>
<a:theme xmlns:a="http://schemas.openxmlformats.org/drawingml/2006/main" name="Composite">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Composite">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mposite">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tint val="100000"/>
                <a:shade val="80000"/>
                <a:satMod val="110000"/>
                <a:lumMod val="80000"/>
              </a:schemeClr>
            </a:gs>
            <a:gs pos="79000">
              <a:schemeClr val="phClr">
                <a:tint val="100000"/>
                <a:shade val="90000"/>
                <a:satMod val="105000"/>
                <a:lumMod val="100000"/>
              </a:schemeClr>
            </a:gs>
            <a:gs pos="100000">
              <a:schemeClr val="phClr">
                <a:tint val="95000"/>
                <a:shade val="100000"/>
                <a:satMod val="110000"/>
                <a:lumMod val="115000"/>
              </a:schemeClr>
            </a:gs>
          </a:gsLst>
          <a:lin ang="5400000" scaled="0"/>
        </a:gradFill>
        <a:gradFill rotWithShape="1">
          <a:gsLst>
            <a:gs pos="0">
              <a:schemeClr val="phClr">
                <a:tint val="90000"/>
                <a:shade val="100000"/>
                <a:satMod val="100000"/>
                <a:lumMod val="110000"/>
              </a:schemeClr>
            </a:gs>
            <a:gs pos="83000">
              <a:schemeClr val="phClr">
                <a:shade val="75000"/>
                <a:satMod val="200000"/>
              </a:schemeClr>
            </a:gs>
            <a:gs pos="100000">
              <a:schemeClr val="phClr">
                <a:shade val="90000"/>
                <a:satMod val="200000"/>
              </a:schemeClr>
            </a:gs>
          </a:gsLst>
          <a:path path="circle">
            <a:fillToRect l="75000" t="100000" b="3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Composite</Template>
  <TotalTime>154</TotalTime>
  <Words>956</Words>
  <Application>Microsoft Office PowerPoint</Application>
  <PresentationFormat>On-screen Show (4:3)</PresentationFormat>
  <Paragraphs>61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Composite</vt:lpstr>
      <vt:lpstr>General Education Course Competencies, Learning Outcomes, and Objectives Working with Course Outline IV </vt:lpstr>
      <vt:lpstr>Faculty Worksheet Plan</vt:lpstr>
      <vt:lpstr>Faculty Worksheet Plan</vt:lpstr>
      <vt:lpstr>Faculty Worksheet Plan</vt:lpstr>
      <vt:lpstr>Faculty Worksheet Plan</vt:lpstr>
      <vt:lpstr>Faculty Worksheet Plan</vt:lpstr>
      <vt:lpstr>Faculty Worksheet Plan</vt:lpstr>
      <vt:lpstr>Faculty Worksheet Plan</vt:lpstr>
      <vt:lpstr>Faculty Worksheet Plan</vt:lpstr>
      <vt:lpstr>Faculty Worksheet Plan</vt:lpstr>
      <vt:lpstr>Faculty Worksheet Plan</vt:lpstr>
      <vt:lpstr>Faculty Worksheet Plan</vt:lpstr>
      <vt:lpstr>Faculty Worksheet Plan</vt:lpstr>
      <vt:lpstr>Faculty Worksheet Plan</vt:lpstr>
      <vt:lpstr>Faculty Worksheet Plan</vt:lpstr>
      <vt:lpstr>Faculty Worksheet Plan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 Education Course Competencies, Learning Outcomes, and Objectives Working with Course Outline IV</dc:title>
  <dc:creator>FSW - JF van Gaalen</dc:creator>
  <cp:lastModifiedBy>Kathy Clark</cp:lastModifiedBy>
  <cp:revision>23</cp:revision>
  <dcterms:created xsi:type="dcterms:W3CDTF">2016-02-04T20:56:35Z</dcterms:created>
  <dcterms:modified xsi:type="dcterms:W3CDTF">2016-02-16T17:30:52Z</dcterms:modified>
</cp:coreProperties>
</file>