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57" r:id="rId4"/>
    <p:sldId id="266" r:id="rId5"/>
    <p:sldId id="267" r:id="rId6"/>
    <p:sldId id="268" r:id="rId7"/>
    <p:sldId id="269" r:id="rId8"/>
    <p:sldId id="258" r:id="rId9"/>
    <p:sldId id="270" r:id="rId10"/>
    <p:sldId id="271" r:id="rId11"/>
    <p:sldId id="259" r:id="rId12"/>
    <p:sldId id="260" r:id="rId13"/>
    <p:sldId id="261" r:id="rId14"/>
    <p:sldId id="262" r:id="rId15"/>
    <p:sldId id="263" r:id="rId16"/>
    <p:sldId id="264" r:id="rId17"/>
    <p:sldId id="26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40AD9-3569-4FD5-A321-8AA5824024E6}" type="datetimeFigureOut">
              <a:rPr lang="en-US" smtClean="0"/>
              <a:t>12/8/2014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A7CE5-ADDE-4BC1-924A-B24B48C89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100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short-term learning with intimidation tactics, discouraging rather than encouraging, fostering strategic or bulimic rather than deep learning, neglecting the needs of a diverse population, failing to evaluate students’ learning accurately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A7CE5-ADDE-4BC1-924A-B24B48C89B2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74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serro@fgc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Classroom Observations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Positive Experience for Professional Growth</a:t>
            </a:r>
          </a:p>
          <a:p>
            <a:endParaRPr lang="en-US" dirty="0"/>
          </a:p>
          <a:p>
            <a:pPr algn="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6460" y="4648937"/>
            <a:ext cx="3054246" cy="132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3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specifically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 the material worth learning?</a:t>
            </a:r>
          </a:p>
          <a:p>
            <a:r>
              <a:rPr lang="en-US" dirty="0" smtClean="0"/>
              <a:t>Are the </a:t>
            </a:r>
            <a:r>
              <a:rPr lang="en-US" dirty="0"/>
              <a:t>students learning what the course is supposedly teaching?</a:t>
            </a:r>
          </a:p>
          <a:p>
            <a:r>
              <a:rPr lang="en-US" dirty="0" smtClean="0"/>
              <a:t>Is the instructor </a:t>
            </a:r>
            <a:r>
              <a:rPr lang="en-US" dirty="0"/>
              <a:t>helping and encouraging the students to learn (or do they learn despite </a:t>
            </a:r>
            <a:r>
              <a:rPr lang="en-US" dirty="0" smtClean="0"/>
              <a:t>the instructor)?</a:t>
            </a:r>
            <a:endParaRPr lang="en-US" dirty="0"/>
          </a:p>
          <a:p>
            <a:r>
              <a:rPr lang="en-US" dirty="0" smtClean="0"/>
              <a:t>Has the instructor harmed the students? </a:t>
            </a:r>
          </a:p>
          <a:p>
            <a:pPr marL="0" indent="0" algn="r">
              <a:buNone/>
            </a:pPr>
            <a:r>
              <a:rPr lang="en-US" sz="1400" dirty="0" smtClean="0"/>
              <a:t>Bain, 2003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0839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Your Observation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criterion, list behaviors you might observe.</a:t>
            </a:r>
          </a:p>
          <a:p>
            <a:r>
              <a:rPr lang="en-US" dirty="0" smtClean="0"/>
              <a:t>We’ll share back and then compile a composite list for everyone.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0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Pre-observation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 observation is a “snapshot” in time but it needs “context”.  Goal is to make the observation experience positive and help with continuous improvement.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Schedule a short meeting with the faculty member prior to the observation to discuss the following:</a:t>
            </a:r>
          </a:p>
          <a:p>
            <a:pPr lvl="1"/>
            <a:r>
              <a:rPr lang="en-US" dirty="0" smtClean="0"/>
              <a:t>Tell me about this class (e.g. number of students, their approaches to learning, willingness to participate, etc.)</a:t>
            </a:r>
          </a:p>
          <a:p>
            <a:pPr lvl="1"/>
            <a:r>
              <a:rPr lang="en-US" dirty="0" smtClean="0"/>
              <a:t>What will you be teaching?  Objectives for the day?  Lesson plan?</a:t>
            </a:r>
          </a:p>
          <a:p>
            <a:pPr lvl="1"/>
            <a:r>
              <a:rPr lang="en-US" dirty="0" smtClean="0"/>
              <a:t>Is there anything you would like me to specifically observe (e.g. review, introduction, movement around room, eye contact, questioning skills, etc.)</a:t>
            </a:r>
          </a:p>
          <a:p>
            <a:pPr lvl="1"/>
            <a:r>
              <a:rPr lang="en-US" dirty="0" smtClean="0"/>
              <a:t>Where are you in the syllabus?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to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 plan for the class meeting to be observed</a:t>
            </a:r>
          </a:p>
          <a:p>
            <a:r>
              <a:rPr lang="en-US" dirty="0" smtClean="0"/>
              <a:t>Handouts to be used during the class session</a:t>
            </a:r>
          </a:p>
          <a:p>
            <a:r>
              <a:rPr lang="en-US" dirty="0" smtClean="0"/>
              <a:t>Syllabus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77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good teachers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 </a:t>
            </a:r>
            <a:r>
              <a:rPr lang="en-US" b="1" dirty="0" smtClean="0"/>
              <a:t>plan</a:t>
            </a:r>
            <a:r>
              <a:rPr lang="en-US" dirty="0" smtClean="0"/>
              <a:t> for the class meeting</a:t>
            </a:r>
          </a:p>
          <a:p>
            <a:r>
              <a:rPr lang="en-US" dirty="0" smtClean="0"/>
              <a:t>Tell or list objectives for the lesson:</a:t>
            </a:r>
          </a:p>
          <a:p>
            <a:pPr lvl="1"/>
            <a:r>
              <a:rPr lang="en-US" dirty="0" smtClean="0"/>
              <a:t>Use action verbs, i.e. </a:t>
            </a:r>
            <a:r>
              <a:rPr lang="en-US" u="sng" dirty="0" smtClean="0"/>
              <a:t>Review</a:t>
            </a:r>
            <a:r>
              <a:rPr lang="en-US" dirty="0" smtClean="0"/>
              <a:t> the periodic table, </a:t>
            </a:r>
            <a:r>
              <a:rPr lang="en-US" u="sng" dirty="0" smtClean="0"/>
              <a:t>Discuss</a:t>
            </a:r>
            <a:r>
              <a:rPr lang="en-US" dirty="0" smtClean="0"/>
              <a:t> the purpose of persuasive writing</a:t>
            </a:r>
          </a:p>
          <a:p>
            <a:r>
              <a:rPr lang="en-US" dirty="0" smtClean="0"/>
              <a:t>Post or tell the activities for the class, i.e. an agenda</a:t>
            </a:r>
          </a:p>
          <a:p>
            <a:r>
              <a:rPr lang="en-US" dirty="0" smtClean="0"/>
              <a:t>Begin with a short review</a:t>
            </a:r>
          </a:p>
          <a:p>
            <a:r>
              <a:rPr lang="en-US" dirty="0" smtClean="0"/>
              <a:t>Check for understanding during the lesson</a:t>
            </a:r>
          </a:p>
          <a:p>
            <a:r>
              <a:rPr lang="en-US" dirty="0" smtClean="0"/>
              <a:t>Assess the objectives at the end of the lesson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06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Post-observation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 a post-observation meeting with the faculty member as soon as possible</a:t>
            </a:r>
          </a:p>
          <a:p>
            <a:r>
              <a:rPr lang="en-US" dirty="0" smtClean="0"/>
              <a:t>Share three kinds of information:	</a:t>
            </a:r>
          </a:p>
          <a:p>
            <a:pPr lvl="1"/>
            <a:r>
              <a:rPr lang="en-US" dirty="0" smtClean="0"/>
              <a:t>1.  strengths</a:t>
            </a:r>
          </a:p>
          <a:p>
            <a:pPr lvl="1"/>
            <a:r>
              <a:rPr lang="en-US" dirty="0" smtClean="0"/>
              <a:t>2.  areas of growth/concern </a:t>
            </a:r>
          </a:p>
          <a:p>
            <a:pPr lvl="1"/>
            <a:r>
              <a:rPr lang="en-US" dirty="0" smtClean="0"/>
              <a:t>3.  questions you may have about what you saw</a:t>
            </a:r>
          </a:p>
          <a:p>
            <a:r>
              <a:rPr lang="en-US" dirty="0" smtClean="0"/>
              <a:t>Develop an action plan with the faculty member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9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continuous improvement</a:t>
            </a:r>
          </a:p>
          <a:p>
            <a:r>
              <a:rPr lang="en-US" dirty="0" smtClean="0"/>
              <a:t>Pre-observation meeting</a:t>
            </a:r>
          </a:p>
          <a:p>
            <a:r>
              <a:rPr lang="en-US" dirty="0" smtClean="0"/>
              <a:t>Using the form</a:t>
            </a:r>
          </a:p>
          <a:p>
            <a:r>
              <a:rPr lang="en-US" dirty="0" smtClean="0"/>
              <a:t>Good teaching behaviors</a:t>
            </a:r>
          </a:p>
          <a:p>
            <a:r>
              <a:rPr lang="en-US" dirty="0" smtClean="0"/>
              <a:t>Post-observation meeting</a:t>
            </a:r>
          </a:p>
          <a:p>
            <a:r>
              <a:rPr lang="en-US" dirty="0" smtClean="0"/>
              <a:t>Plan of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0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your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Linda Serro, Ph.D.</a:t>
            </a:r>
          </a:p>
          <a:p>
            <a:r>
              <a:rPr lang="en-US" dirty="0" smtClean="0"/>
              <a:t>Professor &amp; Director</a:t>
            </a:r>
          </a:p>
          <a:p>
            <a:r>
              <a:rPr lang="en-US" dirty="0" smtClean="0"/>
              <a:t>Lucas Center for Faculty Development at FGCU</a:t>
            </a:r>
          </a:p>
          <a:p>
            <a:r>
              <a:rPr lang="en-US" dirty="0" smtClean="0">
                <a:hlinkClick r:id="rId2"/>
              </a:rPr>
              <a:t>lserro@fgcu.edu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7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effective teaching</a:t>
            </a:r>
            <a:endParaRPr lang="en-US" dirty="0"/>
          </a:p>
          <a:p>
            <a:r>
              <a:rPr lang="en-US" dirty="0" smtClean="0"/>
              <a:t>Clarify the purpose(s) for classroom observations</a:t>
            </a:r>
            <a:endParaRPr lang="en-US" dirty="0"/>
          </a:p>
          <a:p>
            <a:r>
              <a:rPr lang="en-US" dirty="0" smtClean="0"/>
              <a:t>Identify observable behaviors related to your observation form</a:t>
            </a:r>
            <a:endParaRPr lang="en-US" dirty="0"/>
          </a:p>
          <a:p>
            <a:r>
              <a:rPr lang="en-US" dirty="0" smtClean="0"/>
              <a:t>Explore expectations for a pre-observation meeting</a:t>
            </a:r>
          </a:p>
          <a:p>
            <a:r>
              <a:rPr lang="en-US" dirty="0" smtClean="0"/>
              <a:t>Discuss basic good teaching components</a:t>
            </a:r>
          </a:p>
          <a:p>
            <a:r>
              <a:rPr lang="en-US" dirty="0" smtClean="0"/>
              <a:t>Explore how to handle the post-observation meeting</a:t>
            </a:r>
          </a:p>
          <a:p>
            <a:r>
              <a:rPr lang="en-US" dirty="0" smtClean="0"/>
              <a:t>Review what we’ve covered</a:t>
            </a:r>
          </a:p>
          <a:p>
            <a:r>
              <a:rPr lang="en-US" dirty="0" smtClean="0"/>
              <a:t>Q &amp;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4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effective 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Education is what survives when what has been learned has been forgotten. – B.F. Skinner, The New Scientist, May 21, </a:t>
            </a:r>
            <a:r>
              <a:rPr lang="en-US" dirty="0" smtClean="0"/>
              <a:t>1964</a:t>
            </a:r>
          </a:p>
          <a:p>
            <a:r>
              <a:rPr lang="en-US" dirty="0" smtClean="0"/>
              <a:t>How do you know it when you see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89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Stark &amp; Freishtat  2014</a:t>
            </a:r>
            <a:r>
              <a:rPr lang="en-US" u="sng" dirty="0"/>
              <a:t/>
            </a:r>
            <a:br>
              <a:rPr lang="en-US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en-US" b="1" dirty="0" smtClean="0"/>
              <a:t>Engaged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teaching</a:t>
            </a:r>
          </a:p>
          <a:p>
            <a:pPr fontAlgn="t"/>
            <a:r>
              <a:rPr lang="en-US" dirty="0" smtClean="0"/>
              <a:t>Follow </a:t>
            </a:r>
            <a:r>
              <a:rPr lang="en-US" dirty="0"/>
              <a:t>pedagogical </a:t>
            </a:r>
            <a:r>
              <a:rPr lang="en-US" b="1" dirty="0"/>
              <a:t>practices effective </a:t>
            </a:r>
            <a:r>
              <a:rPr lang="en-US" dirty="0"/>
              <a:t>in the </a:t>
            </a:r>
            <a:r>
              <a:rPr lang="en-US" dirty="0" smtClean="0"/>
              <a:t>discipline</a:t>
            </a:r>
          </a:p>
          <a:p>
            <a:pPr fontAlgn="t"/>
            <a:r>
              <a:rPr lang="en-US" b="1" dirty="0" smtClean="0"/>
              <a:t>Revise</a:t>
            </a:r>
            <a:r>
              <a:rPr lang="en-US" b="1" dirty="0"/>
              <a:t>, refresh, rework </a:t>
            </a:r>
            <a:r>
              <a:rPr lang="en-US" dirty="0" smtClean="0"/>
              <a:t>courses</a:t>
            </a:r>
          </a:p>
          <a:p>
            <a:pPr fontAlgn="t"/>
            <a:r>
              <a:rPr lang="en-US" b="1" dirty="0" smtClean="0"/>
              <a:t>Up-to-date curriculum</a:t>
            </a:r>
          </a:p>
          <a:p>
            <a:pPr fontAlgn="t"/>
            <a:r>
              <a:rPr lang="en-US" dirty="0" smtClean="0"/>
              <a:t>Trying </a:t>
            </a:r>
            <a:r>
              <a:rPr lang="en-US" dirty="0"/>
              <a:t>to </a:t>
            </a:r>
            <a:r>
              <a:rPr lang="en-US" b="1" dirty="0" smtClean="0"/>
              <a:t>improve</a:t>
            </a:r>
          </a:p>
          <a:p>
            <a:pPr fontAlgn="t"/>
            <a:r>
              <a:rPr lang="en-US" dirty="0" smtClean="0"/>
              <a:t>Contributing </a:t>
            </a:r>
            <a:r>
              <a:rPr lang="en-US" dirty="0"/>
              <a:t>to </a:t>
            </a:r>
            <a:r>
              <a:rPr lang="en-US" dirty="0" smtClean="0"/>
              <a:t>the institution’s </a:t>
            </a:r>
            <a:r>
              <a:rPr lang="en-US" b="1" dirty="0"/>
              <a:t>teaching mission in a serious </a:t>
            </a:r>
            <a:r>
              <a:rPr lang="en-US" b="1" dirty="0" smtClean="0"/>
              <a:t>way</a:t>
            </a:r>
          </a:p>
          <a:p>
            <a:pPr fontAlgn="t"/>
            <a:r>
              <a:rPr lang="en-US" b="1" dirty="0" smtClean="0"/>
              <a:t>Supervise</a:t>
            </a:r>
            <a:r>
              <a:rPr lang="en-US" dirty="0" smtClean="0"/>
              <a:t> </a:t>
            </a:r>
            <a:r>
              <a:rPr lang="en-US" dirty="0"/>
              <a:t>undergraduates for research, internships, honors </a:t>
            </a:r>
            <a:r>
              <a:rPr lang="en-US" dirty="0" smtClean="0"/>
              <a:t>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7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Bain 2004</a:t>
            </a:r>
            <a:r>
              <a:rPr lang="en-US" u="sng" dirty="0"/>
              <a:t/>
            </a:r>
            <a:br>
              <a:rPr lang="en-US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t"/>
            <a:r>
              <a:rPr lang="en-US" dirty="0" smtClean="0"/>
              <a:t>Actively </a:t>
            </a:r>
            <a:r>
              <a:rPr lang="en-US" b="1" dirty="0"/>
              <a:t>engaged</a:t>
            </a:r>
          </a:p>
          <a:p>
            <a:pPr fontAlgn="t"/>
            <a:r>
              <a:rPr lang="en-US" dirty="0"/>
              <a:t>Climate of </a:t>
            </a:r>
            <a:r>
              <a:rPr lang="en-US" b="1" dirty="0"/>
              <a:t>inquiry</a:t>
            </a:r>
            <a:r>
              <a:rPr lang="en-US" dirty="0"/>
              <a:t> where students feel appropriately challenged</a:t>
            </a:r>
          </a:p>
          <a:p>
            <a:pPr fontAlgn="t"/>
            <a:r>
              <a:rPr lang="en-US" b="1" dirty="0"/>
              <a:t>Joy </a:t>
            </a:r>
            <a:r>
              <a:rPr lang="en-US" dirty="0"/>
              <a:t>and </a:t>
            </a:r>
            <a:r>
              <a:rPr lang="en-US" b="1" dirty="0"/>
              <a:t>rigor</a:t>
            </a:r>
          </a:p>
          <a:p>
            <a:pPr fontAlgn="t"/>
            <a:r>
              <a:rPr lang="en-US" dirty="0"/>
              <a:t>Structured occasions for </a:t>
            </a:r>
            <a:r>
              <a:rPr lang="en-US" b="1" dirty="0"/>
              <a:t>reflection</a:t>
            </a:r>
          </a:p>
          <a:p>
            <a:pPr fontAlgn="t"/>
            <a:r>
              <a:rPr lang="en-US" b="1" dirty="0"/>
              <a:t>Prior knowledge </a:t>
            </a:r>
            <a:r>
              <a:rPr lang="en-US" dirty="0"/>
              <a:t>&amp; </a:t>
            </a:r>
            <a:r>
              <a:rPr lang="en-US" b="1" dirty="0"/>
              <a:t>diversity</a:t>
            </a:r>
            <a:r>
              <a:rPr lang="en-US" dirty="0"/>
              <a:t> of student experiences are </a:t>
            </a:r>
            <a:r>
              <a:rPr lang="en-US" b="1" dirty="0"/>
              <a:t>recognized</a:t>
            </a:r>
            <a:r>
              <a:rPr lang="en-US" dirty="0"/>
              <a:t> and built upon</a:t>
            </a:r>
          </a:p>
          <a:p>
            <a:pPr fontAlgn="t"/>
            <a:r>
              <a:rPr lang="en-US" b="1" dirty="0"/>
              <a:t>Relevance</a:t>
            </a:r>
            <a:r>
              <a:rPr lang="en-US" dirty="0"/>
              <a:t> of content to professional, disciplinary and/or personal contexts</a:t>
            </a:r>
          </a:p>
          <a:p>
            <a:pPr fontAlgn="t"/>
            <a:r>
              <a:rPr lang="en-US" dirty="0"/>
              <a:t>Establishes a </a:t>
            </a:r>
            <a:r>
              <a:rPr lang="en-US" b="1" dirty="0"/>
              <a:t>community of learners </a:t>
            </a:r>
            <a:r>
              <a:rPr lang="en-US" dirty="0"/>
              <a:t>where dialogue is </a:t>
            </a:r>
            <a:r>
              <a:rPr lang="en-US" dirty="0" smtClean="0"/>
              <a:t>encouraged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0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Bain 2004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t"/>
            <a:r>
              <a:rPr lang="en-US" dirty="0"/>
              <a:t>Uses a </a:t>
            </a:r>
            <a:r>
              <a:rPr lang="en-US" b="1" dirty="0"/>
              <a:t>variety</a:t>
            </a:r>
            <a:r>
              <a:rPr lang="en-US" dirty="0"/>
              <a:t> of teaching </a:t>
            </a:r>
            <a:r>
              <a:rPr lang="en-US" b="1" dirty="0"/>
              <a:t>methods</a:t>
            </a:r>
          </a:p>
          <a:p>
            <a:pPr fontAlgn="t"/>
            <a:r>
              <a:rPr lang="en-US" dirty="0"/>
              <a:t>Clearly </a:t>
            </a:r>
            <a:r>
              <a:rPr lang="en-US" b="1" dirty="0"/>
              <a:t>articulated</a:t>
            </a:r>
            <a:r>
              <a:rPr lang="en-US" dirty="0"/>
              <a:t> expectations, goals, learning outcomes and requirements</a:t>
            </a:r>
          </a:p>
          <a:p>
            <a:pPr fontAlgn="t"/>
            <a:r>
              <a:rPr lang="en-US" dirty="0"/>
              <a:t>Facilitate </a:t>
            </a:r>
            <a:r>
              <a:rPr lang="en-US" b="1" dirty="0"/>
              <a:t>student responsibility </a:t>
            </a:r>
            <a:r>
              <a:rPr lang="en-US" dirty="0"/>
              <a:t>for learning</a:t>
            </a:r>
          </a:p>
          <a:p>
            <a:pPr fontAlgn="t"/>
            <a:r>
              <a:rPr lang="en-US" b="1" dirty="0"/>
              <a:t>Appropriate</a:t>
            </a:r>
            <a:r>
              <a:rPr lang="en-US" dirty="0"/>
              <a:t> use of information and communication </a:t>
            </a:r>
            <a:r>
              <a:rPr lang="en-US" b="1" dirty="0"/>
              <a:t>technologies</a:t>
            </a:r>
          </a:p>
          <a:p>
            <a:pPr fontAlgn="t"/>
            <a:r>
              <a:rPr lang="en-US" dirty="0"/>
              <a:t>Assessment and learning activities </a:t>
            </a:r>
            <a:r>
              <a:rPr lang="en-US" b="1" dirty="0"/>
              <a:t>support learning outcomes</a:t>
            </a:r>
          </a:p>
          <a:p>
            <a:pPr fontAlgn="t"/>
            <a:r>
              <a:rPr lang="en-US" dirty="0"/>
              <a:t>Provide meaningful and timely </a:t>
            </a:r>
            <a:r>
              <a:rPr lang="en-US" b="1" dirty="0"/>
              <a:t>feedback</a:t>
            </a:r>
          </a:p>
          <a:p>
            <a:pPr fontAlgn="t"/>
            <a:r>
              <a:rPr lang="en-US" dirty="0"/>
              <a:t>Teach </a:t>
            </a:r>
            <a:r>
              <a:rPr lang="en-US" b="1" dirty="0"/>
              <a:t>qualities and skills </a:t>
            </a:r>
            <a:r>
              <a:rPr lang="en-US" dirty="0"/>
              <a:t>the </a:t>
            </a:r>
            <a:r>
              <a:rPr lang="en-US" dirty="0" smtClean="0"/>
              <a:t>institution </a:t>
            </a:r>
            <a:r>
              <a:rPr lang="en-US" dirty="0"/>
              <a:t>hopes its students will develop in a disciplinary content.</a:t>
            </a:r>
          </a:p>
        </p:txBody>
      </p:sp>
    </p:spTree>
    <p:extLst>
      <p:ext uri="{BB962C8B-B14F-4D97-AF65-F5344CB8AC3E}">
        <p14:creationId xmlns:p14="http://schemas.microsoft.com/office/powerpoint/2010/main" val="27651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teaching effectiveness is </a:t>
            </a:r>
            <a:r>
              <a:rPr lang="en-US" u="sng" dirty="0"/>
              <a:t>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Faculty member who has “checked out”</a:t>
            </a:r>
          </a:p>
          <a:p>
            <a:r>
              <a:rPr lang="en-US" dirty="0"/>
              <a:t>Teaching from the same stale lecture notes received 20 years ago</a:t>
            </a:r>
          </a:p>
          <a:p>
            <a:r>
              <a:rPr lang="en-US" dirty="0"/>
              <a:t>Mumbling in a monotone, facing the board, scribbling illegibly</a:t>
            </a:r>
          </a:p>
          <a:p>
            <a:r>
              <a:rPr lang="en-US" dirty="0"/>
              <a:t>Demeanor that discourages students from asking questions even if time is allowed for questions</a:t>
            </a:r>
          </a:p>
          <a:p>
            <a:r>
              <a:rPr lang="en-US" dirty="0"/>
              <a:t>Unavailable to students outside of class</a:t>
            </a:r>
          </a:p>
          <a:p>
            <a:r>
              <a:rPr lang="en-US" dirty="0"/>
              <a:t>Cancels class frequently</a:t>
            </a:r>
          </a:p>
          <a:p>
            <a:r>
              <a:rPr lang="en-US" dirty="0"/>
              <a:t>Returns student work without specific  comments or doesn’t return work</a:t>
            </a:r>
          </a:p>
          <a:p>
            <a:r>
              <a:rPr lang="en-US" dirty="0"/>
              <a:t>Refuses all invitations </a:t>
            </a:r>
            <a:r>
              <a:rPr lang="en-US" dirty="0" smtClean="0"/>
              <a:t>to </a:t>
            </a:r>
            <a:r>
              <a:rPr lang="en-US" dirty="0"/>
              <a:t>supervise students.</a:t>
            </a:r>
          </a:p>
        </p:txBody>
      </p:sp>
    </p:spTree>
    <p:extLst>
      <p:ext uri="{BB962C8B-B14F-4D97-AF65-F5344CB8AC3E}">
        <p14:creationId xmlns:p14="http://schemas.microsoft.com/office/powerpoint/2010/main" val="16771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Classroom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Decision:  What the </a:t>
            </a:r>
            <a:r>
              <a:rPr lang="en-US" u="sng" dirty="0" smtClean="0"/>
              <a:t>instructor</a:t>
            </a:r>
            <a:r>
              <a:rPr lang="en-US" dirty="0" smtClean="0"/>
              <a:t> does OR what the </a:t>
            </a:r>
            <a:r>
              <a:rPr lang="en-US" u="sng" dirty="0" smtClean="0"/>
              <a:t>students</a:t>
            </a:r>
            <a:r>
              <a:rPr lang="en-US" dirty="0" smtClean="0"/>
              <a:t> are learning.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3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Questions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Does the teaching </a:t>
            </a:r>
            <a:r>
              <a:rPr lang="en-US" dirty="0"/>
              <a:t>help and encourage students to learn in ways that make a sustained, substantial and positive difference in the way they think, act, or feel—without doing them any major harm?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595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202</TotalTime>
  <Words>759</Words>
  <Application>Microsoft Office PowerPoint</Application>
  <PresentationFormat>Widescreen</PresentationFormat>
  <Paragraphs>102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3</vt:lpstr>
      <vt:lpstr>Slice</vt:lpstr>
      <vt:lpstr>Classroom Observations</vt:lpstr>
      <vt:lpstr>Agenda</vt:lpstr>
      <vt:lpstr>What is effective teaching?</vt:lpstr>
      <vt:lpstr>Stark &amp; Freishtat  2014 </vt:lpstr>
      <vt:lpstr>Bain 2004 </vt:lpstr>
      <vt:lpstr>Bain 2004 Continued</vt:lpstr>
      <vt:lpstr>What teaching effectiveness is NOT</vt:lpstr>
      <vt:lpstr>Purpose of Classroom observations</vt:lpstr>
      <vt:lpstr>Big Questions to consider</vt:lpstr>
      <vt:lpstr>More specifically</vt:lpstr>
      <vt:lpstr>Using Your Observation Form</vt:lpstr>
      <vt:lpstr>Pre-observation Meeting</vt:lpstr>
      <vt:lpstr>Materials to Request</vt:lpstr>
      <vt:lpstr>What do good teachers do?</vt:lpstr>
      <vt:lpstr>Post-observation meeting</vt:lpstr>
      <vt:lpstr>Review</vt:lpstr>
      <vt:lpstr>Thanks for your participation</vt:lpstr>
    </vt:vector>
  </TitlesOfParts>
  <Company>Florida Gulf Coast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Observations</dc:title>
  <dc:creator>Serro, Dr. Linda</dc:creator>
  <cp:lastModifiedBy>Serro, Dr. Linda</cp:lastModifiedBy>
  <cp:revision>13</cp:revision>
  <dcterms:created xsi:type="dcterms:W3CDTF">2014-11-25T14:33:25Z</dcterms:created>
  <dcterms:modified xsi:type="dcterms:W3CDTF">2014-12-08T16:52:53Z</dcterms:modified>
</cp:coreProperties>
</file>