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91" r:id="rId2"/>
    <p:sldId id="298" r:id="rId3"/>
    <p:sldId id="349" r:id="rId4"/>
    <p:sldId id="362" r:id="rId5"/>
    <p:sldId id="351" r:id="rId6"/>
    <p:sldId id="296" r:id="rId7"/>
    <p:sldId id="353" r:id="rId8"/>
    <p:sldId id="352" r:id="rId9"/>
    <p:sldId id="350" r:id="rId10"/>
    <p:sldId id="359" r:id="rId11"/>
    <p:sldId id="308" r:id="rId12"/>
    <p:sldId id="361" r:id="rId13"/>
    <p:sldId id="342" r:id="rId14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9E7EB"/>
          </a:solidFill>
        </a:fill>
      </a:tcStyle>
    </a:wholeTbl>
    <a:band1H>
      <a:tcStyle>
        <a:tcBdr/>
        <a:fill>
          <a:solidFill>
            <a:srgbClr val="CFCCD4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CFCCD4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70A68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70A68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470A68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470A68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0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2F340-B148-4D5C-A088-7304582969DD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48A1FA-D9AE-4699-AAF9-875C48AC2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0723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BD3019B2-8CC7-4775-A70E-D049AB4256E2}" type="datetimeFigureOut">
              <a:rPr lang="en-US" altLang="en-US"/>
              <a:pPr>
                <a:defRPr/>
              </a:pPr>
              <a:t>1/27/2021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AA163116-D63F-473E-89D2-73EF8F650F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4E7F7F8A-D63E-420D-9E31-C362AA556928}" type="slidenum">
              <a:rPr lang="en-US" altLang="en-US"/>
              <a:pPr/>
              <a:t>2</a:t>
            </a:fld>
            <a:endParaRPr lang="en-US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685800" y="1122361"/>
            <a:ext cx="77724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143000" y="3602041"/>
            <a:ext cx="6858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32A21-C195-4691-886C-C5F46F5EAB52}" type="datetime1">
              <a:rPr lang="en-US" altLang="en-US"/>
              <a:pPr>
                <a:defRPr/>
              </a:pPr>
              <a:t>1/27/2021</a:t>
            </a:fld>
            <a:endParaRPr lang="en-US" alt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91213-E734-408A-AE66-084354B20B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1128603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3861B-F1C8-4F58-8353-2F56BDD925F3}" type="datetime1">
              <a:rPr lang="en-US" altLang="en-US"/>
              <a:pPr>
                <a:defRPr/>
              </a:pPr>
              <a:t>1/27/2021</a:t>
            </a:fld>
            <a:endParaRPr lang="en-US" alt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324F6D-5555-45D0-AF96-2B25CA7633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2563521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6543675" y="365129"/>
            <a:ext cx="1971674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628650" y="365129"/>
            <a:ext cx="5800725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8ACFA2-6C9D-48AA-9A64-87622F4B351C}" type="datetime1">
              <a:rPr lang="en-US" altLang="en-US"/>
              <a:pPr>
                <a:defRPr/>
              </a:pPr>
              <a:t>1/27/2021</a:t>
            </a:fld>
            <a:endParaRPr lang="en-US" alt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36B53-2E0B-4266-BA99-7DFF8D747C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0140455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E10AE8-F5C9-490D-B555-43D647870AFB}" type="datetime1">
              <a:rPr lang="en-US" altLang="en-US"/>
              <a:pPr>
                <a:defRPr/>
              </a:pPr>
              <a:t>1/27/2021</a:t>
            </a:fld>
            <a:endParaRPr lang="en-US" alt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3EE25C-22BD-4798-9C76-3CA7F779EC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8472931"/>
      </p:ext>
    </p:extLst>
  </p:cSld>
  <p:clrMapOvr>
    <a:masterClrMapping/>
  </p:clrMapOvr>
  <p:transition spd="slow"/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23885" y="1709735"/>
            <a:ext cx="78867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623885" y="4589465"/>
            <a:ext cx="7886700" cy="1500182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A8DC55-BF75-4804-90EB-1C2DE87AB407}" type="datetime1">
              <a:rPr lang="en-US" altLang="en-US"/>
              <a:pPr>
                <a:defRPr/>
              </a:pPr>
              <a:t>1/27/2021</a:t>
            </a:fld>
            <a:endParaRPr lang="en-US" alt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69A75F-072F-45A4-A44E-026AC89F2C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5287094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628650" y="1825627"/>
            <a:ext cx="3886200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629149" y="1825627"/>
            <a:ext cx="3886200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D59709-BA1A-4C90-BF1F-718E834B872A}" type="datetime1">
              <a:rPr lang="en-US" altLang="en-US"/>
              <a:pPr>
                <a:defRPr/>
              </a:pPr>
              <a:t>1/27/2021</a:t>
            </a:fld>
            <a:endParaRPr lang="en-US" altLang="en-US"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4F97D4-47AB-4764-977F-131FF99272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158209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29838" y="365129"/>
            <a:ext cx="78867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629838" y="1681160"/>
            <a:ext cx="3868341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629838" y="2505071"/>
            <a:ext cx="3868341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4629149" y="1681160"/>
            <a:ext cx="3887388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4629149" y="2505071"/>
            <a:ext cx="3887388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3E6844-CBB5-4E86-BF0E-0198E3EA56B8}" type="datetime1">
              <a:rPr lang="en-US" altLang="en-US"/>
              <a:pPr>
                <a:defRPr/>
              </a:pPr>
              <a:t>1/27/2021</a:t>
            </a:fld>
            <a:endParaRPr lang="en-US" altLang="en-US"/>
          </a:p>
        </p:txBody>
      </p:sp>
      <p:sp>
        <p:nvSpPr>
          <p:cNvPr id="8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A79BE1-4DEA-48D9-B37A-AEBB28094D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4017923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EA69E-B11B-4164-80A0-F368FD0A8224}" type="datetime1">
              <a:rPr lang="en-US" altLang="en-US"/>
              <a:pPr>
                <a:defRPr/>
              </a:pPr>
              <a:t>1/27/2021</a:t>
            </a:fld>
            <a:endParaRPr lang="en-US" altLang="en-US"/>
          </a:p>
        </p:txBody>
      </p:sp>
      <p:sp>
        <p:nvSpPr>
          <p:cNvPr id="4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600C1B-59D0-49BB-AED6-5CB7BA947B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9045765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373EE-8DE8-44F1-84B1-79475C0FE483}" type="datetime1">
              <a:rPr lang="en-US" altLang="en-US"/>
              <a:pPr>
                <a:defRPr/>
              </a:pPr>
              <a:t>1/27/2021</a:t>
            </a:fld>
            <a:endParaRPr lang="en-US" altLang="en-US"/>
          </a:p>
        </p:txBody>
      </p:sp>
      <p:sp>
        <p:nvSpPr>
          <p:cNvPr id="3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4A3BCA-82B3-4635-8441-7FD83CF177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1725584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29838" y="457200"/>
            <a:ext cx="2949177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3887388" y="987423"/>
            <a:ext cx="4629149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629838" y="2057400"/>
            <a:ext cx="2949177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D8A968-82C4-4703-BCFF-BD7EC9DF0988}" type="datetime1">
              <a:rPr lang="en-US" altLang="en-US"/>
              <a:pPr>
                <a:defRPr/>
              </a:pPr>
              <a:t>1/27/2021</a:t>
            </a:fld>
            <a:endParaRPr lang="en-US" altLang="en-US"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2D18B7-35DB-4A01-87A6-B9E5587AA0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5951400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29838" y="457200"/>
            <a:ext cx="2949177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3887388" y="987423"/>
            <a:ext cx="4629149" cy="4873623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629838" y="2057400"/>
            <a:ext cx="2949177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BE1E9-0C15-40F9-9D47-FDFB35EEACCE}" type="datetime1">
              <a:rPr lang="en-US" altLang="en-US"/>
              <a:pPr>
                <a:defRPr/>
              </a:pPr>
              <a:t>1/27/2021</a:t>
            </a:fld>
            <a:endParaRPr lang="en-US" altLang="en-US"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037BED-D2A3-4E6C-8387-1C1AA62152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7471842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 txBox="1"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 txBox="1"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F87CF61-7AC3-4971-8253-E03D8966B3FB}" type="datetime1">
              <a:rPr lang="en-US" altLang="en-US"/>
              <a:pPr>
                <a:defRPr/>
              </a:pPr>
              <a:t>1/27/2021</a:t>
            </a:fld>
            <a:endParaRPr lang="en-US" alt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6BE3A28-70BA-4442-9436-9826B6E434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en-US" sz="4400" kern="1200">
          <a:solidFill>
            <a:srgbClr val="000000"/>
          </a:solidFill>
          <a:latin typeface="Calibri Light"/>
          <a:ea typeface="MS PGothic" panose="020B0600070205080204" pitchFamily="34" charset="-128"/>
          <a:cs typeface="ＭＳ Ｐゴシック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 Light" charset="0"/>
          <a:ea typeface="MS PGothic" panose="020B0600070205080204" pitchFamily="34" charset="-128"/>
          <a:cs typeface="ＭＳ Ｐゴシック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 Light" charset="0"/>
          <a:ea typeface="MS PGothic" panose="020B0600070205080204" pitchFamily="34" charset="-128"/>
          <a:cs typeface="ＭＳ Ｐゴシック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 Light" charset="0"/>
          <a:ea typeface="MS PGothic" panose="020B0600070205080204" pitchFamily="34" charset="-128"/>
          <a:cs typeface="ＭＳ Ｐゴシック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 Light" charset="0"/>
          <a:ea typeface="MS PGothic" panose="020B0600070205080204" pitchFamily="34" charset="-128"/>
          <a:cs typeface="ＭＳ Ｐゴシック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 Light" charset="0"/>
          <a:ea typeface="ＭＳ Ｐゴシック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 Light" charset="0"/>
          <a:ea typeface="ＭＳ Ｐゴシック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 Light" charset="0"/>
          <a:ea typeface="ＭＳ Ｐゴシック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 Light" charset="0"/>
          <a:ea typeface="ＭＳ Ｐゴシック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SzPct val="100000"/>
        <a:buFont typeface="Arial" panose="020B0604020202020204" pitchFamily="34" charset="0"/>
        <a:buChar char="•"/>
        <a:defRPr lang="en-US" sz="2800" kern="1200">
          <a:solidFill>
            <a:srgbClr val="000000"/>
          </a:solidFill>
          <a:latin typeface="Calibri"/>
          <a:ea typeface="MS PGothic" panose="020B0600070205080204" pitchFamily="34" charset="-128"/>
          <a:cs typeface="ＭＳ Ｐゴシック" charset="0"/>
        </a:defRPr>
      </a:lvl1pPr>
      <a:lvl2pPr marL="685800" lvl="1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•"/>
        <a:defRPr lang="en-US" sz="2400" kern="1200">
          <a:solidFill>
            <a:srgbClr val="000000"/>
          </a:solidFill>
          <a:latin typeface="Calibri"/>
          <a:ea typeface="MS PGothic" panose="020B0600070205080204" pitchFamily="34" charset="-128"/>
        </a:defRPr>
      </a:lvl2pPr>
      <a:lvl3pPr marL="1143000" lvl="2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•"/>
        <a:defRPr lang="en-US" sz="2000" kern="1200">
          <a:solidFill>
            <a:srgbClr val="000000"/>
          </a:solidFill>
          <a:latin typeface="Calibri"/>
          <a:ea typeface="MS PGothic" panose="020B0600070205080204" pitchFamily="34" charset="-128"/>
        </a:defRPr>
      </a:lvl3pPr>
      <a:lvl4pPr marL="1600200" lvl="3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•"/>
        <a:defRPr lang="en-US" kern="1200">
          <a:solidFill>
            <a:srgbClr val="000000"/>
          </a:solidFill>
          <a:latin typeface="Calibri"/>
          <a:ea typeface="MS PGothic" panose="020B0600070205080204" pitchFamily="34" charset="-128"/>
        </a:defRPr>
      </a:lvl4pPr>
      <a:lvl5pPr marL="2057400" lvl="4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•"/>
        <a:defRPr lang="en-US" kern="1200">
          <a:solidFill>
            <a:srgbClr val="000000"/>
          </a:solidFill>
          <a:latin typeface="Calibri"/>
          <a:ea typeface="MS PGothic" panose="020B0600070205080204" pitchFamily="34" charset="-128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hangingPunct="1"/>
            <a:endParaRPr altLang="en-US">
              <a:latin typeface="Calibri Light" panose="020F0302020204030204" pitchFamily="34" charset="0"/>
            </a:endParaRPr>
          </a:p>
        </p:txBody>
      </p:sp>
      <p:sp>
        <p:nvSpPr>
          <p:cNvPr id="3075" name="Content Placeholder 2"/>
          <p:cNvSpPr txBox="1">
            <a:spLocks noGrp="1"/>
          </p:cNvSpPr>
          <p:nvPr>
            <p:ph idx="1"/>
          </p:nvPr>
        </p:nvSpPr>
        <p:spPr>
          <a:xfrm>
            <a:off x="628650" y="2797175"/>
            <a:ext cx="7853363" cy="3379788"/>
          </a:xfrm>
        </p:spPr>
        <p:txBody>
          <a:bodyPr/>
          <a:lstStyle/>
          <a:p>
            <a:pPr marL="0" indent="0" algn="ctr" hangingPunct="1">
              <a:buFont typeface="Arial" panose="020B0604020202020204" pitchFamily="34" charset="0"/>
              <a:buNone/>
            </a:pPr>
            <a:r>
              <a:rPr altLang="en-US" sz="3600" dirty="0">
                <a:latin typeface="Calibri" panose="020F0502020204030204" pitchFamily="34" charset="0"/>
              </a:rPr>
              <a:t>SCHOOL OF BUSINESS AND TECHNOLOGY</a:t>
            </a:r>
          </a:p>
          <a:p>
            <a:pPr marL="0" indent="0" algn="ctr" hangingPunct="1">
              <a:buFont typeface="Arial" panose="020B0604020202020204" pitchFamily="34" charset="0"/>
              <a:buNone/>
            </a:pPr>
            <a:endParaRPr altLang="en-US" sz="3600" dirty="0">
              <a:latin typeface="Calibri" panose="020F0502020204030204" pitchFamily="34" charset="0"/>
            </a:endParaRPr>
          </a:p>
          <a:p>
            <a:pPr marL="0" indent="0" algn="ctr" hangingPunct="1">
              <a:buFont typeface="Arial" panose="020B0604020202020204" pitchFamily="34" charset="0"/>
              <a:buNone/>
            </a:pPr>
            <a:r>
              <a:rPr altLang="en-US" dirty="0">
                <a:solidFill>
                  <a:srgbClr val="00B0F0"/>
                </a:solidFill>
                <a:latin typeface="Calibri" panose="020F0502020204030204" pitchFamily="34" charset="0"/>
              </a:rPr>
              <a:t>Architecture and Construction Advisory Board Meeting</a:t>
            </a:r>
            <a:endParaRPr lang="en-US" altLang="en-US" dirty="0">
              <a:solidFill>
                <a:srgbClr val="00B0F0"/>
              </a:solidFill>
              <a:latin typeface="Calibri" panose="020F0502020204030204" pitchFamily="34" charset="0"/>
            </a:endParaRPr>
          </a:p>
          <a:p>
            <a:pPr marL="0" indent="0" algn="ctr" hangingPunct="1">
              <a:buFont typeface="Arial" panose="020B0604020202020204" pitchFamily="34" charset="0"/>
              <a:buNone/>
            </a:pPr>
            <a:endParaRPr altLang="en-US" dirty="0">
              <a:solidFill>
                <a:srgbClr val="00B0F0"/>
              </a:solidFill>
              <a:latin typeface="Calibri" panose="020F0502020204030204" pitchFamily="34" charset="0"/>
            </a:endParaRPr>
          </a:p>
          <a:p>
            <a:pPr marL="0" indent="0" algn="ctr" hangingPunct="1">
              <a:buFont typeface="Arial" panose="020B0604020202020204" pitchFamily="34" charset="0"/>
              <a:buNone/>
            </a:pPr>
            <a:r>
              <a:rPr lang="en-US" altLang="en-US" dirty="0">
                <a:latin typeface="Calibri" panose="020F0502020204030204" pitchFamily="34" charset="0"/>
              </a:rPr>
              <a:t>NOVEMB</a:t>
            </a:r>
            <a:r>
              <a:rPr altLang="en-US" dirty="0">
                <a:latin typeface="Calibri" panose="020F0502020204030204" pitchFamily="34" charset="0"/>
              </a:rPr>
              <a:t>ER </a:t>
            </a:r>
            <a:r>
              <a:rPr lang="en-US" altLang="en-US" dirty="0">
                <a:latin typeface="Calibri" panose="020F0502020204030204" pitchFamily="34" charset="0"/>
              </a:rPr>
              <a:t>1</a:t>
            </a:r>
            <a:r>
              <a:rPr altLang="en-US" dirty="0">
                <a:latin typeface="Calibri" panose="020F0502020204030204" pitchFamily="34" charset="0"/>
              </a:rPr>
              <a:t>2, </a:t>
            </a:r>
            <a:r>
              <a:rPr lang="en-US" altLang="en-US" dirty="0">
                <a:latin typeface="Calibri" panose="020F0502020204030204" pitchFamily="34" charset="0"/>
              </a:rPr>
              <a:t>2020</a:t>
            </a:r>
            <a:endParaRPr altLang="en-US" dirty="0">
              <a:latin typeface="Calibri" panose="020F0502020204030204" pitchFamily="34" charset="0"/>
            </a:endParaRPr>
          </a:p>
        </p:txBody>
      </p:sp>
      <p:pic>
        <p:nvPicPr>
          <p:cNvPr id="307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24"/>
          <a:stretch>
            <a:fillRect/>
          </a:stretch>
        </p:blipFill>
        <p:spPr bwMode="auto">
          <a:xfrm>
            <a:off x="0" y="0"/>
            <a:ext cx="9144000" cy="257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238" y="1330325"/>
            <a:ext cx="2979737" cy="407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160" y="1927123"/>
            <a:ext cx="4448364" cy="4965803"/>
          </a:xfrm>
        </p:spPr>
        <p:txBody>
          <a:bodyPr/>
          <a:lstStyle/>
          <a:p>
            <a:r>
              <a:rPr lang="en-US" dirty="0"/>
              <a:t>Some slow-down in work opportunities coming through our office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4160" y="78659"/>
            <a:ext cx="5517208" cy="1612030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Other updates,</a:t>
            </a:r>
            <a:br>
              <a:rPr lang="en-US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continued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0825" y="1201783"/>
            <a:ext cx="3314700" cy="45197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48B67D-E9C4-4639-9AA8-97136CF920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3445" y="615142"/>
            <a:ext cx="3914980" cy="57108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BEDFD14-DB66-442A-91F4-525ABB2BE8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3450" y="463551"/>
            <a:ext cx="4400550" cy="5791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408264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238" y="1330325"/>
            <a:ext cx="2979737" cy="407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160" y="1927123"/>
            <a:ext cx="4448364" cy="4965803"/>
          </a:xfrm>
        </p:spPr>
        <p:txBody>
          <a:bodyPr/>
          <a:lstStyle/>
          <a:p>
            <a:r>
              <a:rPr lang="en-US" dirty="0"/>
              <a:t>Any agenda items you’d like to have added for the spring meeting? </a:t>
            </a:r>
          </a:p>
          <a:p>
            <a:pPr marL="0" indent="0">
              <a:buNone/>
            </a:pPr>
            <a:endParaRPr lang="en-US" dirty="0">
              <a:solidFill>
                <a:srgbClr val="00B0F0"/>
              </a:solidFill>
            </a:endParaRPr>
          </a:p>
          <a:p>
            <a:r>
              <a:rPr lang="en-US" dirty="0"/>
              <a:t>We are always looking for more support for our students – if you would like to work with us on creating any scholarships, please contact me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4160" y="78659"/>
            <a:ext cx="5517208" cy="161203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Next meeting items and Close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0825" y="1201783"/>
            <a:ext cx="3314700" cy="45197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B167DEC-CAA8-40F1-9411-C2E19658CA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199" y="1229233"/>
            <a:ext cx="3419952" cy="4571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060108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2263342"/>
          </a:xfrm>
        </p:spPr>
        <p:txBody>
          <a:bodyPr/>
          <a:lstStyle/>
          <a:p>
            <a:pPr algn="ctr"/>
            <a:r>
              <a:rPr lang="en-US" dirty="0"/>
              <a:t>Q&amp;A/General Discussion</a:t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37" y="2507226"/>
            <a:ext cx="8706311" cy="4090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8210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2263342"/>
          </a:xfrm>
        </p:spPr>
        <p:txBody>
          <a:bodyPr/>
          <a:lstStyle/>
          <a:p>
            <a:pPr algn="ctr"/>
            <a:br>
              <a:rPr lang="en-US" dirty="0"/>
            </a:br>
            <a:r>
              <a:rPr lang="en-US" dirty="0"/>
              <a:t>Next Advisory Board Meeting: Spring 2021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32BA33-C2B0-4C84-B3DE-3F92ED8A39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2789583"/>
            <a:ext cx="8078931" cy="3419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555242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 txBox="1">
            <a:spLocks noGrp="1"/>
          </p:cNvSpPr>
          <p:nvPr>
            <p:ph type="title"/>
          </p:nvPr>
        </p:nvSpPr>
        <p:spPr>
          <a:xfrm>
            <a:off x="266700" y="428625"/>
            <a:ext cx="7886700" cy="1566863"/>
          </a:xfrm>
          <a:solidFill>
            <a:srgbClr val="470A68"/>
          </a:solidFill>
        </p:spPr>
        <p:txBody>
          <a:bodyPr/>
          <a:lstStyle/>
          <a:p>
            <a:pPr eaLnBrk="1" hangingPunct="1"/>
            <a:r>
              <a:rPr altLang="en-US" sz="3500" b="1" dirty="0">
                <a:solidFill>
                  <a:srgbClr val="FFFFFF"/>
                </a:solidFill>
                <a:latin typeface="Adobe Devanagari" panose="02040503050201020203" pitchFamily="18" charset="0"/>
              </a:rPr>
              <a:t>AGENDA</a:t>
            </a:r>
            <a:endParaRPr altLang="en-US" sz="3500" dirty="0">
              <a:solidFill>
                <a:srgbClr val="FFFFFF"/>
              </a:solidFill>
              <a:latin typeface="Adobe Devanagari" panose="02040503050201020203" pitchFamily="18" charset="0"/>
            </a:endParaRPr>
          </a:p>
        </p:txBody>
      </p:sp>
      <p:sp>
        <p:nvSpPr>
          <p:cNvPr id="4099" name="Content Placeholder 2"/>
          <p:cNvSpPr txBox="1">
            <a:spLocks noChangeArrowheads="1"/>
          </p:cNvSpPr>
          <p:nvPr/>
        </p:nvSpPr>
        <p:spPr bwMode="auto">
          <a:xfrm>
            <a:off x="38100" y="2097881"/>
            <a:ext cx="4705350" cy="4568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buSzTx/>
              <a:buNone/>
            </a:pPr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FALL MEETING AGENDA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SzTx/>
            </a:pPr>
            <a:endParaRPr lang="en-US" altLang="en-US" b="1" dirty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buSzTx/>
              <a:buNone/>
            </a:pPr>
            <a:endParaRPr lang="en-US" altLang="en-US" b="1" dirty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SzTx/>
            </a:pPr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Greetings &amp; Introductions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SzTx/>
            </a:pPr>
            <a:r>
              <a:rPr lang="en-US" altLang="en-US" b="1" dirty="0">
                <a:solidFill>
                  <a:srgbClr val="FF0000"/>
                </a:solidFill>
                <a:latin typeface="Century Gothic" panose="020B0502020202020204" pitchFamily="34" charset="0"/>
              </a:rPr>
              <a:t>Update on Programs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SzTx/>
            </a:pPr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New Arch/</a:t>
            </a:r>
            <a:r>
              <a:rPr lang="en-US" altLang="en-US" b="1" dirty="0" err="1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Constr</a:t>
            </a:r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/</a:t>
            </a:r>
            <a:r>
              <a:rPr lang="en-US" altLang="en-US" b="1" dirty="0" err="1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Eng</a:t>
            </a:r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 faculty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SzTx/>
            </a:pPr>
            <a:r>
              <a:rPr lang="en-US" altLang="en-US" b="1" dirty="0">
                <a:solidFill>
                  <a:srgbClr val="FF0000"/>
                </a:solidFill>
                <a:latin typeface="Century Gothic" panose="020B0502020202020204" pitchFamily="34" charset="0"/>
              </a:rPr>
              <a:t>Class events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SzTx/>
            </a:pPr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New job-seeking events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SzTx/>
            </a:pPr>
            <a:r>
              <a:rPr lang="en-US" altLang="en-US" b="1" dirty="0">
                <a:solidFill>
                  <a:srgbClr val="C00000"/>
                </a:solidFill>
                <a:latin typeface="Century Gothic" panose="020B0502020202020204" pitchFamily="34" charset="0"/>
              </a:rPr>
              <a:t>Other updates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SzTx/>
            </a:pPr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Next meeting items and Close</a:t>
            </a:r>
          </a:p>
          <a:p>
            <a:pPr marL="1371600" lvl="3" indent="0">
              <a:buNone/>
            </a:pP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4972050" y="428625"/>
            <a:ext cx="4000500" cy="6029325"/>
          </a:xfrm>
          <a:prstGeom prst="rect">
            <a:avLst/>
          </a:prstGeom>
          <a:solidFill>
            <a:srgbClr val="00BFB3"/>
          </a:solidFill>
          <a:ln w="12701">
            <a:solidFill>
              <a:srgbClr val="32054A"/>
            </a:solidFill>
            <a:miter lim="800000"/>
            <a:headEnd/>
            <a:tailEnd/>
          </a:ln>
        </p:spPr>
        <p:txBody>
          <a:bodyPr anchor="ctr" anchorCtr="1"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800" dirty="0">
                <a:solidFill>
                  <a:srgbClr val="FFFFFF"/>
                </a:solidFill>
              </a:rPr>
              <a:t>Picture Here</a:t>
            </a:r>
          </a:p>
        </p:txBody>
      </p:sp>
      <p:pic>
        <p:nvPicPr>
          <p:cNvPr id="410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438" y="1717675"/>
            <a:ext cx="2625725" cy="371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9250" y="1717675"/>
            <a:ext cx="3086100" cy="39797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050" y="428626"/>
            <a:ext cx="4171950" cy="6029324"/>
          </a:xfrm>
          <a:prstGeom prst="rect">
            <a:avLst/>
          </a:prstGeom>
        </p:spPr>
      </p:pic>
      <p:pic>
        <p:nvPicPr>
          <p:cNvPr id="8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24"/>
          <a:stretch>
            <a:fillRect/>
          </a:stretch>
        </p:blipFill>
        <p:spPr bwMode="auto">
          <a:xfrm>
            <a:off x="38100" y="14616"/>
            <a:ext cx="4933950" cy="208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159" y="818707"/>
            <a:ext cx="5211607" cy="6074219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>
                <a:latin typeface="Adobe Devanagari" panose="02040503050201020203" pitchFamily="18" charset="0"/>
              </a:rPr>
              <a:t>Associate of Science in Architectural Design and Construction Technology:</a:t>
            </a:r>
          </a:p>
          <a:p>
            <a:pPr marL="0" indent="0">
              <a:buNone/>
            </a:pPr>
            <a:endParaRPr lang="en-US" altLang="en-US" dirty="0">
              <a:latin typeface="Adobe Devanagari" panose="02040503050201020203" pitchFamily="18" charset="0"/>
            </a:endParaRPr>
          </a:p>
          <a:p>
            <a:pPr marL="0" indent="0">
              <a:buNone/>
            </a:pPr>
            <a:r>
              <a:rPr lang="en-US" altLang="en-US" dirty="0">
                <a:highlight>
                  <a:srgbClr val="FFFF00"/>
                </a:highlight>
                <a:latin typeface="Adobe Devanagari" panose="02040503050201020203" pitchFamily="18" charset="0"/>
              </a:rPr>
              <a:t>Fall 2019</a:t>
            </a:r>
            <a:r>
              <a:rPr lang="en-US" altLang="en-US" dirty="0">
                <a:latin typeface="Adobe Devanagari" panose="02040503050201020203" pitchFamily="18" charset="0"/>
              </a:rPr>
              <a:t>:  103 students, 45 </a:t>
            </a:r>
            <a:r>
              <a:rPr lang="en-US" altLang="en-US" dirty="0" err="1">
                <a:latin typeface="Adobe Devanagari" panose="02040503050201020203" pitchFamily="18" charset="0"/>
              </a:rPr>
              <a:t>pt</a:t>
            </a:r>
            <a:r>
              <a:rPr lang="en-US" altLang="en-US" dirty="0">
                <a:latin typeface="Adobe Devanagari" panose="02040503050201020203" pitchFamily="18" charset="0"/>
              </a:rPr>
              <a:t>, 58 ft</a:t>
            </a:r>
          </a:p>
          <a:p>
            <a:pPr marL="0" indent="0">
              <a:buNone/>
            </a:pPr>
            <a:r>
              <a:rPr lang="en-US" altLang="en-US" dirty="0">
                <a:latin typeface="Adobe Devanagari" panose="02040503050201020203" pitchFamily="18" charset="0"/>
              </a:rPr>
              <a:t>Av. Age  24.4, 28 female, 22.18 size</a:t>
            </a:r>
          </a:p>
          <a:p>
            <a:pPr marL="0" indent="0">
              <a:buNone/>
            </a:pPr>
            <a:r>
              <a:rPr lang="en-US" altLang="en-US" dirty="0">
                <a:latin typeface="Adobe Devanagari" panose="02040503050201020203" pitchFamily="18" charset="0"/>
              </a:rPr>
              <a:t>Degrees conferred: 19</a:t>
            </a:r>
          </a:p>
          <a:p>
            <a:pPr marL="0" indent="0">
              <a:buNone/>
            </a:pPr>
            <a:r>
              <a:rPr lang="en-US" altLang="en-US" dirty="0">
                <a:latin typeface="Adobe Devanagari" panose="02040503050201020203" pitchFamily="18" charset="0"/>
              </a:rPr>
              <a:t>Fall 2019 is highest enrollment 14-19</a:t>
            </a:r>
          </a:p>
          <a:p>
            <a:pPr marL="0" indent="0">
              <a:buNone/>
            </a:pPr>
            <a:endParaRPr lang="en-US" altLang="en-US" dirty="0">
              <a:latin typeface="Adobe Devanagari" panose="02040503050201020203" pitchFamily="18" charset="0"/>
            </a:endParaRPr>
          </a:p>
          <a:p>
            <a:pPr marL="0" indent="0">
              <a:buNone/>
            </a:pPr>
            <a:r>
              <a:rPr lang="en-US" altLang="en-US" dirty="0">
                <a:latin typeface="Adobe Devanagari" panose="02040503050201020203" pitchFamily="18" charset="0"/>
              </a:rPr>
              <a:t>Compared to </a:t>
            </a:r>
            <a:r>
              <a:rPr lang="en-US" altLang="en-US" dirty="0">
                <a:highlight>
                  <a:srgbClr val="FFFF00"/>
                </a:highlight>
                <a:latin typeface="Adobe Devanagari" panose="02040503050201020203" pitchFamily="18" charset="0"/>
              </a:rPr>
              <a:t>2015</a:t>
            </a:r>
            <a:r>
              <a:rPr lang="en-US" altLang="en-US" dirty="0">
                <a:latin typeface="Adobe Devanagari" panose="02040503050201020203" pitchFamily="18" charset="0"/>
              </a:rPr>
              <a:t>:  48, 22pt, 26ft</a:t>
            </a:r>
          </a:p>
          <a:p>
            <a:pPr marL="0" indent="0">
              <a:buNone/>
            </a:pPr>
            <a:r>
              <a:rPr lang="en-US" altLang="en-US" dirty="0">
                <a:latin typeface="Adobe Devanagari" panose="02040503050201020203" pitchFamily="18" charset="0"/>
              </a:rPr>
              <a:t>Av age 25.5, 15 female, 24.5 size</a:t>
            </a:r>
          </a:p>
          <a:p>
            <a:pPr marL="0" indent="0">
              <a:buNone/>
            </a:pPr>
            <a:r>
              <a:rPr lang="en-US" altLang="en-US" dirty="0">
                <a:latin typeface="Adobe Devanagari" panose="02040503050201020203" pitchFamily="18" charset="0"/>
              </a:rPr>
              <a:t>Degrees conferred: 7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4160" y="127819"/>
            <a:ext cx="4524150" cy="807846"/>
          </a:xfrm>
        </p:spPr>
        <p:txBody>
          <a:bodyPr/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Program Updates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A65FAA-8E9A-43A5-BA98-5E0A33841F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1650" y="1870075"/>
            <a:ext cx="3086100" cy="3979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556343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159" y="1031359"/>
            <a:ext cx="5158445" cy="5861568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>
                <a:latin typeface="Adobe Devanagari" panose="02040503050201020203" pitchFamily="18" charset="0"/>
              </a:rPr>
              <a:t>Associate of Science in Civil Engineering Technology:</a:t>
            </a:r>
          </a:p>
          <a:p>
            <a:pPr marL="0" indent="0">
              <a:buNone/>
            </a:pPr>
            <a:r>
              <a:rPr lang="en-US" altLang="en-US" dirty="0">
                <a:latin typeface="Adobe Devanagari" panose="02040503050201020203" pitchFamily="18" charset="0"/>
              </a:rPr>
              <a:t>38 in </a:t>
            </a:r>
            <a:r>
              <a:rPr lang="en-US" altLang="en-US" dirty="0">
                <a:highlight>
                  <a:srgbClr val="FFFF00"/>
                </a:highlight>
                <a:latin typeface="Adobe Devanagari" panose="02040503050201020203" pitchFamily="18" charset="0"/>
              </a:rPr>
              <a:t>Fall 2019  </a:t>
            </a:r>
            <a:r>
              <a:rPr lang="en-US" altLang="en-US" dirty="0">
                <a:latin typeface="Adobe Devanagari" panose="02040503050201020203" pitchFamily="18" charset="0"/>
              </a:rPr>
              <a:t>15 ft 23 </a:t>
            </a:r>
            <a:r>
              <a:rPr lang="en-US" altLang="en-US" dirty="0" err="1">
                <a:latin typeface="Adobe Devanagari" panose="02040503050201020203" pitchFamily="18" charset="0"/>
              </a:rPr>
              <a:t>pt</a:t>
            </a:r>
            <a:r>
              <a:rPr lang="en-US" altLang="en-US" dirty="0">
                <a:latin typeface="Adobe Devanagari" panose="02040503050201020203" pitchFamily="18" charset="0"/>
              </a:rPr>
              <a:t>, 25.8 av age, 5 female of the 38, avg course size 26.9</a:t>
            </a:r>
          </a:p>
          <a:p>
            <a:pPr marL="0" indent="0">
              <a:buNone/>
            </a:pPr>
            <a:endParaRPr lang="en-US" altLang="en-US" dirty="0">
              <a:latin typeface="Adobe Devanagari" panose="02040503050201020203" pitchFamily="18" charset="0"/>
            </a:endParaRPr>
          </a:p>
          <a:p>
            <a:pPr marL="0" indent="0">
              <a:buNone/>
            </a:pPr>
            <a:r>
              <a:rPr lang="en-US" altLang="en-US" dirty="0">
                <a:latin typeface="Adobe Devanagari" panose="02040503050201020203" pitchFamily="18" charset="0"/>
              </a:rPr>
              <a:t>34 in </a:t>
            </a:r>
            <a:r>
              <a:rPr lang="en-US" altLang="en-US" dirty="0">
                <a:highlight>
                  <a:srgbClr val="FFFF00"/>
                </a:highlight>
                <a:latin typeface="Adobe Devanagari" panose="02040503050201020203" pitchFamily="18" charset="0"/>
              </a:rPr>
              <a:t>Fall 2014</a:t>
            </a:r>
            <a:r>
              <a:rPr lang="en-US" altLang="en-US" dirty="0">
                <a:latin typeface="Adobe Devanagari" panose="02040503050201020203" pitchFamily="18" charset="0"/>
              </a:rPr>
              <a:t>, 14 ft, 20 </a:t>
            </a:r>
            <a:r>
              <a:rPr lang="en-US" altLang="en-US" dirty="0" err="1">
                <a:latin typeface="Adobe Devanagari" panose="02040503050201020203" pitchFamily="18" charset="0"/>
              </a:rPr>
              <a:t>pt</a:t>
            </a:r>
            <a:r>
              <a:rPr lang="en-US" altLang="en-US" dirty="0">
                <a:latin typeface="Adobe Devanagari" panose="02040503050201020203" pitchFamily="18" charset="0"/>
              </a:rPr>
              <a:t>, 4 female</a:t>
            </a:r>
          </a:p>
          <a:p>
            <a:pPr marL="0" indent="0">
              <a:buNone/>
            </a:pPr>
            <a:r>
              <a:rPr lang="en-US" altLang="en-US" dirty="0">
                <a:latin typeface="Adobe Devanagari" panose="02040503050201020203" pitchFamily="18" charset="0"/>
              </a:rPr>
              <a:t>Avg course size 22 age 26</a:t>
            </a:r>
          </a:p>
          <a:p>
            <a:pPr marL="0" indent="0">
              <a:buNone/>
            </a:pPr>
            <a:endParaRPr lang="en-US" altLang="en-US" dirty="0">
              <a:latin typeface="Adobe Devanagari" panose="02040503050201020203" pitchFamily="18" charset="0"/>
            </a:endParaRPr>
          </a:p>
          <a:p>
            <a:pPr marL="0" indent="0">
              <a:buNone/>
            </a:pPr>
            <a:r>
              <a:rPr lang="en-US" altLang="en-US" dirty="0">
                <a:latin typeface="Adobe Devanagari" panose="02040503050201020203" pitchFamily="18" charset="0"/>
              </a:rPr>
              <a:t>Note: enrollment high was in 2016 at 65</a:t>
            </a:r>
          </a:p>
          <a:p>
            <a:pPr marL="0" indent="0">
              <a:buNone/>
            </a:pPr>
            <a:endParaRPr lang="en-US" altLang="en-US" dirty="0">
              <a:latin typeface="Adobe Devanagari" panose="02040503050201020203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4159" y="127820"/>
            <a:ext cx="7210529" cy="1184146"/>
          </a:xfrm>
        </p:spPr>
        <p:txBody>
          <a:bodyPr/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Program Updates, Continued</a:t>
            </a:r>
            <a:br>
              <a:rPr lang="en-US" b="1" dirty="0">
                <a:solidFill>
                  <a:schemeClr val="accent2">
                    <a:lumMod val="50000"/>
                  </a:schemeClr>
                </a:solidFill>
              </a:rPr>
            </a:b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A65FAA-8E9A-43A5-BA98-5E0A33841F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1650" y="1870075"/>
            <a:ext cx="3086100" cy="3979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425328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238" y="1330325"/>
            <a:ext cx="2979737" cy="407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159" y="1590261"/>
            <a:ext cx="4809285" cy="5302665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Have removed CCC Engineering Support Specialist from SOBT curriculum –zero enrollment</a:t>
            </a:r>
          </a:p>
          <a:p>
            <a:r>
              <a:rPr lang="en-US" dirty="0">
                <a:solidFill>
                  <a:srgbClr val="C00000"/>
                </a:solidFill>
              </a:rPr>
              <a:t>Are reviewing other possible certificates we can add – perhaps relating to LEED, other</a:t>
            </a:r>
          </a:p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Are reviewing adding professional certification competencies/material to existing courses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4160" y="127819"/>
            <a:ext cx="4524150" cy="1681316"/>
          </a:xfrm>
        </p:spPr>
        <p:txBody>
          <a:bodyPr/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Program Updates,</a:t>
            </a:r>
            <a:br>
              <a:rPr lang="en-US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continued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5010C4-263F-46DC-839B-A8F21FF81F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3110" y="1039813"/>
            <a:ext cx="3626716" cy="5070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331440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 txBox="1">
            <a:spLocks noGrp="1"/>
          </p:cNvSpPr>
          <p:nvPr>
            <p:ph type="title"/>
          </p:nvPr>
        </p:nvSpPr>
        <p:spPr>
          <a:xfrm>
            <a:off x="112713" y="261257"/>
            <a:ext cx="4707481" cy="966651"/>
          </a:xfrm>
          <a:solidFill>
            <a:srgbClr val="470A68"/>
          </a:solidFill>
        </p:spPr>
        <p:txBody>
          <a:bodyPr/>
          <a:lstStyle/>
          <a:p>
            <a:pPr eaLnBrk="1" hangingPunct="1"/>
            <a:r>
              <a:rPr altLang="en-US" sz="3500" b="1" dirty="0">
                <a:solidFill>
                  <a:srgbClr val="FFFFFF"/>
                </a:solidFill>
                <a:latin typeface="Adobe Devanagari" panose="02040503050201020203" pitchFamily="18" charset="0"/>
              </a:rPr>
              <a:t>New Faculty</a:t>
            </a:r>
            <a:br>
              <a:rPr altLang="en-US" sz="3500" dirty="0">
                <a:solidFill>
                  <a:srgbClr val="FFFFFF"/>
                </a:solidFill>
                <a:latin typeface="Adobe Devanagari" panose="02040503050201020203" pitchFamily="18" charset="0"/>
              </a:rPr>
            </a:br>
            <a:endParaRPr altLang="en-US" sz="3500" dirty="0">
              <a:solidFill>
                <a:srgbClr val="FFFFFF"/>
              </a:solidFill>
              <a:latin typeface="Adobe Devanagari" panose="02040503050201020203" pitchFamily="18" charset="0"/>
            </a:endParaRPr>
          </a:p>
        </p:txBody>
      </p:sp>
      <p:sp>
        <p:nvSpPr>
          <p:cNvPr id="7171" name="Content Placeholder 3"/>
          <p:cNvSpPr txBox="1">
            <a:spLocks noGrp="1"/>
          </p:cNvSpPr>
          <p:nvPr>
            <p:ph idx="1"/>
          </p:nvPr>
        </p:nvSpPr>
        <p:spPr>
          <a:xfrm>
            <a:off x="112713" y="1330326"/>
            <a:ext cx="4859337" cy="5527674"/>
          </a:xfrm>
        </p:spPr>
        <p:txBody>
          <a:bodyPr/>
          <a:lstStyle/>
          <a:p>
            <a:pPr eaLnBrk="1" hangingPunct="1"/>
            <a:r>
              <a:rPr lang="en-US" altLang="en-US" sz="2500" dirty="0">
                <a:latin typeface="Adobe Devanagari" panose="02040503050201020203" pitchFamily="18" charset="0"/>
              </a:rPr>
              <a:t>Full-time faculty hired! Started August of this year – please welcome Professor John Montoya</a:t>
            </a:r>
            <a:endParaRPr altLang="en-US" sz="2500" dirty="0">
              <a:latin typeface="Adobe Devanagari" panose="02040503050201020203" pitchFamily="18" charset="0"/>
            </a:endParaRPr>
          </a:p>
          <a:p>
            <a:pPr eaLnBrk="1" hangingPunct="1"/>
            <a:r>
              <a:rPr altLang="en-US" sz="2500" dirty="0">
                <a:latin typeface="Adobe Devanagari" panose="02040503050201020203" pitchFamily="18" charset="0"/>
              </a:rPr>
              <a:t>Claire Etienne</a:t>
            </a:r>
          </a:p>
          <a:p>
            <a:pPr eaLnBrk="1" hangingPunct="1"/>
            <a:r>
              <a:rPr lang="en-US" altLang="en-US" sz="2500" dirty="0">
                <a:latin typeface="Adobe Devanagari" panose="02040503050201020203" pitchFamily="18" charset="0"/>
              </a:rPr>
              <a:t>Carlos Marcet not available spring 2021</a:t>
            </a:r>
          </a:p>
          <a:p>
            <a:pPr marL="0" indent="0" eaLnBrk="1" hangingPunct="1">
              <a:buNone/>
            </a:pPr>
            <a:endParaRPr lang="en-US" altLang="en-US" sz="2500" dirty="0">
              <a:latin typeface="Adobe Devanagari" panose="02040503050201020203" pitchFamily="18" charset="0"/>
            </a:endParaRPr>
          </a:p>
          <a:p>
            <a:pPr marL="0" indent="0" eaLnBrk="1" hangingPunct="1">
              <a:buNone/>
            </a:pPr>
            <a:r>
              <a:rPr lang="en-US" altLang="en-US" sz="2500" dirty="0">
                <a:latin typeface="Adobe Devanagari" panose="02040503050201020203" pitchFamily="18" charset="0"/>
              </a:rPr>
              <a:t>A huge thanks to Munir (Max) Al-Suleh who helped immensely last year as we conducted our search for a full-time faculty member</a:t>
            </a:r>
            <a:endParaRPr altLang="en-US" sz="2500" dirty="0">
              <a:latin typeface="Adobe Devanagari" panose="02040503050201020203" pitchFamily="18" charset="0"/>
            </a:endParaRPr>
          </a:p>
        </p:txBody>
      </p:sp>
      <p:pic>
        <p:nvPicPr>
          <p:cNvPr id="717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238" y="1330325"/>
            <a:ext cx="2979737" cy="407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11B2396-E986-496F-B245-EF4BBF6587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199" y="1229233"/>
            <a:ext cx="3419952" cy="4571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39500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CC119-C933-49AE-B687-6D6ABAD80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783" y="92765"/>
            <a:ext cx="8706677" cy="1597923"/>
          </a:xfrm>
        </p:spPr>
        <p:txBody>
          <a:bodyPr/>
          <a:lstStyle/>
          <a:p>
            <a:r>
              <a:rPr lang="en-US" sz="3600" dirty="0"/>
              <a:t>Class events-Professor Marcet:</a:t>
            </a:r>
            <a:br>
              <a:rPr lang="en-US" sz="3600" dirty="0"/>
            </a:br>
            <a:r>
              <a:rPr lang="en-US" sz="3600" dirty="0">
                <a:solidFill>
                  <a:srgbClr val="C00000"/>
                </a:solidFill>
              </a:rPr>
              <a:t>Fall 2020 Architecture Field Trip</a:t>
            </a:r>
            <a:br>
              <a:rPr lang="en-US" sz="3600" dirty="0"/>
            </a:br>
            <a:r>
              <a:rPr lang="en-US" sz="3600" dirty="0"/>
              <a:t>Thanks to GM – Steve Boling, Brooks Freund</a:t>
            </a:r>
          </a:p>
        </p:txBody>
      </p:sp>
      <p:pic>
        <p:nvPicPr>
          <p:cNvPr id="4" name="Picture 2" descr="field trip marcet brooks and freund">
            <a:extLst>
              <a:ext uri="{FF2B5EF4-FFF2-40B4-BE49-F238E27FC236}">
                <a16:creationId xmlns:a16="http://schemas.microsoft.com/office/drawing/2014/main" id="{3E5ABC91-1F9E-42ED-9ADF-7B9441776F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608" y="2504048"/>
            <a:ext cx="7358991" cy="4353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1F8967-20F5-4C63-B307-5567E435C8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sz="3600" dirty="0">
                <a:solidFill>
                  <a:schemeClr val="accent2">
                    <a:lumMod val="50000"/>
                  </a:schemeClr>
                </a:solidFill>
                <a:latin typeface="Adobe Devanagari" panose="02040503050201020203" pitchFamily="18" charset="0"/>
              </a:rPr>
              <a:t>New “West End at </a:t>
            </a:r>
            <a:r>
              <a:rPr lang="en-US" altLang="en-US" sz="3600" dirty="0" err="1">
                <a:solidFill>
                  <a:schemeClr val="accent2">
                    <a:lumMod val="50000"/>
                  </a:schemeClr>
                </a:solidFill>
                <a:latin typeface="Adobe Devanagari" panose="02040503050201020203" pitchFamily="18" charset="0"/>
              </a:rPr>
              <a:t>Citywalk</a:t>
            </a:r>
            <a:r>
              <a:rPr lang="en-US" altLang="en-US" sz="3600" dirty="0">
                <a:solidFill>
                  <a:schemeClr val="accent2">
                    <a:lumMod val="50000"/>
                  </a:schemeClr>
                </a:solidFill>
                <a:latin typeface="Adobe Devanagari" panose="02040503050201020203" pitchFamily="18" charset="0"/>
              </a:rPr>
              <a:t>” Job Site</a:t>
            </a:r>
            <a:endParaRPr lang="en-US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16845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160" y="1330325"/>
            <a:ext cx="4893628" cy="5562601"/>
          </a:xfrm>
        </p:spPr>
        <p:txBody>
          <a:bodyPr/>
          <a:lstStyle/>
          <a:p>
            <a:r>
              <a:rPr lang="en-US" dirty="0"/>
              <a:t>April 2 All-SOBT job fair was canceled. Decision made to hold a ‘live’ event in spring 2021, although with recent case rises, we’ve decided to schedule as virtual job expo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Please mark your calendars and spread the word:</a:t>
            </a:r>
          </a:p>
          <a:p>
            <a:pPr marL="0" indent="0">
              <a:buNone/>
            </a:pPr>
            <a:r>
              <a:rPr lang="en-US" dirty="0"/>
              <a:t>Thursday, February 11</a:t>
            </a:r>
            <a:r>
              <a:rPr lang="en-US" baseline="30000" dirty="0"/>
              <a:t>th</a:t>
            </a:r>
            <a:r>
              <a:rPr lang="en-US" dirty="0"/>
              <a:t>, 3 to 6 pm – no cost to employers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4160" y="127819"/>
            <a:ext cx="4524150" cy="1356424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Job Seeking Events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BE1A2E-24BE-43C1-9188-FB4CD6413B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1650" y="1870075"/>
            <a:ext cx="3086100" cy="3979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910293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238" y="1330325"/>
            <a:ext cx="2979737" cy="407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160" y="1330325"/>
            <a:ext cx="4448364" cy="5562601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Schulze grant and CARES grant – weren’t able to do much for-credit assistance with existing architecture/construction portfolio of programs</a:t>
            </a:r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Are planning to use CARES funds in spring term to tie CAD professional certification to current courses – will use funds to pay for certification exams for students as well as tuition benefits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4160" y="78659"/>
            <a:ext cx="5517208" cy="1612030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OTHER UPDATES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0825" y="1201783"/>
            <a:ext cx="3314700" cy="45197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48B67D-E9C4-4639-9AA8-97136CF920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3445" y="615142"/>
            <a:ext cx="3914980" cy="57108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320C4AD-CFD0-4F77-BE64-8919228609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3450" y="463551"/>
            <a:ext cx="4400550" cy="5791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519777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ulty Meeting October 2018" id="{B754C2E8-5BDC-4D1C-A957-1F913AF09C2C}" vid="{08E11FEF-383C-4745-A4BF-9CD96C78457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476</TotalTime>
  <Words>491</Words>
  <Application>Microsoft Office PowerPoint</Application>
  <PresentationFormat>On-screen Show (4:3)</PresentationFormat>
  <Paragraphs>65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MS PGothic</vt:lpstr>
      <vt:lpstr>MS PGothic</vt:lpstr>
      <vt:lpstr>Adobe Devanagari</vt:lpstr>
      <vt:lpstr>Arial</vt:lpstr>
      <vt:lpstr>Calibri</vt:lpstr>
      <vt:lpstr>Calibri Light</vt:lpstr>
      <vt:lpstr>Century Gothic</vt:lpstr>
      <vt:lpstr>Office Theme</vt:lpstr>
      <vt:lpstr>PowerPoint Presentation</vt:lpstr>
      <vt:lpstr>AGENDA</vt:lpstr>
      <vt:lpstr>Program Updates</vt:lpstr>
      <vt:lpstr>Program Updates, Continued </vt:lpstr>
      <vt:lpstr>Program Updates, continued</vt:lpstr>
      <vt:lpstr>New Faculty </vt:lpstr>
      <vt:lpstr>Class events-Professor Marcet: Fall 2020 Architecture Field Trip Thanks to GM – Steve Boling, Brooks Freund</vt:lpstr>
      <vt:lpstr>Job Seeking Events</vt:lpstr>
      <vt:lpstr>OTHER UPDATES</vt:lpstr>
      <vt:lpstr>Other updates, continued</vt:lpstr>
      <vt:lpstr>Next meeting items and Close</vt:lpstr>
      <vt:lpstr>Q&amp;A/General Discussion </vt:lpstr>
      <vt:lpstr> Next Advisory Board Meeting: Spring 2021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Debbie Psihountas</dc:creator>
  <cp:lastModifiedBy>Lisa Dick</cp:lastModifiedBy>
  <cp:revision>16</cp:revision>
  <cp:lastPrinted>2018-10-12T13:32:40Z</cp:lastPrinted>
  <dcterms:created xsi:type="dcterms:W3CDTF">2018-10-12T13:32:04Z</dcterms:created>
  <dcterms:modified xsi:type="dcterms:W3CDTF">2021-01-27T15:24:18Z</dcterms:modified>
</cp:coreProperties>
</file>