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1" r:id="rId2"/>
    <p:sldId id="298" r:id="rId3"/>
    <p:sldId id="349" r:id="rId4"/>
    <p:sldId id="362" r:id="rId5"/>
    <p:sldId id="351" r:id="rId6"/>
    <p:sldId id="296" r:id="rId7"/>
    <p:sldId id="353" r:id="rId8"/>
    <p:sldId id="352" r:id="rId9"/>
    <p:sldId id="350" r:id="rId10"/>
    <p:sldId id="359" r:id="rId11"/>
    <p:sldId id="308" r:id="rId12"/>
    <p:sldId id="361" r:id="rId13"/>
    <p:sldId id="342" r:id="rId14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1/27/2021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5"/>
            <a:ext cx="7853363" cy="3379788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sz="3600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dirty="0">
                <a:solidFill>
                  <a:srgbClr val="00B0F0"/>
                </a:solidFill>
                <a:latin typeface="Calibri" panose="020F0502020204030204" pitchFamily="34" charset="0"/>
              </a:rPr>
              <a:t>Architecture and Construction Advisory Board Meeting</a:t>
            </a:r>
            <a:endParaRPr lang="en-US" altLang="en-US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libri" panose="020F0502020204030204" pitchFamily="34" charset="0"/>
              </a:rPr>
              <a:t>NOVEMB</a:t>
            </a:r>
            <a:r>
              <a:rPr altLang="en-US" dirty="0">
                <a:latin typeface="Calibri" panose="020F0502020204030204" pitchFamily="34" charset="0"/>
              </a:rPr>
              <a:t>ER </a:t>
            </a:r>
            <a:r>
              <a:rPr lang="en-US" altLang="en-US" dirty="0">
                <a:latin typeface="Calibri" panose="020F0502020204030204" pitchFamily="34" charset="0"/>
              </a:rPr>
              <a:t>1</a:t>
            </a:r>
            <a:r>
              <a:rPr altLang="en-US" dirty="0">
                <a:latin typeface="Calibri" panose="020F0502020204030204" pitchFamily="34" charset="0"/>
              </a:rPr>
              <a:t>2, </a:t>
            </a:r>
            <a:r>
              <a:rPr lang="en-US" altLang="en-US" dirty="0">
                <a:latin typeface="Calibri" panose="020F0502020204030204" pitchFamily="34" charset="0"/>
              </a:rPr>
              <a:t>2020</a:t>
            </a:r>
            <a:endParaRPr altLang="en-US" dirty="0">
              <a:latin typeface="Calibri" panose="020F0502020204030204" pitchFamily="34" charset="0"/>
            </a:endParaRP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448364" cy="4965803"/>
          </a:xfrm>
        </p:spPr>
        <p:txBody>
          <a:bodyPr/>
          <a:lstStyle/>
          <a:p>
            <a:r>
              <a:rPr lang="en-US" dirty="0"/>
              <a:t>Some slow-down in work opportunities coming through our office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78659"/>
            <a:ext cx="5517208" cy="161203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Other updates,</a:t>
            </a:r>
            <a:br>
              <a:rPr lang="en-US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continued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825" y="1201783"/>
            <a:ext cx="3314700" cy="45197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8B67D-E9C4-4639-9AA8-97136CF92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445" y="615142"/>
            <a:ext cx="3914980" cy="5710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EDFD14-DB66-442A-91F4-525ABB2BE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3450" y="463551"/>
            <a:ext cx="4400550" cy="579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0826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927123"/>
            <a:ext cx="4448364" cy="4965803"/>
          </a:xfrm>
        </p:spPr>
        <p:txBody>
          <a:bodyPr/>
          <a:lstStyle/>
          <a:p>
            <a:r>
              <a:rPr lang="en-US" dirty="0"/>
              <a:t>Any agenda items you’d like to have added for the spring meeting? </a:t>
            </a:r>
          </a:p>
          <a:p>
            <a:pPr marL="0" indent="0">
              <a:buNone/>
            </a:pPr>
            <a:endParaRPr lang="en-US" dirty="0">
              <a:solidFill>
                <a:srgbClr val="00B0F0"/>
              </a:solidFill>
            </a:endParaRPr>
          </a:p>
          <a:p>
            <a:r>
              <a:rPr lang="en-US" dirty="0"/>
              <a:t>We are always looking for more support for our students – if you would like to work with us on creating any scholarships, please contact me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78659"/>
            <a:ext cx="5517208" cy="161203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Next meeting items and Close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825" y="1201783"/>
            <a:ext cx="3314700" cy="45197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167DEC-CAA8-40F1-9411-C2E19658C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99" y="1229233"/>
            <a:ext cx="3419952" cy="45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6010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pPr algn="ctr"/>
            <a:r>
              <a:rPr lang="en-US" dirty="0"/>
              <a:t>Q&amp;A/General Discussion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2507226"/>
            <a:ext cx="8706311" cy="40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21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263342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Next Advisory Board Meeting: Spring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2BA33-C2B0-4C84-B3DE-3F92ED8A3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789583"/>
            <a:ext cx="8078931" cy="34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5524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28625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AGENDA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38100" y="2097881"/>
            <a:ext cx="4705350" cy="456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FALL MEETING AGENDA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endParaRPr lang="en-US" altLang="en-US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SzTx/>
              <a:buNone/>
            </a:pPr>
            <a:endParaRPr lang="en-US" altLang="en-US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Greetings &amp; Introductions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Update on Programs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New Arch/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Constr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/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faculty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Class events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New job-seeking events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rgbClr val="C00000"/>
                </a:solidFill>
                <a:latin typeface="Century Gothic" panose="020B0502020202020204" pitchFamily="34" charset="0"/>
              </a:rPr>
              <a:t>Other updates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</a:pP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Next meeting items and Close</a:t>
            </a:r>
          </a:p>
          <a:p>
            <a:pPr marL="1371600" lvl="3" indent="0"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972050" y="428625"/>
            <a:ext cx="4000500" cy="6029325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717675"/>
            <a:ext cx="2625725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0" y="1717675"/>
            <a:ext cx="3086100" cy="3979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428626"/>
            <a:ext cx="4171950" cy="6029324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38100" y="14616"/>
            <a:ext cx="4933950" cy="20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59" y="818707"/>
            <a:ext cx="5211607" cy="6074219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Associate of Science in Architectural Design and Construction Technology: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>
                <a:highlight>
                  <a:srgbClr val="FFFF00"/>
                </a:highlight>
                <a:latin typeface="Adobe Devanagari" panose="02040503050201020203" pitchFamily="18" charset="0"/>
              </a:rPr>
              <a:t>Fall 2019</a:t>
            </a:r>
            <a:r>
              <a:rPr lang="en-US" altLang="en-US" dirty="0">
                <a:latin typeface="Adobe Devanagari" panose="02040503050201020203" pitchFamily="18" charset="0"/>
              </a:rPr>
              <a:t>:  103 students, 45 </a:t>
            </a:r>
            <a:r>
              <a:rPr lang="en-US" altLang="en-US" dirty="0" err="1">
                <a:latin typeface="Adobe Devanagari" panose="02040503050201020203" pitchFamily="18" charset="0"/>
              </a:rPr>
              <a:t>pt</a:t>
            </a:r>
            <a:r>
              <a:rPr lang="en-US" altLang="en-US" dirty="0">
                <a:latin typeface="Adobe Devanagari" panose="02040503050201020203" pitchFamily="18" charset="0"/>
              </a:rPr>
              <a:t>, 58 ft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Av. Age  24.4, 28 female, 22.18 size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Degrees conferred: 19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Fall 2019 is highest enrollment 14-19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Compared to </a:t>
            </a:r>
            <a:r>
              <a:rPr lang="en-US" altLang="en-US" dirty="0">
                <a:highlight>
                  <a:srgbClr val="FFFF00"/>
                </a:highlight>
                <a:latin typeface="Adobe Devanagari" panose="02040503050201020203" pitchFamily="18" charset="0"/>
              </a:rPr>
              <a:t>2015</a:t>
            </a:r>
            <a:r>
              <a:rPr lang="en-US" altLang="en-US" dirty="0">
                <a:latin typeface="Adobe Devanagari" panose="02040503050201020203" pitchFamily="18" charset="0"/>
              </a:rPr>
              <a:t>:  48, 22pt, 26ft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Av age 25.5, 15 female, 24.5 size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Degrees conferred: 7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807846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Program Updates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5FAA-8E9A-43A5-BA98-5E0A33841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0" y="1870075"/>
            <a:ext cx="3086100" cy="397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6343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59" y="1031359"/>
            <a:ext cx="5158445" cy="5861568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Associate of Science in Civil Engineering Technology: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38 in </a:t>
            </a:r>
            <a:r>
              <a:rPr lang="en-US" altLang="en-US" dirty="0">
                <a:highlight>
                  <a:srgbClr val="FFFF00"/>
                </a:highlight>
                <a:latin typeface="Adobe Devanagari" panose="02040503050201020203" pitchFamily="18" charset="0"/>
              </a:rPr>
              <a:t>Fall 2019  </a:t>
            </a:r>
            <a:r>
              <a:rPr lang="en-US" altLang="en-US" dirty="0">
                <a:latin typeface="Adobe Devanagari" panose="02040503050201020203" pitchFamily="18" charset="0"/>
              </a:rPr>
              <a:t>15 ft 23 </a:t>
            </a:r>
            <a:r>
              <a:rPr lang="en-US" altLang="en-US" dirty="0" err="1">
                <a:latin typeface="Adobe Devanagari" panose="02040503050201020203" pitchFamily="18" charset="0"/>
              </a:rPr>
              <a:t>pt</a:t>
            </a:r>
            <a:r>
              <a:rPr lang="en-US" altLang="en-US" dirty="0">
                <a:latin typeface="Adobe Devanagari" panose="02040503050201020203" pitchFamily="18" charset="0"/>
              </a:rPr>
              <a:t>, 25.8 av age, 5 female of the 38, avg course size 26.9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34 in </a:t>
            </a:r>
            <a:r>
              <a:rPr lang="en-US" altLang="en-US" dirty="0">
                <a:highlight>
                  <a:srgbClr val="FFFF00"/>
                </a:highlight>
                <a:latin typeface="Adobe Devanagari" panose="02040503050201020203" pitchFamily="18" charset="0"/>
              </a:rPr>
              <a:t>Fall 2014</a:t>
            </a:r>
            <a:r>
              <a:rPr lang="en-US" altLang="en-US" dirty="0">
                <a:latin typeface="Adobe Devanagari" panose="02040503050201020203" pitchFamily="18" charset="0"/>
              </a:rPr>
              <a:t>, 14 ft, 20 </a:t>
            </a:r>
            <a:r>
              <a:rPr lang="en-US" altLang="en-US" dirty="0" err="1">
                <a:latin typeface="Adobe Devanagari" panose="02040503050201020203" pitchFamily="18" charset="0"/>
              </a:rPr>
              <a:t>pt</a:t>
            </a:r>
            <a:r>
              <a:rPr lang="en-US" altLang="en-US" dirty="0">
                <a:latin typeface="Adobe Devanagari" panose="02040503050201020203" pitchFamily="18" charset="0"/>
              </a:rPr>
              <a:t>, 4 female</a:t>
            </a: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Avg course size 22 age 26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  <a:p>
            <a:pPr marL="0" indent="0">
              <a:buNone/>
            </a:pPr>
            <a:r>
              <a:rPr lang="en-US" altLang="en-US" dirty="0">
                <a:latin typeface="Adobe Devanagari" panose="02040503050201020203" pitchFamily="18" charset="0"/>
              </a:rPr>
              <a:t>Note: enrollment high was in 2016 at 65</a:t>
            </a:r>
          </a:p>
          <a:p>
            <a:pPr marL="0" indent="0">
              <a:buNone/>
            </a:pPr>
            <a:endParaRPr lang="en-US" altLang="en-US" dirty="0">
              <a:latin typeface="Adobe Devanagari" panose="02040503050201020203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59" y="127820"/>
            <a:ext cx="7210529" cy="1184146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Program Updates, Continued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5FAA-8E9A-43A5-BA98-5E0A33841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0" y="1870075"/>
            <a:ext cx="3086100" cy="397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2532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59" y="1590261"/>
            <a:ext cx="4809285" cy="5302665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Have removed CCC Engineering Support Specialist from SOBT curriculum –zero enrollment</a:t>
            </a:r>
          </a:p>
          <a:p>
            <a:r>
              <a:rPr lang="en-US" dirty="0">
                <a:solidFill>
                  <a:srgbClr val="C00000"/>
                </a:solidFill>
              </a:rPr>
              <a:t>Are reviewing other possible certificates we can add – perhaps relating to LEED, other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Are reviewing adding professional certification competencies/material to existing courses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1681316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Program Updates,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continued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5010C4-263F-46DC-839B-A8F21FF81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110" y="1039813"/>
            <a:ext cx="3626716" cy="507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3144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 noGrp="1"/>
          </p:cNvSpPr>
          <p:nvPr>
            <p:ph type="title"/>
          </p:nvPr>
        </p:nvSpPr>
        <p:spPr>
          <a:xfrm>
            <a:off x="112713" y="261257"/>
            <a:ext cx="4707481" cy="966651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New Faculty</a:t>
            </a:r>
            <a:br>
              <a:rPr altLang="en-US" sz="35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7171" name="Content Placeholder 3"/>
          <p:cNvSpPr txBox="1">
            <a:spLocks noGrp="1"/>
          </p:cNvSpPr>
          <p:nvPr>
            <p:ph idx="1"/>
          </p:nvPr>
        </p:nvSpPr>
        <p:spPr>
          <a:xfrm>
            <a:off x="112713" y="1330326"/>
            <a:ext cx="4859337" cy="5527674"/>
          </a:xfrm>
        </p:spPr>
        <p:txBody>
          <a:bodyPr/>
          <a:lstStyle/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Full-time faculty hired! Started August of this year – please welcome Professor John Montoya</a:t>
            </a:r>
            <a:endParaRPr altLang="en-US" sz="2500" dirty="0">
              <a:latin typeface="Adobe Devanagari" panose="02040503050201020203" pitchFamily="18" charset="0"/>
            </a:endParaRPr>
          </a:p>
          <a:p>
            <a:pPr eaLnBrk="1" hangingPunct="1"/>
            <a:r>
              <a:rPr altLang="en-US" sz="2500" dirty="0">
                <a:latin typeface="Adobe Devanagari" panose="02040503050201020203" pitchFamily="18" charset="0"/>
              </a:rPr>
              <a:t>Claire Etienne</a:t>
            </a:r>
          </a:p>
          <a:p>
            <a:pPr eaLnBrk="1" hangingPunct="1"/>
            <a:r>
              <a:rPr lang="en-US" altLang="en-US" sz="2500" dirty="0">
                <a:latin typeface="Adobe Devanagari" panose="02040503050201020203" pitchFamily="18" charset="0"/>
              </a:rPr>
              <a:t>Carlos Marcet not available spring 2021</a:t>
            </a:r>
          </a:p>
          <a:p>
            <a:pPr marL="0" indent="0" eaLnBrk="1" hangingPunct="1">
              <a:buNone/>
            </a:pPr>
            <a:endParaRPr lang="en-US" altLang="en-US" sz="2500" dirty="0">
              <a:latin typeface="Adobe Devanagari" panose="02040503050201020203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2500" dirty="0">
                <a:latin typeface="Adobe Devanagari" panose="02040503050201020203" pitchFamily="18" charset="0"/>
              </a:rPr>
              <a:t>A huge thanks to Munir (Max) Al-Suleh who helped immensely last year as we conducted our search for a full-time faculty member</a:t>
            </a:r>
            <a:endParaRPr altLang="en-US" sz="2500" dirty="0">
              <a:latin typeface="Adobe Devanagari" panose="02040503050201020203" pitchFamily="18" charset="0"/>
            </a:endParaRPr>
          </a:p>
        </p:txBody>
      </p:sp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1B2396-E986-496F-B245-EF4BBF658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99" y="1229233"/>
            <a:ext cx="3419952" cy="45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950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C119-C933-49AE-B687-6D6ABAD8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92765"/>
            <a:ext cx="8706677" cy="1597923"/>
          </a:xfrm>
        </p:spPr>
        <p:txBody>
          <a:bodyPr/>
          <a:lstStyle/>
          <a:p>
            <a:r>
              <a:rPr lang="en-US" sz="3600" dirty="0"/>
              <a:t>Class events-Professor Marcet:</a:t>
            </a:r>
            <a:br>
              <a:rPr lang="en-US" sz="3600" dirty="0"/>
            </a:br>
            <a:r>
              <a:rPr lang="en-US" sz="3600" dirty="0">
                <a:solidFill>
                  <a:srgbClr val="C00000"/>
                </a:solidFill>
              </a:rPr>
              <a:t>Fall 2020 Architecture Field Trip</a:t>
            </a:r>
            <a:br>
              <a:rPr lang="en-US" sz="3600" dirty="0"/>
            </a:br>
            <a:r>
              <a:rPr lang="en-US" sz="3600" dirty="0"/>
              <a:t>Thanks to GM – Steve Boling, Brooks Freund</a:t>
            </a:r>
          </a:p>
        </p:txBody>
      </p:sp>
      <p:pic>
        <p:nvPicPr>
          <p:cNvPr id="4" name="Picture 2" descr="field trip marcet brooks and freund">
            <a:extLst>
              <a:ext uri="{FF2B5EF4-FFF2-40B4-BE49-F238E27FC236}">
                <a16:creationId xmlns:a16="http://schemas.microsoft.com/office/drawing/2014/main" id="{3E5ABC91-1F9E-42ED-9ADF-7B9441776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08" y="2504048"/>
            <a:ext cx="7358991" cy="435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1F8967-20F5-4C63-B307-5567E435C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Adobe Devanagari" panose="02040503050201020203" pitchFamily="18" charset="0"/>
              </a:rPr>
              <a:t>New “West End at </a:t>
            </a:r>
            <a:r>
              <a:rPr lang="en-US" altLang="en-US" sz="3600" dirty="0" err="1">
                <a:solidFill>
                  <a:schemeClr val="accent2">
                    <a:lumMod val="50000"/>
                  </a:schemeClr>
                </a:solidFill>
                <a:latin typeface="Adobe Devanagari" panose="02040503050201020203" pitchFamily="18" charset="0"/>
              </a:rPr>
              <a:t>Citywalk</a:t>
            </a:r>
            <a:r>
              <a:rPr lang="en-US" altLang="en-US" sz="3600" dirty="0">
                <a:solidFill>
                  <a:schemeClr val="accent2">
                    <a:lumMod val="50000"/>
                  </a:schemeClr>
                </a:solidFill>
                <a:latin typeface="Adobe Devanagari" panose="02040503050201020203" pitchFamily="18" charset="0"/>
              </a:rPr>
              <a:t>” Job Site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1684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330325"/>
            <a:ext cx="4893628" cy="5562601"/>
          </a:xfrm>
        </p:spPr>
        <p:txBody>
          <a:bodyPr/>
          <a:lstStyle/>
          <a:p>
            <a:r>
              <a:rPr lang="en-US" dirty="0"/>
              <a:t>April 2 All-SOBT job fair was canceled. Decision made to hold a ‘live’ event in spring 2021, although with recent case rises, we’ve decided to schedule as virtual job expo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Please mark your calendars and spread the word:</a:t>
            </a:r>
          </a:p>
          <a:p>
            <a:pPr marL="0" indent="0">
              <a:buNone/>
            </a:pPr>
            <a:r>
              <a:rPr lang="en-US" dirty="0"/>
              <a:t>Thursday, February 11</a:t>
            </a:r>
            <a:r>
              <a:rPr lang="en-US" baseline="30000" dirty="0"/>
              <a:t>th</a:t>
            </a:r>
            <a:r>
              <a:rPr lang="en-US" dirty="0"/>
              <a:t>, 3 to 6 pm – no cost to employers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127819"/>
            <a:ext cx="4524150" cy="1356424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Job Seeking Events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BE1A2E-24BE-43C1-9188-FB4CD641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50" y="1870075"/>
            <a:ext cx="3086100" cy="397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1029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1330325"/>
            <a:ext cx="2979737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1330325"/>
            <a:ext cx="4448364" cy="556260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Schulze grant and CARES grant – weren’t able to do much for-credit assistance with existing architecture/construction portfolio of programs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Are planning to use CARES funds in spring term to tie CAD professional certification to current courses – will use funds to pay for certification exams for students as well as tuition benefits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160" y="78659"/>
            <a:ext cx="5517208" cy="161203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OTHER UPDATES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825" y="1201783"/>
            <a:ext cx="3314700" cy="45197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8B67D-E9C4-4639-9AA8-97136CF92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445" y="615142"/>
            <a:ext cx="3914980" cy="5710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20C4AD-CFD0-4F77-BE64-891922860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3450" y="463551"/>
            <a:ext cx="4400550" cy="579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1977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491</Words>
  <Application>Microsoft Office PowerPoint</Application>
  <PresentationFormat>On-screen Show (4:3)</PresentationFormat>
  <Paragraphs>65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MS PGothic</vt:lpstr>
      <vt:lpstr>MS PGothic</vt:lpstr>
      <vt:lpstr>Adobe Devanagari</vt:lpstr>
      <vt:lpstr>Arial</vt:lpstr>
      <vt:lpstr>Calibri</vt:lpstr>
      <vt:lpstr>Calibri Light</vt:lpstr>
      <vt:lpstr>Century Gothic</vt:lpstr>
      <vt:lpstr>Office Theme</vt:lpstr>
      <vt:lpstr>PowerPoint Presentation</vt:lpstr>
      <vt:lpstr>AGENDA</vt:lpstr>
      <vt:lpstr>Program Updates</vt:lpstr>
      <vt:lpstr>Program Updates, Continued </vt:lpstr>
      <vt:lpstr>Program Updates, continued</vt:lpstr>
      <vt:lpstr>New Faculty </vt:lpstr>
      <vt:lpstr>Class events-Professor Marcet: Fall 2020 Architecture Field Trip Thanks to GM – Steve Boling, Brooks Freund</vt:lpstr>
      <vt:lpstr>Job Seeking Events</vt:lpstr>
      <vt:lpstr>OTHER UPDATES</vt:lpstr>
      <vt:lpstr>Other updates, continued</vt:lpstr>
      <vt:lpstr>Next meeting items and Close</vt:lpstr>
      <vt:lpstr>Q&amp;A/General Discussion </vt:lpstr>
      <vt:lpstr> Next Advisory Board Meeting: Spring 2021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Lisa Dick</cp:lastModifiedBy>
  <cp:revision>16</cp:revision>
  <cp:lastPrinted>2018-10-12T13:32:40Z</cp:lastPrinted>
  <dcterms:created xsi:type="dcterms:W3CDTF">2018-10-12T13:32:04Z</dcterms:created>
  <dcterms:modified xsi:type="dcterms:W3CDTF">2021-01-27T15:24:18Z</dcterms:modified>
</cp:coreProperties>
</file>