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7" r:id="rId8"/>
    <p:sldId id="262" r:id="rId9"/>
    <p:sldId id="263" r:id="rId10"/>
    <p:sldId id="264" r:id="rId11"/>
    <p:sldId id="265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3D5D3A-372A-4359-88A2-1713A287C175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683502-C295-40EE-8B8E-F367367B8958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3D5D3A-372A-4359-88A2-1713A287C175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683502-C295-40EE-8B8E-F367367B89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3D5D3A-372A-4359-88A2-1713A287C175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683502-C295-40EE-8B8E-F367367B89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3D5D3A-372A-4359-88A2-1713A287C175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683502-C295-40EE-8B8E-F367367B89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3D5D3A-372A-4359-88A2-1713A287C175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683502-C295-40EE-8B8E-F367367B895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3D5D3A-372A-4359-88A2-1713A287C175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683502-C295-40EE-8B8E-F367367B89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3D5D3A-372A-4359-88A2-1713A287C175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683502-C295-40EE-8B8E-F367367B8958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3D5D3A-372A-4359-88A2-1713A287C175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683502-C295-40EE-8B8E-F367367B89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3D5D3A-372A-4359-88A2-1713A287C175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683502-C295-40EE-8B8E-F367367B89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3D5D3A-372A-4359-88A2-1713A287C175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683502-C295-40EE-8B8E-F367367B89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FE3D5D3A-372A-4359-88A2-1713A287C175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28683502-C295-40EE-8B8E-F367367B89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E3D5D3A-372A-4359-88A2-1713A287C175}" type="datetimeFigureOut">
              <a:rPr lang="en-US" smtClean="0"/>
              <a:t>10/1/2009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28683502-C295-40EE-8B8E-F367367B895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Guided Reading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“Change Your Classroom From Yawning to Yearning With One Simple Technique”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FOR THE STUDENT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Feel reading assignments are more manageable</a:t>
            </a:r>
          </a:p>
          <a:p>
            <a:pPr lvl="1"/>
            <a:r>
              <a:rPr lang="en-US" dirty="0" smtClean="0"/>
              <a:t>Less time spent in frustration</a:t>
            </a:r>
          </a:p>
          <a:p>
            <a:pPr lvl="1"/>
            <a:r>
              <a:rPr lang="en-US" dirty="0" smtClean="0"/>
              <a:t>More time spent focusing</a:t>
            </a:r>
          </a:p>
          <a:p>
            <a:r>
              <a:rPr lang="en-US" dirty="0" smtClean="0"/>
              <a:t>Able to participate in class</a:t>
            </a:r>
          </a:p>
          <a:p>
            <a:pPr lvl="1"/>
            <a:r>
              <a:rPr lang="en-US" dirty="0" smtClean="0"/>
              <a:t>Gain confidence</a:t>
            </a:r>
          </a:p>
          <a:p>
            <a:r>
              <a:rPr lang="en-US" dirty="0" smtClean="0"/>
              <a:t>Able to get clarification</a:t>
            </a:r>
          </a:p>
          <a:p>
            <a:r>
              <a:rPr lang="en-US" dirty="0" smtClean="0"/>
              <a:t>Have a prepared study guide for exams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MAKE A GUIDED 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the chapter yourself</a:t>
            </a:r>
          </a:p>
          <a:p>
            <a:pPr lvl="1"/>
            <a:r>
              <a:rPr lang="en-US" dirty="0" smtClean="0"/>
              <a:t>It’s imperative that you know what your students are reading</a:t>
            </a:r>
          </a:p>
          <a:p>
            <a:r>
              <a:rPr lang="en-US" dirty="0" smtClean="0"/>
              <a:t>**Outline important concepts based on 	learning objectives/NCLEX Blueprint</a:t>
            </a:r>
          </a:p>
          <a:p>
            <a:pPr lvl="1"/>
            <a:r>
              <a:rPr lang="en-US" dirty="0" smtClean="0"/>
              <a:t>As you read, discern “nice to know” from “need to know”</a:t>
            </a:r>
          </a:p>
          <a:p>
            <a:pPr lvl="1"/>
            <a:r>
              <a:rPr lang="en-US" dirty="0" smtClean="0"/>
              <a:t>Trust yourself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MAKE A GUIDED 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Develop a word document (</a:t>
            </a:r>
            <a:r>
              <a:rPr lang="en-US" dirty="0" err="1" smtClean="0"/>
              <a:t>pdf</a:t>
            </a:r>
            <a:r>
              <a:rPr lang="en-US" dirty="0" smtClean="0"/>
              <a:t>) including:</a:t>
            </a:r>
          </a:p>
          <a:p>
            <a:pPr lvl="1"/>
            <a:r>
              <a:rPr lang="en-US" dirty="0" smtClean="0"/>
              <a:t>Name of text and chapter to be read</a:t>
            </a:r>
          </a:p>
          <a:p>
            <a:pPr lvl="1"/>
            <a:r>
              <a:rPr lang="en-US" dirty="0" smtClean="0"/>
              <a:t>Open with a “What you already know..” question</a:t>
            </a:r>
          </a:p>
          <a:p>
            <a:pPr lvl="1"/>
            <a:r>
              <a:rPr lang="en-US" dirty="0" smtClean="0"/>
              <a:t>Begin reading on page…stop at page….</a:t>
            </a:r>
          </a:p>
          <a:p>
            <a:pPr lvl="1"/>
            <a:r>
              <a:rPr lang="en-US" dirty="0" smtClean="0"/>
              <a:t>Pose a question or two regarding that particular section</a:t>
            </a:r>
          </a:p>
          <a:p>
            <a:pPr lvl="1"/>
            <a:r>
              <a:rPr lang="en-US" dirty="0" smtClean="0"/>
              <a:t>Now skim pages…begin reading again…</a:t>
            </a:r>
          </a:p>
          <a:p>
            <a:pPr lvl="1"/>
            <a:r>
              <a:rPr lang="en-US" dirty="0" smtClean="0"/>
              <a:t>Give small blocks to read</a:t>
            </a:r>
          </a:p>
          <a:p>
            <a:pPr lvl="1"/>
            <a:r>
              <a:rPr lang="en-US" dirty="0" smtClean="0"/>
              <a:t>Pose more questions</a:t>
            </a:r>
          </a:p>
          <a:p>
            <a:pPr lvl="1"/>
            <a:r>
              <a:rPr lang="en-US" dirty="0" smtClean="0"/>
              <a:t>Finish by asking “What concepts need further explanation?”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HELPFUL SUGGESTIONS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dirty="0" smtClean="0"/>
              <a:t>Cut the material down</a:t>
            </a:r>
          </a:p>
          <a:p>
            <a:pPr lvl="1"/>
            <a:r>
              <a:rPr lang="en-US" dirty="0" smtClean="0"/>
              <a:t>The idea is to focus</a:t>
            </a:r>
          </a:p>
          <a:p>
            <a:r>
              <a:rPr lang="en-US" dirty="0" smtClean="0"/>
              <a:t>Don’t ask too many questions</a:t>
            </a:r>
          </a:p>
          <a:p>
            <a:pPr lvl="1"/>
            <a:r>
              <a:rPr lang="en-US" dirty="0" smtClean="0"/>
              <a:t>No more than 5 pages of GR</a:t>
            </a:r>
          </a:p>
          <a:p>
            <a:r>
              <a:rPr lang="en-US" dirty="0" smtClean="0"/>
              <a:t>Use variety</a:t>
            </a:r>
          </a:p>
          <a:p>
            <a:pPr lvl="1"/>
            <a:r>
              <a:rPr lang="en-US" dirty="0" smtClean="0"/>
              <a:t>Have them draw pictures</a:t>
            </a:r>
          </a:p>
          <a:p>
            <a:pPr lvl="1"/>
            <a:r>
              <a:rPr lang="en-US" dirty="0" smtClean="0"/>
              <a:t>Fill in the blanks</a:t>
            </a:r>
          </a:p>
          <a:p>
            <a:pPr lvl="1"/>
            <a:r>
              <a:rPr lang="en-US" dirty="0" smtClean="0"/>
              <a:t>Charts and graphs</a:t>
            </a:r>
          </a:p>
          <a:p>
            <a:r>
              <a:rPr lang="en-US" dirty="0" smtClean="0"/>
              <a:t>Use the GRs to design your test questions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10% of grade for completion of GR; take points off if incomplete or answers too short</a:t>
            </a:r>
          </a:p>
          <a:p>
            <a:r>
              <a:rPr lang="en-US" dirty="0" smtClean="0"/>
              <a:t>Handwritten; leave enough space for complete answer</a:t>
            </a:r>
          </a:p>
          <a:p>
            <a:r>
              <a:rPr lang="en-US" dirty="0" smtClean="0"/>
              <a:t>Instructor provides answer keys; student’s responsibility to check their answer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Presentation from: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sz="3600" dirty="0" smtClean="0"/>
              <a:t>Nurse Educators Conference in the Rockies</a:t>
            </a:r>
          </a:p>
          <a:p>
            <a:pPr algn="ctr">
              <a:buNone/>
            </a:pPr>
            <a:r>
              <a:rPr lang="en-US" sz="2800" dirty="0" smtClean="0"/>
              <a:t>July 14, 2009</a:t>
            </a:r>
          </a:p>
          <a:p>
            <a:pPr algn="ctr">
              <a:buNone/>
            </a:pPr>
            <a:r>
              <a:rPr lang="en-US" sz="2800" dirty="0" smtClean="0"/>
              <a:t>by</a:t>
            </a:r>
          </a:p>
          <a:p>
            <a:pPr algn="ctr">
              <a:buNone/>
            </a:pPr>
            <a:r>
              <a:rPr lang="en-US" sz="2800" dirty="0" err="1" smtClean="0"/>
              <a:t>Jinjer</a:t>
            </a:r>
            <a:r>
              <a:rPr lang="en-US" sz="2800" dirty="0" smtClean="0"/>
              <a:t> Mitchell, RN, MSN</a:t>
            </a:r>
          </a:p>
          <a:p>
            <a:pPr algn="ctr">
              <a:buNone/>
            </a:pPr>
            <a:r>
              <a:rPr lang="en-US" sz="2800" dirty="0" err="1" smtClean="0"/>
              <a:t>Sharol</a:t>
            </a:r>
            <a:r>
              <a:rPr lang="en-US" sz="2800" dirty="0" smtClean="0"/>
              <a:t> Finley, RN, MSN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BEGINNING NURSING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multiple large reading assignments</a:t>
            </a:r>
          </a:p>
          <a:p>
            <a:r>
              <a:rPr lang="en-US" dirty="0" smtClean="0"/>
              <a:t>Have limited time</a:t>
            </a:r>
          </a:p>
          <a:p>
            <a:r>
              <a:rPr lang="en-US" dirty="0" smtClean="0"/>
              <a:t>Have difficulty determining what is “important” versus what is “nice” to know</a:t>
            </a:r>
          </a:p>
          <a:p>
            <a:r>
              <a:rPr lang="en-US" dirty="0" smtClean="0"/>
              <a:t>Often feel overwhelmed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BEGINNING NURSE EDUCATORS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Commonalities:</a:t>
            </a:r>
          </a:p>
          <a:p>
            <a:r>
              <a:rPr lang="en-US" dirty="0" smtClean="0"/>
              <a:t>Have large amounts of material to cover</a:t>
            </a:r>
          </a:p>
          <a:p>
            <a:r>
              <a:rPr lang="en-US" dirty="0" smtClean="0"/>
              <a:t>Have difficulty discerning what is imperative for students to learn from the material</a:t>
            </a:r>
          </a:p>
          <a:p>
            <a:r>
              <a:rPr lang="en-US" dirty="0" smtClean="0"/>
              <a:t>Feel as overwhelmed as their students</a:t>
            </a:r>
          </a:p>
          <a:p>
            <a:pPr lvl="8">
              <a:buNone/>
            </a:pPr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 err="1" smtClean="0"/>
              <a:t>Giddens</a:t>
            </a:r>
            <a:r>
              <a:rPr lang="en-US" dirty="0" smtClean="0"/>
              <a:t> &amp; Brady, 2007)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SOLUTION:GUIDED 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Assist students with focused reading</a:t>
            </a:r>
          </a:p>
          <a:p>
            <a:r>
              <a:rPr lang="en-US" dirty="0" smtClean="0"/>
              <a:t>A tool that directs students through assigned chapters</a:t>
            </a:r>
          </a:p>
          <a:p>
            <a:pPr lvl="1"/>
            <a:r>
              <a:rPr lang="en-US" dirty="0" smtClean="0"/>
              <a:t>Like reading a map through the chapter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GUIDED 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Begin with “What you already know”</a:t>
            </a:r>
          </a:p>
          <a:p>
            <a:pPr lvl="1"/>
            <a:r>
              <a:rPr lang="en-US" dirty="0" smtClean="0"/>
              <a:t>Build on previous knowledge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Examples:   Do you know someone who has had a 		    heart attack? What was it like for them?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r>
              <a:rPr lang="en-US" dirty="0" smtClean="0"/>
              <a:t>	Have you ever known anyone with edema? What did </a:t>
            </a:r>
            <a:r>
              <a:rPr lang="en-US" dirty="0" smtClean="0"/>
              <a:t>that look like?</a:t>
            </a: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GUIDED 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Ask key questions along the way</a:t>
            </a:r>
          </a:p>
          <a:p>
            <a:pPr lvl="1"/>
            <a:r>
              <a:rPr lang="en-US" dirty="0" smtClean="0"/>
              <a:t>Questions help clarify material</a:t>
            </a:r>
          </a:p>
          <a:p>
            <a:pPr lvl="1"/>
            <a:r>
              <a:rPr lang="en-US" dirty="0" smtClean="0"/>
              <a:t>Also help students discover knowledge deficits</a:t>
            </a:r>
          </a:p>
          <a:p>
            <a:r>
              <a:rPr lang="en-US" dirty="0" smtClean="0"/>
              <a:t>Take the guesswork out of what material should be thoroughly read versus skimming “nice to know” material</a:t>
            </a:r>
          </a:p>
          <a:p>
            <a:pPr lvl="1"/>
            <a:r>
              <a:rPr lang="en-US" dirty="0" smtClean="0"/>
              <a:t>Key concepts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BENEFITS FOR THE EDUCATOR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break away from content driven lecture</a:t>
            </a:r>
          </a:p>
          <a:p>
            <a:r>
              <a:rPr lang="en-US" dirty="0" smtClean="0"/>
              <a:t>Class time can be utilized for:</a:t>
            </a:r>
          </a:p>
          <a:p>
            <a:pPr lvl="1"/>
            <a:r>
              <a:rPr lang="en-US" dirty="0" smtClean="0"/>
              <a:t>Critical thinking exercises</a:t>
            </a:r>
          </a:p>
          <a:p>
            <a:pPr lvl="1"/>
            <a:r>
              <a:rPr lang="en-US" dirty="0" smtClean="0"/>
              <a:t>Case studies</a:t>
            </a:r>
          </a:p>
          <a:p>
            <a:pPr lvl="1"/>
            <a:r>
              <a:rPr lang="en-US" dirty="0" smtClean="0"/>
              <a:t>Discussion</a:t>
            </a:r>
          </a:p>
          <a:p>
            <a:pPr lvl="1"/>
            <a:r>
              <a:rPr lang="en-US" dirty="0" smtClean="0"/>
              <a:t>Clarification of difficult concepts</a:t>
            </a:r>
          </a:p>
          <a:p>
            <a:pPr lvl="1"/>
            <a:r>
              <a:rPr lang="en-US" dirty="0" smtClean="0"/>
              <a:t>Active learning</a:t>
            </a:r>
          </a:p>
          <a:p>
            <a:pPr lvl="2"/>
            <a:r>
              <a:rPr lang="en-US" dirty="0" smtClean="0"/>
              <a:t>Give group </a:t>
            </a:r>
            <a:r>
              <a:rPr lang="en-US" dirty="0" err="1" smtClean="0"/>
              <a:t>scenerios</a:t>
            </a:r>
            <a:r>
              <a:rPr lang="en-US" dirty="0" smtClean="0"/>
              <a:t>; have them act out </a:t>
            </a:r>
            <a:r>
              <a:rPr lang="en-US" dirty="0" err="1" smtClean="0"/>
              <a:t>scenerios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BENEFITS FOR THE EDUCATOR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come prepared for class</a:t>
            </a:r>
          </a:p>
          <a:p>
            <a:pPr lvl="1"/>
            <a:r>
              <a:rPr lang="en-US" dirty="0" smtClean="0"/>
              <a:t>No more blank stares</a:t>
            </a:r>
          </a:p>
          <a:p>
            <a:pPr lvl="1"/>
            <a:r>
              <a:rPr lang="en-US" dirty="0" smtClean="0"/>
              <a:t>Bring questions</a:t>
            </a:r>
          </a:p>
          <a:p>
            <a:r>
              <a:rPr lang="en-US" dirty="0" smtClean="0"/>
              <a:t>No more passive learning</a:t>
            </a:r>
          </a:p>
          <a:p>
            <a:pPr lvl="1"/>
            <a:r>
              <a:rPr lang="en-US" dirty="0" smtClean="0"/>
              <a:t>“Arm chair learning” waiting to be filled with knowledge</a:t>
            </a:r>
          </a:p>
          <a:p>
            <a:pPr lvl="1"/>
            <a:r>
              <a:rPr lang="en-US" dirty="0" smtClean="0"/>
              <a:t>Students are partners in learning</a:t>
            </a:r>
          </a:p>
          <a:p>
            <a:r>
              <a:rPr lang="en-US" dirty="0" smtClean="0"/>
              <a:t>Exam questions easily taken from GRs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108</TotalTime>
  <Words>487</Words>
  <Application>Microsoft Office PowerPoint</Application>
  <PresentationFormat>On-screen Show (4:3)</PresentationFormat>
  <Paragraphs>91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Metro</vt:lpstr>
      <vt:lpstr>Guided Reading</vt:lpstr>
      <vt:lpstr>Slide 2</vt:lpstr>
      <vt:lpstr>BEGINNING NURSING STUDENTS</vt:lpstr>
      <vt:lpstr>BEGINNING NURSE EDUCATORS</vt:lpstr>
      <vt:lpstr>SOLUTION:GUIDED READINGS</vt:lpstr>
      <vt:lpstr>GUIDED READINGS</vt:lpstr>
      <vt:lpstr>GUIDED READINGS</vt:lpstr>
      <vt:lpstr>BENEFITS FOR THE EDUCATOR</vt:lpstr>
      <vt:lpstr>BENEFITS FOR THE EDUCATOR</vt:lpstr>
      <vt:lpstr>BENEFITS FOR THE STUDENT</vt:lpstr>
      <vt:lpstr>HOW TO MAKE A GUIDED READING</vt:lpstr>
      <vt:lpstr>HOW TO MAKE A GUIDED READING</vt:lpstr>
      <vt:lpstr>HELPFUL SUGGESTIONS</vt:lpstr>
      <vt:lpstr>PRACTICAL USES</vt:lpstr>
    </vt:vector>
  </TitlesOfParts>
  <Company>Edison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Guided Reading</dc:title>
  <dc:creator>mkruger</dc:creator>
  <cp:lastModifiedBy>mkruger</cp:lastModifiedBy>
  <cp:revision>12</cp:revision>
  <dcterms:created xsi:type="dcterms:W3CDTF">2009-10-02T00:43:17Z</dcterms:created>
  <dcterms:modified xsi:type="dcterms:W3CDTF">2009-10-02T02:32:05Z</dcterms:modified>
</cp:coreProperties>
</file>