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91" r:id="rId2"/>
    <p:sldId id="263" r:id="rId3"/>
    <p:sldId id="334" r:id="rId4"/>
    <p:sldId id="337" r:id="rId5"/>
    <p:sldId id="336" r:id="rId6"/>
    <p:sldId id="323" r:id="rId7"/>
    <p:sldId id="339" r:id="rId8"/>
    <p:sldId id="340" r:id="rId9"/>
    <p:sldId id="297" r:id="rId1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7EB"/>
          </a:solidFill>
        </a:fill>
      </a:tcStyle>
    </a:wholeTbl>
    <a:band1H>
      <a:tcStyle>
        <a:tcBdr/>
        <a:fill>
          <a:solidFill>
            <a:srgbClr val="CFCCD4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CCD4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70A68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70A68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70A68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70A68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08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D2F340-B148-4D5C-A088-7304582969DD}" type="datetimeFigureOut">
              <a:rPr lang="en-US" smtClean="0"/>
              <a:t>11/17/2020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8A1FA-D9AE-4699-AAF9-875C48AC2B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0723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D3019B2-8CC7-4775-A70E-D049AB4256E2}" type="datetimeFigureOut">
              <a:rPr lang="en-US" altLang="en-US"/>
              <a:pPr>
                <a:defRPr/>
              </a:pPr>
              <a:t>11/17/2020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A163116-D63F-473E-89D2-73EF8F650F4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4E7F7F8A-D63E-420D-9E31-C362AA556928}" type="slidenum">
              <a:rPr lang="en-US" altLang="en-US"/>
              <a:pPr/>
              <a:t>2</a:t>
            </a:fld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4E7F7F8A-D63E-420D-9E31-C362AA556928}" type="slidenum">
              <a:rPr lang="en-US" altLang="en-US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1435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4E7F7F8A-D63E-420D-9E31-C362AA556928}" type="slidenum">
              <a:rPr lang="en-US" altLang="en-US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68039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32A21-C195-4691-886C-C5F46F5EAB52}" type="datetime1">
              <a:rPr lang="en-US" altLang="en-US"/>
              <a:pPr>
                <a:defRPr/>
              </a:pPr>
              <a:t>11/17/2020</a:t>
            </a:fld>
            <a:endParaRPr lang="en-US" altLang="en-US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91213-E734-408A-AE66-084354B20B8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1128603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3861B-F1C8-4F58-8353-2F56BDD925F3}" type="datetime1">
              <a:rPr lang="en-US" altLang="en-US"/>
              <a:pPr>
                <a:defRPr/>
              </a:pPr>
              <a:t>11/17/2020</a:t>
            </a:fld>
            <a:endParaRPr lang="en-US" altLang="en-US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24F6D-5555-45D0-AF96-2B25CA76334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3256352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ACFA2-6C9D-48AA-9A64-87622F4B351C}" type="datetime1">
              <a:rPr lang="en-US" altLang="en-US"/>
              <a:pPr>
                <a:defRPr/>
              </a:pPr>
              <a:t>11/17/2020</a:t>
            </a:fld>
            <a:endParaRPr lang="en-US" altLang="en-US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36B53-2E0B-4266-BA99-7DFF8D747CB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01404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10AE8-F5C9-490D-B555-43D647870AFB}" type="datetime1">
              <a:rPr lang="en-US" altLang="en-US"/>
              <a:pPr>
                <a:defRPr/>
              </a:pPr>
              <a:t>11/17/2020</a:t>
            </a:fld>
            <a:endParaRPr lang="en-US" altLang="en-US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EE25C-22BD-4798-9C76-3CA7F779ECE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98472931"/>
      </p:ext>
    </p:extLst>
  </p:cSld>
  <p:clrMapOvr>
    <a:masterClrMapping/>
  </p:clrMapOvr>
  <p:transition spd="slow"/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8DC55-BF75-4804-90EB-1C2DE87AB407}" type="datetime1">
              <a:rPr lang="en-US" altLang="en-US"/>
              <a:pPr>
                <a:defRPr/>
              </a:pPr>
              <a:t>11/17/2020</a:t>
            </a:fld>
            <a:endParaRPr lang="en-US" altLang="en-US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9A75F-072F-45A4-A44E-026AC89F2C6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528709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59709-BA1A-4C90-BF1F-718E834B872A}" type="datetime1">
              <a:rPr lang="en-US" altLang="en-US"/>
              <a:pPr>
                <a:defRPr/>
              </a:pPr>
              <a:t>11/17/2020</a:t>
            </a:fld>
            <a:endParaRPr lang="en-US" altLang="en-US" dirty="0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F97D4-47AB-4764-977F-131FF992725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13158209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E6844-CBB5-4E86-BF0E-0198E3EA56B8}" type="datetime1">
              <a:rPr lang="en-US" altLang="en-US"/>
              <a:pPr>
                <a:defRPr/>
              </a:pPr>
              <a:t>11/17/2020</a:t>
            </a:fld>
            <a:endParaRPr lang="en-US" altLang="en-US" dirty="0"/>
          </a:p>
        </p:txBody>
      </p:sp>
      <p:sp>
        <p:nvSpPr>
          <p:cNvPr id="8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79BE1-4DEA-48D9-B37A-AEBB28094DB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14017923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EA69E-B11B-4164-80A0-F368FD0A8224}" type="datetime1">
              <a:rPr lang="en-US" altLang="en-US"/>
              <a:pPr>
                <a:defRPr/>
              </a:pPr>
              <a:t>11/17/2020</a:t>
            </a:fld>
            <a:endParaRPr lang="en-US" altLang="en-US" dirty="0"/>
          </a:p>
        </p:txBody>
      </p:sp>
      <p:sp>
        <p:nvSpPr>
          <p:cNvPr id="4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00C1B-59D0-49BB-AED6-5CB7BA947BA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49045765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373EE-8DE8-44F1-84B1-79475C0FE483}" type="datetime1">
              <a:rPr lang="en-US" altLang="en-US"/>
              <a:pPr>
                <a:defRPr/>
              </a:pPr>
              <a:t>11/17/2020</a:t>
            </a:fld>
            <a:endParaRPr lang="en-US" altLang="en-US" dirty="0"/>
          </a:p>
        </p:txBody>
      </p:sp>
      <p:sp>
        <p:nvSpPr>
          <p:cNvPr id="3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A3BCA-82B3-4635-8441-7FD83CF1772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11725584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8A968-82C4-4703-BCFF-BD7EC9DF0988}" type="datetime1">
              <a:rPr lang="en-US" altLang="en-US"/>
              <a:pPr>
                <a:defRPr/>
              </a:pPr>
              <a:t>11/17/2020</a:t>
            </a:fld>
            <a:endParaRPr lang="en-US" altLang="en-US" dirty="0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D18B7-35DB-4A01-87A6-B9E5587AA0A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35951400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BE1E9-0C15-40F9-9D47-FDFB35EEACCE}" type="datetime1">
              <a:rPr lang="en-US" altLang="en-US"/>
              <a:pPr>
                <a:defRPr/>
              </a:pPr>
              <a:t>11/17/2020</a:t>
            </a:fld>
            <a:endParaRPr lang="en-US" altLang="en-US" dirty="0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37BED-D2A3-4E6C-8387-1C1AA62152F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17471842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 txBox="1"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F87CF61-7AC3-4971-8253-E03D8966B3FB}" type="datetime1">
              <a:rPr lang="en-US" altLang="en-US"/>
              <a:pPr>
                <a:defRPr/>
              </a:pPr>
              <a:t>11/17/2020</a:t>
            </a:fld>
            <a:endParaRPr lang="en-US" altLang="en-US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6BE3A28-70BA-4442-9436-9826B6E4346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  <a:ea typeface="MS PGothic" panose="020B0600070205080204" pitchFamily="34" charset="-128"/>
          <a:cs typeface="ＭＳ Ｐゴシック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charset="0"/>
          <a:ea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charset="0"/>
          <a:ea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charset="0"/>
          <a:ea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charset="0"/>
          <a:ea typeface="ＭＳ Ｐゴシック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  <a:ea typeface="MS PGothic" panose="020B0600070205080204" pitchFamily="34" charset="-128"/>
          <a:cs typeface="ＭＳ Ｐゴシック" charset="0"/>
        </a:defRPr>
      </a:lvl1pPr>
      <a:lvl2pPr marL="685800" lvl="1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  <a:ea typeface="MS PGothic" panose="020B0600070205080204" pitchFamily="34" charset="-128"/>
        </a:defRPr>
      </a:lvl2pPr>
      <a:lvl3pPr marL="1143000" lvl="2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  <a:ea typeface="MS PGothic" panose="020B0600070205080204" pitchFamily="34" charset="-128"/>
        </a:defRPr>
      </a:lvl3pPr>
      <a:lvl4pPr marL="1600200" lvl="3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  <a:ea typeface="MS PGothic" panose="020B0600070205080204" pitchFamily="34" charset="-128"/>
        </a:defRPr>
      </a:lvl4pPr>
      <a:lvl5pPr marL="2057400" lvl="4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  <a:ea typeface="MS PGothic" panose="020B0600070205080204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hangingPunct="1"/>
            <a:endParaRPr altLang="en-US" dirty="0">
              <a:latin typeface="Calibri Light" panose="020F0302020204030204" pitchFamily="34" charset="0"/>
            </a:endParaRPr>
          </a:p>
        </p:txBody>
      </p:sp>
      <p:sp>
        <p:nvSpPr>
          <p:cNvPr id="3075" name="Content Placeholder 2"/>
          <p:cNvSpPr txBox="1">
            <a:spLocks noGrp="1"/>
          </p:cNvSpPr>
          <p:nvPr>
            <p:ph idx="1"/>
          </p:nvPr>
        </p:nvSpPr>
        <p:spPr>
          <a:xfrm>
            <a:off x="628650" y="2797175"/>
            <a:ext cx="7853363" cy="3695700"/>
          </a:xfrm>
        </p:spPr>
        <p:txBody>
          <a:bodyPr/>
          <a:lstStyle/>
          <a:p>
            <a:pPr marL="0" indent="0" algn="ctr" hangingPunct="1">
              <a:buFont typeface="Arial" panose="020B0604020202020204" pitchFamily="34" charset="0"/>
              <a:buNone/>
            </a:pPr>
            <a:r>
              <a:rPr altLang="en-US" sz="3600" dirty="0">
                <a:latin typeface="Calibri" panose="020F0502020204030204" pitchFamily="34" charset="0"/>
              </a:rPr>
              <a:t>SCHOOL OF BUSINESS AND TECHNOLOGY</a:t>
            </a:r>
          </a:p>
          <a:p>
            <a:pPr marL="0" indent="0" algn="ctr" hangingPunct="1">
              <a:buFont typeface="Arial" panose="020B0604020202020204" pitchFamily="34" charset="0"/>
              <a:buNone/>
            </a:pPr>
            <a:endParaRPr altLang="en-US" sz="3600" dirty="0">
              <a:latin typeface="Calibri" panose="020F0502020204030204" pitchFamily="34" charset="0"/>
            </a:endParaRPr>
          </a:p>
          <a:p>
            <a:pPr marL="0" indent="0" algn="ctr" hangingPunct="1">
              <a:buFont typeface="Arial" panose="020B0604020202020204" pitchFamily="34" charset="0"/>
              <a:buNone/>
            </a:pPr>
            <a:r>
              <a:rPr altLang="en-US" dirty="0">
                <a:latin typeface="Calibri" panose="020F0502020204030204" pitchFamily="34" charset="0"/>
              </a:rPr>
              <a:t>4th MONTHLY MEETING </a:t>
            </a:r>
          </a:p>
          <a:p>
            <a:pPr marL="0" indent="0" algn="ctr" hangingPunct="1">
              <a:buFont typeface="Arial" panose="020B0604020202020204" pitchFamily="34" charset="0"/>
              <a:buNone/>
            </a:pPr>
            <a:r>
              <a:rPr altLang="en-US" dirty="0">
                <a:latin typeface="Calibri" panose="020F0502020204030204" pitchFamily="34" charset="0"/>
              </a:rPr>
              <a:t>November </a:t>
            </a:r>
            <a:r>
              <a:rPr lang="en-US" altLang="en-US" dirty="0">
                <a:latin typeface="Calibri" panose="020F0502020204030204" pitchFamily="34" charset="0"/>
              </a:rPr>
              <a:t>13</a:t>
            </a:r>
            <a:r>
              <a:rPr altLang="en-US" dirty="0">
                <a:latin typeface="Calibri" panose="020F0502020204030204" pitchFamily="34" charset="0"/>
              </a:rPr>
              <a:t>, </a:t>
            </a:r>
            <a:r>
              <a:rPr lang="en-US" altLang="en-US" dirty="0">
                <a:latin typeface="Calibri" panose="020F0502020204030204" pitchFamily="34" charset="0"/>
              </a:rPr>
              <a:t>2020</a:t>
            </a:r>
            <a:endParaRPr altLang="en-US" dirty="0">
              <a:latin typeface="Calibri" panose="020F0502020204030204" pitchFamily="34" charset="0"/>
            </a:endParaRPr>
          </a:p>
          <a:p>
            <a:pPr marL="0" indent="0" algn="ctr" hangingPunct="1">
              <a:buFont typeface="Arial" panose="020B0604020202020204" pitchFamily="34" charset="0"/>
              <a:buNone/>
            </a:pPr>
            <a:r>
              <a:rPr altLang="en-US" dirty="0">
                <a:latin typeface="Calibri" panose="020F0502020204030204" pitchFamily="34" charset="0"/>
              </a:rPr>
              <a:t>1-2 PM</a:t>
            </a:r>
            <a:endParaRPr lang="en-US" altLang="en-US" dirty="0">
              <a:latin typeface="Calibri" panose="020F0502020204030204" pitchFamily="34" charset="0"/>
            </a:endParaRPr>
          </a:p>
          <a:p>
            <a:pPr marL="0" indent="0" algn="ctr" hangingPunct="1">
              <a:buFont typeface="Arial" panose="020B0604020202020204" pitchFamily="34" charset="0"/>
              <a:buNone/>
            </a:pPr>
            <a:endParaRPr lang="en-US" altLang="en-US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altLang="en-US" i="1" dirty="0">
                <a:solidFill>
                  <a:srgbClr val="7030A0"/>
                </a:solidFill>
                <a:highlight>
                  <a:srgbClr val="FFFF00"/>
                </a:highlight>
                <a:latin typeface="Calibri" panose="020F0502020204030204" pitchFamily="34" charset="0"/>
              </a:rPr>
              <a:t>Building from Disruption</a:t>
            </a:r>
            <a:endParaRPr lang="en-US" altLang="en-US" dirty="0">
              <a:latin typeface="Calibri" panose="020F0502020204030204" pitchFamily="34" charset="0"/>
            </a:endParaRPr>
          </a:p>
          <a:p>
            <a:pPr marL="0" indent="0" algn="ctr" hangingPunct="1">
              <a:buFont typeface="Arial" panose="020B0604020202020204" pitchFamily="34" charset="0"/>
              <a:buNone/>
            </a:pPr>
            <a:endParaRPr altLang="en-US" dirty="0">
              <a:latin typeface="Calibri" panose="020F0502020204030204" pitchFamily="34" charset="0"/>
            </a:endParaRPr>
          </a:p>
        </p:txBody>
      </p:sp>
      <p:pic>
        <p:nvPicPr>
          <p:cNvPr id="307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524"/>
          <a:stretch>
            <a:fillRect/>
          </a:stretch>
        </p:blipFill>
        <p:spPr bwMode="auto">
          <a:xfrm>
            <a:off x="0" y="0"/>
            <a:ext cx="9144000" cy="257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 txBox="1">
            <a:spLocks noGrp="1"/>
          </p:cNvSpPr>
          <p:nvPr>
            <p:ph type="title"/>
          </p:nvPr>
        </p:nvSpPr>
        <p:spPr>
          <a:xfrm>
            <a:off x="266700" y="428625"/>
            <a:ext cx="7886700" cy="1566863"/>
          </a:xfrm>
          <a:solidFill>
            <a:srgbClr val="470A68"/>
          </a:solidFill>
        </p:spPr>
        <p:txBody>
          <a:bodyPr/>
          <a:lstStyle/>
          <a:p>
            <a:pPr eaLnBrk="1" hangingPunct="1"/>
            <a:r>
              <a:rPr altLang="en-US" sz="3500" b="1" dirty="0">
                <a:solidFill>
                  <a:srgbClr val="FFFFFF"/>
                </a:solidFill>
                <a:latin typeface="Adobe Devanagari" panose="02040503050201020203" pitchFamily="18" charset="0"/>
              </a:rPr>
              <a:t>AGENDA</a:t>
            </a:r>
            <a:endParaRPr altLang="en-US" sz="3500" dirty="0">
              <a:solidFill>
                <a:srgbClr val="FFFFFF"/>
              </a:solidFill>
              <a:latin typeface="Adobe Devanagari" panose="02040503050201020203" pitchFamily="18" charset="0"/>
            </a:endParaRPr>
          </a:p>
        </p:txBody>
      </p:sp>
      <p:sp>
        <p:nvSpPr>
          <p:cNvPr id="4099" name="Content Placeholder 2"/>
          <p:cNvSpPr txBox="1">
            <a:spLocks noChangeArrowheads="1"/>
          </p:cNvSpPr>
          <p:nvPr/>
        </p:nvSpPr>
        <p:spPr bwMode="auto">
          <a:xfrm>
            <a:off x="266700" y="2136775"/>
            <a:ext cx="4705350" cy="472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Greetings and Agenda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Announcements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Introduction of Vice Provost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New Library Resources 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Chair and Associate Dean reports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Dean Update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Discussion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Departmental Breakouts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972050" y="428625"/>
            <a:ext cx="4000500" cy="6029325"/>
          </a:xfrm>
          <a:prstGeom prst="rect">
            <a:avLst/>
          </a:prstGeom>
          <a:solidFill>
            <a:srgbClr val="00BFB3"/>
          </a:solidFill>
          <a:ln w="12701">
            <a:solidFill>
              <a:srgbClr val="32054A"/>
            </a:solidFill>
            <a:miter lim="800000"/>
            <a:headEnd/>
            <a:tailEnd/>
          </a:ln>
        </p:spPr>
        <p:txBody>
          <a:bodyPr anchor="ctr" anchorCtr="1"/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800" dirty="0">
                <a:solidFill>
                  <a:srgbClr val="FFFFFF"/>
                </a:solidFill>
              </a:rPr>
              <a:t>Picture Here</a:t>
            </a:r>
          </a:p>
        </p:txBody>
      </p:sp>
      <p:pic>
        <p:nvPicPr>
          <p:cNvPr id="410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438" y="1717675"/>
            <a:ext cx="2625725" cy="371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9250" y="1717675"/>
            <a:ext cx="3086100" cy="397974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 txBox="1">
            <a:spLocks noGrp="1"/>
          </p:cNvSpPr>
          <p:nvPr>
            <p:ph type="title"/>
          </p:nvPr>
        </p:nvSpPr>
        <p:spPr>
          <a:xfrm>
            <a:off x="266700" y="428625"/>
            <a:ext cx="7886700" cy="1022473"/>
          </a:xfrm>
          <a:solidFill>
            <a:srgbClr val="470A68"/>
          </a:solidFill>
        </p:spPr>
        <p:txBody>
          <a:bodyPr/>
          <a:lstStyle/>
          <a:p>
            <a:pPr eaLnBrk="1" hangingPunct="1"/>
            <a:r>
              <a:rPr lang="en-US" altLang="en-US" sz="3500" b="1" dirty="0">
                <a:solidFill>
                  <a:srgbClr val="FFFFFF"/>
                </a:solidFill>
                <a:latin typeface="Adobe Devanagari" panose="02040503050201020203" pitchFamily="18" charset="0"/>
              </a:rPr>
              <a:t>Student Feedback:</a:t>
            </a:r>
            <a:endParaRPr altLang="en-US" sz="3500" dirty="0">
              <a:solidFill>
                <a:srgbClr val="FFFFFF"/>
              </a:solidFill>
              <a:latin typeface="Adobe Devanagari" panose="02040503050201020203" pitchFamily="18" charset="0"/>
            </a:endParaRPr>
          </a:p>
        </p:txBody>
      </p:sp>
      <p:sp>
        <p:nvSpPr>
          <p:cNvPr id="4099" name="Content Placeholder 2"/>
          <p:cNvSpPr txBox="1">
            <a:spLocks noChangeArrowheads="1"/>
          </p:cNvSpPr>
          <p:nvPr/>
        </p:nvSpPr>
        <p:spPr bwMode="auto">
          <a:xfrm>
            <a:off x="266700" y="1451099"/>
            <a:ext cx="4705350" cy="5406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indent="0">
              <a:buNone/>
            </a:pPr>
            <a:r>
              <a:rPr lang="en-US" b="1" i="1" dirty="0"/>
              <a:t>I have had</a:t>
            </a:r>
            <a:r>
              <a:rPr lang="en-US" dirty="0"/>
              <a:t> </a:t>
            </a:r>
            <a:r>
              <a:rPr lang="en-US" b="1" i="1" dirty="0"/>
              <a:t>Christopher Renda, B.S, as my councilor for a couple years now and I just want to say how amazing and intuitive this councilor is. He has helped me every time I have had a question and need. I would highly recommend to my other students to seek out to him if they have any needs. Extremely great person and support! </a:t>
            </a:r>
            <a:endParaRPr lang="en-US" dirty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972050" y="428625"/>
            <a:ext cx="4000500" cy="6029325"/>
          </a:xfrm>
          <a:prstGeom prst="rect">
            <a:avLst/>
          </a:prstGeom>
          <a:solidFill>
            <a:srgbClr val="00BFB3"/>
          </a:solidFill>
          <a:ln w="12701">
            <a:solidFill>
              <a:srgbClr val="32054A"/>
            </a:solidFill>
            <a:miter lim="800000"/>
            <a:headEnd/>
            <a:tailEnd/>
          </a:ln>
        </p:spPr>
        <p:txBody>
          <a:bodyPr anchor="ctr" anchorCtr="1"/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800" dirty="0">
                <a:solidFill>
                  <a:srgbClr val="FFFFFF"/>
                </a:solidFill>
              </a:rPr>
              <a:t>Picture Here</a:t>
            </a:r>
          </a:p>
        </p:txBody>
      </p:sp>
      <p:pic>
        <p:nvPicPr>
          <p:cNvPr id="410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438" y="1717675"/>
            <a:ext cx="2625725" cy="371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9250" y="1717675"/>
            <a:ext cx="3086100" cy="3979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143372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8D786F9-A078-4837-8FCA-AFE810B5FE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261" y="881062"/>
            <a:ext cx="6400799" cy="6394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591835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 txBox="1">
            <a:spLocks noGrp="1"/>
          </p:cNvSpPr>
          <p:nvPr>
            <p:ph type="title"/>
          </p:nvPr>
        </p:nvSpPr>
        <p:spPr>
          <a:xfrm>
            <a:off x="266700" y="428625"/>
            <a:ext cx="7886700" cy="1566863"/>
          </a:xfrm>
          <a:solidFill>
            <a:srgbClr val="470A68"/>
          </a:solidFill>
        </p:spPr>
        <p:txBody>
          <a:bodyPr/>
          <a:lstStyle/>
          <a:p>
            <a:pPr eaLnBrk="1" hangingPunct="1"/>
            <a:r>
              <a:rPr lang="en-US" altLang="en-US" sz="3500" b="1" dirty="0">
                <a:solidFill>
                  <a:srgbClr val="FFFFFF"/>
                </a:solidFill>
                <a:latin typeface="Adobe Devanagari" panose="02040503050201020203" pitchFamily="18" charset="0"/>
              </a:rPr>
              <a:t>SOBT  Faculty Updates</a:t>
            </a:r>
            <a:endParaRPr altLang="en-US" sz="3500" dirty="0">
              <a:solidFill>
                <a:srgbClr val="FFFFFF"/>
              </a:solidFill>
              <a:latin typeface="Adobe Devanagari" panose="02040503050201020203" pitchFamily="18" charset="0"/>
            </a:endParaRPr>
          </a:p>
        </p:txBody>
      </p:sp>
      <p:sp>
        <p:nvSpPr>
          <p:cNvPr id="4099" name="Content Placeholder 2"/>
          <p:cNvSpPr txBox="1">
            <a:spLocks noChangeArrowheads="1"/>
          </p:cNvSpPr>
          <p:nvPr/>
        </p:nvSpPr>
        <p:spPr bwMode="auto">
          <a:xfrm>
            <a:off x="0" y="2136775"/>
            <a:ext cx="4972050" cy="472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1" dirty="0">
                <a:solidFill>
                  <a:schemeClr val="tx1"/>
                </a:solidFill>
                <a:latin typeface="Century Gothic" panose="020B0502020202020204" pitchFamily="34" charset="0"/>
              </a:rPr>
              <a:t>Mike Nisson – congrats on your pending retirement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alt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1" dirty="0">
                <a:solidFill>
                  <a:schemeClr val="tx1"/>
                </a:solidFill>
                <a:latin typeface="Century Gothic" panose="020B0502020202020204" pitchFamily="34" charset="0"/>
              </a:rPr>
              <a:t>Dr. Deborah Johnson – we wish Dr. Johnson well with her retirement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alt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1" dirty="0">
                <a:solidFill>
                  <a:schemeClr val="tx1"/>
                </a:solidFill>
                <a:latin typeface="Century Gothic" panose="020B0502020202020204" pitchFamily="34" charset="0"/>
              </a:rPr>
              <a:t>Search progressing well for new CJ/PAD faculty member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alt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1" dirty="0">
                <a:solidFill>
                  <a:schemeClr val="tx1"/>
                </a:solidFill>
                <a:latin typeface="Century Gothic" panose="020B0502020202020204" pitchFamily="34" charset="0"/>
              </a:rPr>
              <a:t>Will initiate search for new Computer Science faculty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972050" y="428625"/>
            <a:ext cx="4000500" cy="6029325"/>
          </a:xfrm>
          <a:prstGeom prst="rect">
            <a:avLst/>
          </a:prstGeom>
          <a:solidFill>
            <a:srgbClr val="00BFB3"/>
          </a:solidFill>
          <a:ln w="12701">
            <a:solidFill>
              <a:srgbClr val="32054A"/>
            </a:solidFill>
            <a:miter lim="800000"/>
            <a:headEnd/>
            <a:tailEnd/>
          </a:ln>
        </p:spPr>
        <p:txBody>
          <a:bodyPr anchor="ctr" anchorCtr="1"/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800" dirty="0">
                <a:solidFill>
                  <a:srgbClr val="FFFFFF"/>
                </a:solidFill>
              </a:rPr>
              <a:t>Picture Here</a:t>
            </a:r>
          </a:p>
        </p:txBody>
      </p:sp>
      <p:pic>
        <p:nvPicPr>
          <p:cNvPr id="410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438" y="1717675"/>
            <a:ext cx="2625725" cy="371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9250" y="1717675"/>
            <a:ext cx="3086100" cy="3979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425872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 txBox="1">
            <a:spLocks noGrp="1"/>
          </p:cNvSpPr>
          <p:nvPr>
            <p:ph type="title"/>
          </p:nvPr>
        </p:nvSpPr>
        <p:spPr>
          <a:xfrm>
            <a:off x="112713" y="463550"/>
            <a:ext cx="8434387" cy="1484520"/>
          </a:xfrm>
          <a:solidFill>
            <a:srgbClr val="470A68"/>
          </a:solidFill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n-US" altLang="en-U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Introduction of Vice Provost</a:t>
            </a:r>
            <a:br>
              <a:rPr lang="en-US" altLang="en-U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br>
              <a:rPr lang="en-US" altLang="en-U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altLang="en-U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Tom Norman, Ed.D.</a:t>
            </a:r>
            <a:br>
              <a:rPr lang="en-US" altLang="en-U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endParaRPr lang="en-US" altLang="en-US" sz="2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171" name="Content Placeholder 3"/>
          <p:cNvSpPr txBox="1">
            <a:spLocks noGrp="1"/>
          </p:cNvSpPr>
          <p:nvPr>
            <p:ph idx="1"/>
          </p:nvPr>
        </p:nvSpPr>
        <p:spPr>
          <a:xfrm>
            <a:off x="112713" y="1842052"/>
            <a:ext cx="4859337" cy="5015948"/>
          </a:xfrm>
        </p:spPr>
        <p:txBody>
          <a:bodyPr/>
          <a:lstStyle/>
          <a:p>
            <a:pPr marL="0" indent="0" eaLnBrk="1" hangingPunct="1">
              <a:buNone/>
            </a:pPr>
            <a:endParaRPr lang="en-US" altLang="en-US" sz="1800" dirty="0">
              <a:latin typeface="Adobe Devanagari" panose="02040503050201020203" pitchFamily="18" charset="0"/>
            </a:endParaRPr>
          </a:p>
          <a:p>
            <a:pPr marL="0" indent="0" eaLnBrk="1" hangingPunct="1">
              <a:buNone/>
            </a:pPr>
            <a:endParaRPr lang="en-US" altLang="en-US" sz="1800" dirty="0">
              <a:latin typeface="Adobe Devanagari" panose="02040503050201020203" pitchFamily="18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987925" y="444500"/>
            <a:ext cx="4000500" cy="6029325"/>
          </a:xfrm>
          <a:prstGeom prst="rect">
            <a:avLst/>
          </a:prstGeom>
          <a:solidFill>
            <a:srgbClr val="00BFB3"/>
          </a:solidFill>
          <a:ln w="12701">
            <a:solidFill>
              <a:srgbClr val="32054A"/>
            </a:solidFill>
            <a:miter lim="800000"/>
            <a:headEnd/>
            <a:tailEnd/>
          </a:ln>
        </p:spPr>
        <p:txBody>
          <a:bodyPr anchor="ctr" anchorCtr="1"/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Picture Here</a:t>
            </a:r>
          </a:p>
        </p:txBody>
      </p:sp>
      <p:pic>
        <p:nvPicPr>
          <p:cNvPr id="7173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238" y="1330325"/>
            <a:ext cx="2979737" cy="407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811" y="1330324"/>
            <a:ext cx="3419952" cy="457171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3110" y="1039813"/>
            <a:ext cx="3626716" cy="507004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7371E13-093A-4D31-9E7D-5C0D05934F97}"/>
              </a:ext>
            </a:extLst>
          </p:cNvPr>
          <p:cNvSpPr/>
          <p:nvPr/>
        </p:nvSpPr>
        <p:spPr>
          <a:xfrm>
            <a:off x="256381" y="2410454"/>
            <a:ext cx="4572000" cy="452893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400" b="1" dirty="0">
                <a:latin typeface="Century Gothic" panose="020B0502020202020204" pitchFamily="34" charset="0"/>
              </a:rPr>
              <a:t>Dr. Norman joined FSW mid-July of this year. 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b="1" dirty="0">
              <a:solidFill>
                <a:schemeClr val="accent4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 b="1" dirty="0">
                <a:solidFill>
                  <a:schemeClr val="accent4">
                    <a:lumMod val="50000"/>
                  </a:schemeClr>
                </a:solidFill>
                <a:latin typeface="Century Gothic" panose="020B0502020202020204" pitchFamily="34" charset="0"/>
              </a:rPr>
              <a:t>Educational Background: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b="1" dirty="0"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1" dirty="0">
                <a:solidFill>
                  <a:schemeClr val="accent2"/>
                </a:solidFill>
              </a:rPr>
              <a:t>Doctorate in Education Policy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Master of Arts, Public Administration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b="1" dirty="0"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400" b="1" dirty="0">
              <a:solidFill>
                <a:schemeClr val="accent4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 b="1" dirty="0">
                <a:solidFill>
                  <a:schemeClr val="accent4">
                    <a:lumMod val="50000"/>
                  </a:schemeClr>
                </a:solidFill>
                <a:latin typeface="Century Gothic" panose="020B0502020202020204" pitchFamily="34" charset="0"/>
              </a:rPr>
              <a:t>Previous position: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dirty="0"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1" dirty="0">
                <a:solidFill>
                  <a:schemeClr val="accent2"/>
                </a:solidFill>
              </a:rPr>
              <a:t>Dean of University Extended Education at Minnesota State University</a:t>
            </a:r>
            <a:endParaRPr lang="en-US" altLang="en-US" sz="24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220553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 txBox="1">
            <a:spLocks noGrp="1"/>
          </p:cNvSpPr>
          <p:nvPr>
            <p:ph type="title"/>
          </p:nvPr>
        </p:nvSpPr>
        <p:spPr>
          <a:xfrm>
            <a:off x="112713" y="463550"/>
            <a:ext cx="8434387" cy="1484520"/>
          </a:xfrm>
          <a:solidFill>
            <a:srgbClr val="470A68"/>
          </a:solidFill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n-US" altLang="en-U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New Library Resources for</a:t>
            </a:r>
            <a:br>
              <a:rPr lang="en-US" altLang="en-U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altLang="en-U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Faculty</a:t>
            </a:r>
            <a:br>
              <a:rPr lang="en-US" altLang="en-U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endParaRPr lang="en-US" altLang="en-US" sz="2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171" name="Content Placeholder 3"/>
          <p:cNvSpPr txBox="1">
            <a:spLocks noGrp="1"/>
          </p:cNvSpPr>
          <p:nvPr>
            <p:ph idx="1"/>
          </p:nvPr>
        </p:nvSpPr>
        <p:spPr>
          <a:xfrm>
            <a:off x="112713" y="1842052"/>
            <a:ext cx="4859337" cy="5015948"/>
          </a:xfrm>
        </p:spPr>
        <p:txBody>
          <a:bodyPr/>
          <a:lstStyle/>
          <a:p>
            <a:pPr marL="0" indent="0" eaLnBrk="1" hangingPunct="1">
              <a:buNone/>
            </a:pPr>
            <a:endParaRPr lang="en-US" altLang="en-US" sz="1800" dirty="0">
              <a:latin typeface="Adobe Devanagari" panose="02040503050201020203" pitchFamily="18" charset="0"/>
            </a:endParaRPr>
          </a:p>
          <a:p>
            <a:pPr marL="0" indent="0">
              <a:buNone/>
            </a:pPr>
            <a:r>
              <a:rPr lang="en-US" altLang="en-US" sz="4000" b="1" dirty="0">
                <a:solidFill>
                  <a:schemeClr val="accent2"/>
                </a:solidFill>
                <a:latin typeface="Adobe Devanagari" panose="02040503050201020203" pitchFamily="18" charset="0"/>
              </a:rPr>
              <a:t>Welcome</a:t>
            </a:r>
            <a:r>
              <a:rPr lang="en-US" altLang="en-US" sz="4000" b="1" dirty="0">
                <a:latin typeface="Adobe Devanagari" panose="02040503050201020203" pitchFamily="18" charset="0"/>
              </a:rPr>
              <a:t>  - </a:t>
            </a:r>
            <a:r>
              <a:rPr lang="en-US" altLang="en-US" sz="4000" b="1" dirty="0">
                <a:solidFill>
                  <a:schemeClr val="accent2">
                    <a:lumMod val="50000"/>
                  </a:schemeClr>
                </a:solidFill>
                <a:latin typeface="Adobe Devanagari" panose="02040503050201020203" pitchFamily="18" charset="0"/>
              </a:rPr>
              <a:t>Professor Bill Shuluk</a:t>
            </a:r>
            <a:r>
              <a:rPr lang="en-US" altLang="en-US" sz="40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4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Shuluk</a:t>
            </a:r>
            <a:endParaRPr lang="en-US" altLang="en-US" sz="4000" b="1" dirty="0">
              <a:latin typeface="Adobe Devanagari" panose="02040503050201020203" pitchFamily="18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987925" y="444500"/>
            <a:ext cx="4000500" cy="6029325"/>
          </a:xfrm>
          <a:prstGeom prst="rect">
            <a:avLst/>
          </a:prstGeom>
          <a:solidFill>
            <a:srgbClr val="00BFB3"/>
          </a:solidFill>
          <a:ln w="12701">
            <a:solidFill>
              <a:srgbClr val="32054A"/>
            </a:solidFill>
            <a:miter lim="800000"/>
            <a:headEnd/>
            <a:tailEnd/>
          </a:ln>
        </p:spPr>
        <p:txBody>
          <a:bodyPr anchor="ctr" anchorCtr="1"/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Picture Here</a:t>
            </a:r>
          </a:p>
        </p:txBody>
      </p:sp>
      <p:pic>
        <p:nvPicPr>
          <p:cNvPr id="7173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238" y="1330325"/>
            <a:ext cx="2979737" cy="407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811" y="1330324"/>
            <a:ext cx="3419952" cy="457171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3110" y="1039813"/>
            <a:ext cx="3626716" cy="5070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58896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 txBox="1">
            <a:spLocks noGrp="1"/>
          </p:cNvSpPr>
          <p:nvPr>
            <p:ph type="title"/>
          </p:nvPr>
        </p:nvSpPr>
        <p:spPr>
          <a:xfrm>
            <a:off x="112713" y="463550"/>
            <a:ext cx="8434387" cy="1800515"/>
          </a:xfrm>
          <a:solidFill>
            <a:srgbClr val="470A68"/>
          </a:solidFill>
        </p:spPr>
        <p:txBody>
          <a:bodyPr/>
          <a:lstStyle/>
          <a:p>
            <a:pPr eaLnBrk="1" hangingPunct="1"/>
            <a:r>
              <a:rPr lang="en-US" altLang="en-US" sz="3500" b="1" dirty="0">
                <a:solidFill>
                  <a:srgbClr val="FFFFFF"/>
                </a:solidFill>
                <a:latin typeface="Adobe Devanagari" panose="02040503050201020203" pitchFamily="18" charset="0"/>
              </a:rPr>
              <a:t>Chair and Associate </a:t>
            </a:r>
            <a:br>
              <a:rPr lang="en-US" altLang="en-US" sz="3500" b="1" dirty="0">
                <a:solidFill>
                  <a:srgbClr val="FFFFFF"/>
                </a:solidFill>
                <a:latin typeface="Adobe Devanagari" panose="02040503050201020203" pitchFamily="18" charset="0"/>
              </a:rPr>
            </a:br>
            <a:r>
              <a:rPr lang="en-US" altLang="en-US" sz="3500" b="1" dirty="0">
                <a:solidFill>
                  <a:srgbClr val="FFFFFF"/>
                </a:solidFill>
                <a:latin typeface="Adobe Devanagari" panose="02040503050201020203" pitchFamily="18" charset="0"/>
              </a:rPr>
              <a:t>Dean Reports:</a:t>
            </a:r>
            <a:br>
              <a:rPr altLang="en-US" sz="3500" b="1" dirty="0">
                <a:solidFill>
                  <a:srgbClr val="FFFFFF"/>
                </a:solidFill>
                <a:latin typeface="Adobe Devanagari" panose="02040503050201020203" pitchFamily="18" charset="0"/>
              </a:rPr>
            </a:br>
            <a:endParaRPr altLang="en-US" sz="3500" dirty="0">
              <a:solidFill>
                <a:srgbClr val="FFFFFF"/>
              </a:solidFill>
              <a:latin typeface="Adobe Devanagari" panose="02040503050201020203" pitchFamily="18" charset="0"/>
            </a:endParaRPr>
          </a:p>
        </p:txBody>
      </p:sp>
      <p:sp>
        <p:nvSpPr>
          <p:cNvPr id="7171" name="Content Placeholder 3"/>
          <p:cNvSpPr txBox="1">
            <a:spLocks noGrp="1"/>
          </p:cNvSpPr>
          <p:nvPr>
            <p:ph idx="1"/>
          </p:nvPr>
        </p:nvSpPr>
        <p:spPr>
          <a:xfrm>
            <a:off x="112713" y="2557670"/>
            <a:ext cx="4859337" cy="4025693"/>
          </a:xfrm>
        </p:spPr>
        <p:txBody>
          <a:bodyPr/>
          <a:lstStyle/>
          <a:p>
            <a:pPr marL="0" indent="0" eaLnBrk="1" hangingPunct="1">
              <a:buNone/>
            </a:pPr>
            <a:endParaRPr lang="en-US" altLang="en-US" sz="2500" dirty="0">
              <a:latin typeface="Adobe Devanagari" panose="02040503050201020203" pitchFamily="18" charset="0"/>
            </a:endParaRPr>
          </a:p>
          <a:p>
            <a:pPr marL="0" indent="0" eaLnBrk="1" hangingPunct="1">
              <a:buNone/>
            </a:pPr>
            <a:endParaRPr lang="en-US" altLang="en-US" sz="1800" dirty="0">
              <a:latin typeface="Adobe Devanagari" panose="02040503050201020203" pitchFamily="18" charset="0"/>
            </a:endParaRPr>
          </a:p>
          <a:p>
            <a:pPr marL="0" indent="0" eaLnBrk="1" hangingPunct="1">
              <a:buNone/>
            </a:pPr>
            <a:endParaRPr lang="en-US" altLang="en-US" sz="1800" dirty="0">
              <a:latin typeface="Adobe Devanagari" panose="02040503050201020203" pitchFamily="18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987925" y="444500"/>
            <a:ext cx="4000500" cy="6029325"/>
          </a:xfrm>
          <a:prstGeom prst="rect">
            <a:avLst/>
          </a:prstGeom>
          <a:solidFill>
            <a:srgbClr val="00BFB3"/>
          </a:solidFill>
          <a:ln w="12701">
            <a:solidFill>
              <a:srgbClr val="32054A"/>
            </a:solidFill>
            <a:miter lim="800000"/>
            <a:headEnd/>
            <a:tailEnd/>
          </a:ln>
        </p:spPr>
        <p:txBody>
          <a:bodyPr anchor="ctr" anchorCtr="1"/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800" dirty="0">
                <a:solidFill>
                  <a:srgbClr val="FFFFFF"/>
                </a:solidFill>
              </a:rPr>
              <a:t>Picture Here</a:t>
            </a:r>
          </a:p>
        </p:txBody>
      </p:sp>
      <p:pic>
        <p:nvPicPr>
          <p:cNvPr id="7173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238" y="1330325"/>
            <a:ext cx="2979737" cy="407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199" y="1229233"/>
            <a:ext cx="3419952" cy="457171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20A8FAD-336A-47F3-AEA3-A9E8708F6A6F}"/>
              </a:ext>
            </a:extLst>
          </p:cNvPr>
          <p:cNvSpPr/>
          <p:nvPr/>
        </p:nvSpPr>
        <p:spPr>
          <a:xfrm>
            <a:off x="155575" y="2567226"/>
            <a:ext cx="441642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3600" dirty="0">
                <a:latin typeface="Adobe Devanagari" panose="02040503050201020203" pitchFamily="18" charset="0"/>
              </a:rPr>
              <a:t>Dr. Mary Myers</a:t>
            </a:r>
          </a:p>
          <a:p>
            <a:pPr eaLnBrk="1" hangingPunct="1"/>
            <a:r>
              <a:rPr lang="en-US" altLang="en-US" sz="3600" dirty="0">
                <a:latin typeface="Adobe Devanagari" panose="02040503050201020203" pitchFamily="18" charset="0"/>
              </a:rPr>
              <a:t>Dr. Jenny Patterson</a:t>
            </a:r>
          </a:p>
          <a:p>
            <a:pPr eaLnBrk="1" hangingPunct="1"/>
            <a:r>
              <a:rPr lang="en-US" altLang="en-US" sz="3600" dirty="0">
                <a:latin typeface="Adobe Devanagari" panose="02040503050201020203" pitchFamily="18" charset="0"/>
              </a:rPr>
              <a:t>Dr. Richard Worch</a:t>
            </a:r>
          </a:p>
          <a:p>
            <a:r>
              <a:rPr lang="en-US" altLang="en-US" sz="3600" dirty="0">
                <a:latin typeface="Adobe Devanagari" panose="02040503050201020203" pitchFamily="18" charset="0"/>
              </a:rPr>
              <a:t>Dr. Mary Conwell</a:t>
            </a:r>
          </a:p>
          <a:p>
            <a:pPr eaLnBrk="1" hangingPunct="1"/>
            <a:endParaRPr lang="en-US" altLang="en-US" sz="3600" dirty="0">
              <a:latin typeface="Adobe Devanagari" panose="02040503050201020203" pitchFamily="18" charset="0"/>
            </a:endParaRPr>
          </a:p>
          <a:p>
            <a:pPr eaLnBrk="1" hangingPunct="1"/>
            <a:r>
              <a:rPr lang="en-US" altLang="en-US" sz="3600" dirty="0">
                <a:latin typeface="Adobe Devanagari" panose="02040503050201020203" pitchFamily="18" charset="0"/>
              </a:rPr>
              <a:t>Associate Dean Update – Jennifer Baker</a:t>
            </a:r>
          </a:p>
        </p:txBody>
      </p:sp>
    </p:spTree>
    <p:extLst>
      <p:ext uri="{BB962C8B-B14F-4D97-AF65-F5344CB8AC3E}">
        <p14:creationId xmlns:p14="http://schemas.microsoft.com/office/powerpoint/2010/main" val="2237123955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2263342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Departmental BREAKOUTS: 2-3:30</a:t>
            </a:r>
            <a:br>
              <a:rPr lang="en-US" dirty="0"/>
            </a:b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No December Meeting </a:t>
            </a:r>
            <a:br>
              <a:rPr lang="en-US" dirty="0"/>
            </a:b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Next Meeting: January Duty Days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418" y="2628467"/>
            <a:ext cx="8078931" cy="3419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82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ulty Meeting October 2018" id="{B754C2E8-5BDC-4D1C-A957-1F913AF09C2C}" vid="{08E11FEF-383C-4745-A4BF-9CD96C78457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Faculty Meeting October 2018</Template>
  <TotalTime>11114</TotalTime>
  <Words>282</Words>
  <Application>Microsoft Office PowerPoint</Application>
  <PresentationFormat>On-screen Show (4:3)</PresentationFormat>
  <Paragraphs>66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MS PGothic</vt:lpstr>
      <vt:lpstr>MS PGothic</vt:lpstr>
      <vt:lpstr>Adobe Devanagari</vt:lpstr>
      <vt:lpstr>Arial</vt:lpstr>
      <vt:lpstr>Calibri</vt:lpstr>
      <vt:lpstr>Calibri Light</vt:lpstr>
      <vt:lpstr>Century Gothic</vt:lpstr>
      <vt:lpstr>Office Theme</vt:lpstr>
      <vt:lpstr>PowerPoint Presentation</vt:lpstr>
      <vt:lpstr>AGENDA</vt:lpstr>
      <vt:lpstr>Student Feedback:</vt:lpstr>
      <vt:lpstr>PowerPoint Presentation</vt:lpstr>
      <vt:lpstr>SOBT  Faculty Updates</vt:lpstr>
      <vt:lpstr> Introduction of Vice Provost  Tom Norman, Ed.D. </vt:lpstr>
      <vt:lpstr> New Library Resources for Faculty </vt:lpstr>
      <vt:lpstr>Chair and Associate  Dean Reports: </vt:lpstr>
      <vt:lpstr>Departmental BREAKOUTS: 2-3:30 No December Meeting  Next Meeting: January Duty Days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Debbie Psihountas</dc:creator>
  <cp:lastModifiedBy>Debbie Psihountas</cp:lastModifiedBy>
  <cp:revision>51</cp:revision>
  <cp:lastPrinted>2018-10-12T13:32:40Z</cp:lastPrinted>
  <dcterms:created xsi:type="dcterms:W3CDTF">2018-10-12T13:32:04Z</dcterms:created>
  <dcterms:modified xsi:type="dcterms:W3CDTF">2020-11-17T21:01:50Z</dcterms:modified>
</cp:coreProperties>
</file>